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Verdana" pitchFamily="34" charset="0"/>
        <a:ea typeface="宋体" pitchFamily="2" charset="-122"/>
        <a:cs typeface="+mn-cs"/>
      </a:defRPr>
    </a:lvl1pPr>
    <a:lvl2pPr marL="457200" algn="l" rtl="0" fontAlgn="base">
      <a:spcBef>
        <a:spcPct val="0"/>
      </a:spcBef>
      <a:spcAft>
        <a:spcPct val="0"/>
      </a:spcAft>
      <a:defRPr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ern="1200">
        <a:solidFill>
          <a:schemeClr val="tx1"/>
        </a:solidFill>
        <a:latin typeface="Verdana" pitchFamily="34" charset="0"/>
        <a:ea typeface="宋体" pitchFamily="2" charset="-122"/>
        <a:cs typeface="+mn-cs"/>
      </a:defRPr>
    </a:lvl5pPr>
    <a:lvl6pPr marL="2286000" algn="l" defTabSz="914400" rtl="0" eaLnBrk="1" latinLnBrk="0" hangingPunct="1">
      <a:defRPr kern="1200">
        <a:solidFill>
          <a:schemeClr val="tx1"/>
        </a:solidFill>
        <a:latin typeface="Verdana" pitchFamily="34" charset="0"/>
        <a:ea typeface="宋体" pitchFamily="2" charset="-122"/>
        <a:cs typeface="+mn-cs"/>
      </a:defRPr>
    </a:lvl6pPr>
    <a:lvl7pPr marL="2743200" algn="l" defTabSz="914400" rtl="0" eaLnBrk="1" latinLnBrk="0" hangingPunct="1">
      <a:defRPr kern="1200">
        <a:solidFill>
          <a:schemeClr val="tx1"/>
        </a:solidFill>
        <a:latin typeface="Verdana" pitchFamily="34" charset="0"/>
        <a:ea typeface="宋体" pitchFamily="2" charset="-122"/>
        <a:cs typeface="+mn-cs"/>
      </a:defRPr>
    </a:lvl7pPr>
    <a:lvl8pPr marL="3200400" algn="l" defTabSz="914400" rtl="0" eaLnBrk="1" latinLnBrk="0" hangingPunct="1">
      <a:defRPr kern="1200">
        <a:solidFill>
          <a:schemeClr val="tx1"/>
        </a:solidFill>
        <a:latin typeface="Verdana" pitchFamily="34" charset="0"/>
        <a:ea typeface="宋体" pitchFamily="2" charset="-122"/>
        <a:cs typeface="+mn-cs"/>
      </a:defRPr>
    </a:lvl8pPr>
    <a:lvl9pPr marL="3657600" algn="l" defTabSz="914400" rtl="0" eaLnBrk="1" latinLnBrk="0" hangingPunct="1">
      <a:defRPr kern="1200">
        <a:solidFill>
          <a:schemeClr val="tx1"/>
        </a:solidFill>
        <a:latin typeface="Verdana"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CCFFFF"/>
    <a:srgbClr val="FFFFCC"/>
    <a:srgbClr val="FF0000"/>
    <a:srgbClr val="A50021"/>
    <a:srgbClr val="333399"/>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69" autoAdjust="0"/>
    <p:restoredTop sz="94613" autoAdjust="0"/>
  </p:normalViewPr>
  <p:slideViewPr>
    <p:cSldViewPr>
      <p:cViewPr varScale="1">
        <p:scale>
          <a:sx n="84" d="100"/>
          <a:sy n="84" d="100"/>
        </p:scale>
        <p:origin x="-95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png"/><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36.png"/><Relationship Id="rId1" Type="http://schemas.openxmlformats.org/officeDocument/2006/relationships/image" Target="../media/image35.png"/><Relationship Id="rId5" Type="http://schemas.openxmlformats.org/officeDocument/2006/relationships/image" Target="../media/image37.wmf"/><Relationship Id="rId4" Type="http://schemas.openxmlformats.org/officeDocument/2006/relationships/image" Target="../media/image3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image" Target="../media/image38.png"/></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png"/></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32.wmf"/><Relationship Id="rId2" Type="http://schemas.openxmlformats.org/officeDocument/2006/relationships/image" Target="../media/image29.png"/><Relationship Id="rId1" Type="http://schemas.openxmlformats.org/officeDocument/2006/relationships/image" Target="../media/image36.png"/><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NULL"/></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png"/><Relationship Id="rId4" Type="http://schemas.openxmlformats.org/officeDocument/2006/relationships/image" Target="../media/image48.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image" Target="../media/image60.wmf"/><Relationship Id="rId18" Type="http://schemas.openxmlformats.org/officeDocument/2006/relationships/image" Target="../media/image65.wmf"/><Relationship Id="rId3" Type="http://schemas.openxmlformats.org/officeDocument/2006/relationships/image" Target="../media/image51.wmf"/><Relationship Id="rId21" Type="http://schemas.openxmlformats.org/officeDocument/2006/relationships/image" Target="../media/image68.wmf"/><Relationship Id="rId7" Type="http://schemas.openxmlformats.org/officeDocument/2006/relationships/image" Target="../media/image54.wmf"/><Relationship Id="rId12" Type="http://schemas.openxmlformats.org/officeDocument/2006/relationships/image" Target="../media/image59.wmf"/><Relationship Id="rId17" Type="http://schemas.openxmlformats.org/officeDocument/2006/relationships/image" Target="../media/image64.wmf"/><Relationship Id="rId2" Type="http://schemas.openxmlformats.org/officeDocument/2006/relationships/image" Target="../media/image50.wmf"/><Relationship Id="rId16" Type="http://schemas.openxmlformats.org/officeDocument/2006/relationships/image" Target="../media/image63.wmf"/><Relationship Id="rId20" Type="http://schemas.openxmlformats.org/officeDocument/2006/relationships/image" Target="../media/image67.wmf"/><Relationship Id="rId1" Type="http://schemas.openxmlformats.org/officeDocument/2006/relationships/image" Target="../media/image49.wmf"/><Relationship Id="rId6" Type="http://schemas.openxmlformats.org/officeDocument/2006/relationships/image" Target="../media/image53.wmf"/><Relationship Id="rId11" Type="http://schemas.openxmlformats.org/officeDocument/2006/relationships/image" Target="../media/image58.wmf"/><Relationship Id="rId5" Type="http://schemas.openxmlformats.org/officeDocument/2006/relationships/image" Target="../media/image45.png"/><Relationship Id="rId15" Type="http://schemas.openxmlformats.org/officeDocument/2006/relationships/image" Target="../media/image62.wmf"/><Relationship Id="rId10" Type="http://schemas.openxmlformats.org/officeDocument/2006/relationships/image" Target="../media/image57.wmf"/><Relationship Id="rId19" Type="http://schemas.openxmlformats.org/officeDocument/2006/relationships/image" Target="../media/image66.wmf"/><Relationship Id="rId4" Type="http://schemas.openxmlformats.org/officeDocument/2006/relationships/image" Target="../media/image52.wmf"/><Relationship Id="rId9" Type="http://schemas.openxmlformats.org/officeDocument/2006/relationships/image" Target="../media/image56.wmf"/><Relationship Id="rId14" Type="http://schemas.openxmlformats.org/officeDocument/2006/relationships/image" Target="../media/image6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8.wmf"/><Relationship Id="rId1" Type="http://schemas.openxmlformats.org/officeDocument/2006/relationships/image" Target="../media/image69.wmf"/><Relationship Id="rId6" Type="http://schemas.openxmlformats.org/officeDocument/2006/relationships/image" Target="../media/image45.png"/><Relationship Id="rId5" Type="http://schemas.openxmlformats.org/officeDocument/2006/relationships/image" Target="../media/image72.wmf"/><Relationship Id="rId4" Type="http://schemas.openxmlformats.org/officeDocument/2006/relationships/image" Target="../media/image71.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wmf"/><Relationship Id="rId2" Type="http://schemas.openxmlformats.org/officeDocument/2006/relationships/image" Target="../media/image74.wmf"/><Relationship Id="rId1" Type="http://schemas.openxmlformats.org/officeDocument/2006/relationships/image" Target="../media/image73.wmf"/><Relationship Id="rId6" Type="http://schemas.openxmlformats.org/officeDocument/2006/relationships/image" Target="../media/image78.wmf"/><Relationship Id="rId5" Type="http://schemas.openxmlformats.org/officeDocument/2006/relationships/image" Target="../media/image77.wmf"/><Relationship Id="rId4" Type="http://schemas.openxmlformats.org/officeDocument/2006/relationships/image" Target="../media/image7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png"/><Relationship Id="rId1" Type="http://schemas.openxmlformats.org/officeDocument/2006/relationships/image" Target="../media/image75.png"/><Relationship Id="rId5" Type="http://schemas.openxmlformats.org/officeDocument/2006/relationships/image" Target="../media/image83.wmf"/><Relationship Id="rId4" Type="http://schemas.openxmlformats.org/officeDocument/2006/relationships/image" Target="../media/image8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6.wmf"/><Relationship Id="rId7" Type="http://schemas.openxmlformats.org/officeDocument/2006/relationships/image" Target="../media/image89.wmf"/><Relationship Id="rId2" Type="http://schemas.openxmlformats.org/officeDocument/2006/relationships/image" Target="../media/image85.wmf"/><Relationship Id="rId1" Type="http://schemas.openxmlformats.org/officeDocument/2006/relationships/image" Target="../media/image84.png"/><Relationship Id="rId6" Type="http://schemas.openxmlformats.org/officeDocument/2006/relationships/image" Target="../media/image88.wmf"/><Relationship Id="rId5" Type="http://schemas.openxmlformats.org/officeDocument/2006/relationships/image" Target="../media/image87.wmf"/><Relationship Id="rId4" Type="http://schemas.openxmlformats.org/officeDocument/2006/relationships/image" Target="../media/image75.png"/></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91.wmf"/><Relationship Id="rId7" Type="http://schemas.openxmlformats.org/officeDocument/2006/relationships/image" Target="../media/image31.wmf"/><Relationship Id="rId2" Type="http://schemas.openxmlformats.org/officeDocument/2006/relationships/image" Target="../media/image75.png"/><Relationship Id="rId1" Type="http://schemas.openxmlformats.org/officeDocument/2006/relationships/image" Target="../media/image90.wmf"/><Relationship Id="rId6" Type="http://schemas.openxmlformats.org/officeDocument/2006/relationships/image" Target="../media/image30.wmf"/><Relationship Id="rId5" Type="http://schemas.openxmlformats.org/officeDocument/2006/relationships/image" Target="../media/image93.wmf"/><Relationship Id="rId4" Type="http://schemas.openxmlformats.org/officeDocument/2006/relationships/image" Target="../media/image92.png"/><Relationship Id="rId9" Type="http://schemas.openxmlformats.org/officeDocument/2006/relationships/image" Target="../media/image94.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image" Target="../media/image97.png"/><Relationship Id="rId7" Type="http://schemas.openxmlformats.org/officeDocument/2006/relationships/image" Target="../media/image31.wmf"/><Relationship Id="rId2" Type="http://schemas.openxmlformats.org/officeDocument/2006/relationships/image" Target="../media/image96.wmf"/><Relationship Id="rId1" Type="http://schemas.openxmlformats.org/officeDocument/2006/relationships/image" Target="../media/image95.wmf"/><Relationship Id="rId6" Type="http://schemas.openxmlformats.org/officeDocument/2006/relationships/image" Target="../media/image30.wmf"/><Relationship Id="rId5" Type="http://schemas.openxmlformats.org/officeDocument/2006/relationships/image" Target="../media/image99.wmf"/><Relationship Id="rId4" Type="http://schemas.openxmlformats.org/officeDocument/2006/relationships/image" Target="../media/image98.png"/><Relationship Id="rId9" Type="http://schemas.openxmlformats.org/officeDocument/2006/relationships/image" Target="../media/image101.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6" Type="http://schemas.openxmlformats.org/officeDocument/2006/relationships/image" Target="../media/image107.wmf"/><Relationship Id="rId5" Type="http://schemas.openxmlformats.org/officeDocument/2006/relationships/image" Target="../media/image106.wmf"/><Relationship Id="rId4" Type="http://schemas.openxmlformats.org/officeDocument/2006/relationships/image" Target="../media/image10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9.wmf"/><Relationship Id="rId1" Type="http://schemas.openxmlformats.org/officeDocument/2006/relationships/image" Target="../media/image108.wmf"/><Relationship Id="rId4" Type="http://schemas.openxmlformats.org/officeDocument/2006/relationships/image" Target="../media/image110.png"/></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 Id="rId5" Type="http://schemas.openxmlformats.org/officeDocument/2006/relationships/image" Target="../media/image115.wmf"/><Relationship Id="rId4" Type="http://schemas.openxmlformats.org/officeDocument/2006/relationships/image" Target="../media/image114.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16.png"/></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10.png"/><Relationship Id="rId1" Type="http://schemas.openxmlformats.org/officeDocument/2006/relationships/image" Target="../media/image121.wmf"/><Relationship Id="rId5" Type="http://schemas.openxmlformats.org/officeDocument/2006/relationships/image" Target="../media/image124.wmf"/><Relationship Id="rId4" Type="http://schemas.openxmlformats.org/officeDocument/2006/relationships/image" Target="../media/image1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27.wmf"/><Relationship Id="rId7" Type="http://schemas.openxmlformats.org/officeDocument/2006/relationships/image" Target="../media/image131.wmf"/><Relationship Id="rId2" Type="http://schemas.openxmlformats.org/officeDocument/2006/relationships/image" Target="../media/image126.wmf"/><Relationship Id="rId1" Type="http://schemas.openxmlformats.org/officeDocument/2006/relationships/image" Target="../media/image125.wmf"/><Relationship Id="rId6" Type="http://schemas.openxmlformats.org/officeDocument/2006/relationships/image" Target="../media/image130.wmf"/><Relationship Id="rId5" Type="http://schemas.openxmlformats.org/officeDocument/2006/relationships/image" Target="../media/image129.wmf"/><Relationship Id="rId4" Type="http://schemas.openxmlformats.org/officeDocument/2006/relationships/image" Target="../media/image128.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140.wmf"/><Relationship Id="rId2" Type="http://schemas.openxmlformats.org/officeDocument/2006/relationships/image" Target="../media/image136.wmf"/><Relationship Id="rId1" Type="http://schemas.openxmlformats.org/officeDocument/2006/relationships/image" Target="../media/image135.wmf"/><Relationship Id="rId6" Type="http://schemas.openxmlformats.org/officeDocument/2006/relationships/image" Target="../media/image139.wmf"/><Relationship Id="rId5" Type="http://schemas.openxmlformats.org/officeDocument/2006/relationships/image" Target="../media/image138.wmf"/><Relationship Id="rId4" Type="http://schemas.openxmlformats.org/officeDocument/2006/relationships/image" Target="../media/image137.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47.wmf"/><Relationship Id="rId7" Type="http://schemas.openxmlformats.org/officeDocument/2006/relationships/image" Target="../media/image32.wmf"/><Relationship Id="rId2" Type="http://schemas.openxmlformats.org/officeDocument/2006/relationships/image" Target="../media/image146.png"/><Relationship Id="rId1" Type="http://schemas.openxmlformats.org/officeDocument/2006/relationships/image" Target="../media/image145.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148.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image" Target="../media/image153.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png"/><Relationship Id="rId1" Type="http://schemas.openxmlformats.org/officeDocument/2006/relationships/image" Target="../media/image155.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 Id="rId6" Type="http://schemas.openxmlformats.org/officeDocument/2006/relationships/image" Target="../media/image163.wmf"/><Relationship Id="rId5" Type="http://schemas.openxmlformats.org/officeDocument/2006/relationships/image" Target="../media/image162.wmf"/><Relationship Id="rId4" Type="http://schemas.openxmlformats.org/officeDocument/2006/relationships/image" Target="../media/image161.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image" Target="../media/image166.png"/></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31.wmf"/><Relationship Id="rId7" Type="http://schemas.openxmlformats.org/officeDocument/2006/relationships/image" Target="../media/image176.wmf"/><Relationship Id="rId2" Type="http://schemas.openxmlformats.org/officeDocument/2006/relationships/image" Target="../media/image30.wmf"/><Relationship Id="rId1" Type="http://schemas.openxmlformats.org/officeDocument/2006/relationships/image" Target="../media/image172.png"/><Relationship Id="rId6" Type="http://schemas.openxmlformats.org/officeDocument/2006/relationships/image" Target="../media/image175.wmf"/><Relationship Id="rId5" Type="http://schemas.openxmlformats.org/officeDocument/2006/relationships/image" Target="../media/image174.wmf"/><Relationship Id="rId4" Type="http://schemas.openxmlformats.org/officeDocument/2006/relationships/image" Target="../media/image173.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image" Target="../media/image179.png"/><Relationship Id="rId1" Type="http://schemas.openxmlformats.org/officeDocument/2006/relationships/image" Target="../media/image178.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1.wmf"/><Relationship Id="rId6" Type="http://schemas.openxmlformats.org/officeDocument/2006/relationships/image" Target="../media/image186.wmf"/><Relationship Id="rId5" Type="http://schemas.openxmlformats.org/officeDocument/2006/relationships/image" Target="../media/image185.png"/><Relationship Id="rId4" Type="http://schemas.openxmlformats.org/officeDocument/2006/relationships/image" Target="../media/image184.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image" Target="../media/image187.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90.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90.png"/></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image" Target="../media/image192.wmf"/><Relationship Id="rId1" Type="http://schemas.openxmlformats.org/officeDocument/2006/relationships/image" Target="../media/image191.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96.wmf"/><Relationship Id="rId1" Type="http://schemas.openxmlformats.org/officeDocument/2006/relationships/image" Target="../media/image195.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99.wmf"/><Relationship Id="rId1" Type="http://schemas.openxmlformats.org/officeDocument/2006/relationships/image" Target="../media/image19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image" Target="../media/image5.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02.wmf"/><Relationship Id="rId2" Type="http://schemas.openxmlformats.org/officeDocument/2006/relationships/image" Target="../media/image191.wmf"/><Relationship Id="rId1" Type="http://schemas.openxmlformats.org/officeDocument/2006/relationships/image" Target="../media/image201.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05.png"/></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07.png"/><Relationship Id="rId5" Type="http://schemas.openxmlformats.org/officeDocument/2006/relationships/image" Target="../media/image209.wmf"/><Relationship Id="rId4" Type="http://schemas.openxmlformats.org/officeDocument/2006/relationships/image" Target="../media/image208.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11.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image" Target="../media/image213.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1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image" Target="../media/image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 Id="rId4" Type="http://schemas.openxmlformats.org/officeDocument/2006/relationships/image" Target="../media/image22.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5.wmf"/><Relationship Id="rId7" Type="http://schemas.openxmlformats.org/officeDocument/2006/relationships/image" Target="../media/image28.wmf"/><Relationship Id="rId2" Type="http://schemas.openxmlformats.org/officeDocument/2006/relationships/image" Target="../media/image24.wmf"/><Relationship Id="rId1" Type="http://schemas.openxmlformats.org/officeDocument/2006/relationships/image" Target="../media/image23.wmf"/><Relationship Id="rId6" Type="http://schemas.openxmlformats.org/officeDocument/2006/relationships/image" Target="../media/image27.wmf"/><Relationship Id="rId5" Type="http://schemas.openxmlformats.org/officeDocument/2006/relationships/image" Target="../media/image10.png"/><Relationship Id="rId4"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endParaRPr lang="en-US" altLang="zh-CN"/>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endParaRPr lang="en-US" altLang="zh-CN"/>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endParaRPr lang="en-US" altLang="zh-CN"/>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7C793159-0570-449D-966A-C31E68F7A55D}" type="slidenum">
              <a:rPr lang="en-US" altLang="zh-CN"/>
              <a:pPr/>
              <a:t>‹#›</a:t>
            </a:fld>
            <a:endParaRPr lang="en-US" altLang="zh-CN"/>
          </a:p>
        </p:txBody>
      </p:sp>
    </p:spTree>
    <p:extLst>
      <p:ext uri="{BB962C8B-B14F-4D97-AF65-F5344CB8AC3E}">
        <p14:creationId xmlns:p14="http://schemas.microsoft.com/office/powerpoint/2010/main" val="30775420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宋体" pitchFamily="2" charset="-122"/>
        <a:cs typeface="+mn-cs"/>
      </a:defRPr>
    </a:lvl1pPr>
    <a:lvl2pPr marL="457200" algn="l" rtl="0" fontAlgn="base">
      <a:spcBef>
        <a:spcPct val="30000"/>
      </a:spcBef>
      <a:spcAft>
        <a:spcPct val="0"/>
      </a:spcAft>
      <a:defRPr sz="1200" kern="1200">
        <a:solidFill>
          <a:schemeClr val="tx1"/>
        </a:solidFill>
        <a:latin typeface="Arial" charset="0"/>
        <a:ea typeface="宋体" pitchFamily="2" charset="-122"/>
        <a:cs typeface="+mn-cs"/>
      </a:defRPr>
    </a:lvl2pPr>
    <a:lvl3pPr marL="914400" algn="l" rtl="0" fontAlgn="base">
      <a:spcBef>
        <a:spcPct val="30000"/>
      </a:spcBef>
      <a:spcAft>
        <a:spcPct val="0"/>
      </a:spcAft>
      <a:defRPr sz="1200" kern="1200">
        <a:solidFill>
          <a:schemeClr val="tx1"/>
        </a:solidFill>
        <a:latin typeface="Arial" charset="0"/>
        <a:ea typeface="宋体" pitchFamily="2" charset="-122"/>
        <a:cs typeface="+mn-cs"/>
      </a:defRPr>
    </a:lvl3pPr>
    <a:lvl4pPr marL="1371600" algn="l" rtl="0" fontAlgn="base">
      <a:spcBef>
        <a:spcPct val="30000"/>
      </a:spcBef>
      <a:spcAft>
        <a:spcPct val="0"/>
      </a:spcAft>
      <a:defRPr sz="1200" kern="1200">
        <a:solidFill>
          <a:schemeClr val="tx1"/>
        </a:solidFill>
        <a:latin typeface="Arial" charset="0"/>
        <a:ea typeface="宋体" pitchFamily="2" charset="-122"/>
        <a:cs typeface="+mn-cs"/>
      </a:defRPr>
    </a:lvl4pPr>
    <a:lvl5pPr marL="1828800" algn="l" rtl="0" fontAlgn="base">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607CA4-7C7E-4E2B-8776-A3DF4351782F}" type="slidenum">
              <a:rPr lang="en-US" altLang="zh-CN"/>
              <a:pPr/>
              <a:t>4</a:t>
            </a:fld>
            <a:endParaRPr lang="en-US" altLang="zh-CN"/>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79954D-39BC-444B-A322-924BDE92657C}" type="slidenum">
              <a:rPr lang="en-US" altLang="zh-CN"/>
              <a:pPr/>
              <a:t>33</a:t>
            </a:fld>
            <a:endParaRPr lang="en-US" altLang="zh-CN"/>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C313BA-3E1A-4806-83F5-27EFFA15228D}" type="slidenum">
              <a:rPr lang="en-US" altLang="zh-CN"/>
              <a:pPr/>
              <a:t>34</a:t>
            </a:fld>
            <a:endParaRPr lang="en-US" altLang="zh-CN"/>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418C08-7A2F-4F59-A560-94B4D0246460}" type="slidenum">
              <a:rPr lang="en-US" altLang="zh-CN"/>
              <a:pPr/>
              <a:t>38</a:t>
            </a:fld>
            <a:endParaRPr lang="en-US" altLang="zh-CN"/>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B88892-7A1D-4FAC-99DE-676697EBC0F5}" type="slidenum">
              <a:rPr lang="en-US" altLang="zh-CN"/>
              <a:pPr/>
              <a:t>50</a:t>
            </a:fld>
            <a:endParaRPr lang="en-US" altLang="zh-CN"/>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1957FA-ED70-49F8-83D3-FDC0F4C6E6CC}" type="slidenum">
              <a:rPr lang="en-US" altLang="zh-CN"/>
              <a:pPr/>
              <a:t>52</a:t>
            </a:fld>
            <a:endParaRPr lang="en-US" altLang="zh-CN"/>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53057A-68E7-4032-B257-31A03B40C8D6}" type="slidenum">
              <a:rPr lang="en-US" altLang="zh-CN"/>
              <a:pPr/>
              <a:t>67</a:t>
            </a:fld>
            <a:endParaRPr lang="en-US" altLang="zh-CN"/>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92BDC6-466B-46C6-8311-2431F31EA748}" type="slidenum">
              <a:rPr lang="en-US" altLang="zh-CN"/>
              <a:pPr/>
              <a:t>15</a:t>
            </a:fld>
            <a:endParaRPr lang="en-US" altLang="zh-CN"/>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39A07A-2810-4774-B397-3D2543BEACE7}" type="slidenum">
              <a:rPr lang="en-US" altLang="zh-CN"/>
              <a:pPr/>
              <a:t>16</a:t>
            </a:fld>
            <a:endParaRPr lang="en-US" altLang="zh-CN"/>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454761-A7C0-4CBB-A38D-6CC10A10C983}" type="slidenum">
              <a:rPr lang="en-US" altLang="zh-CN"/>
              <a:pPr/>
              <a:t>20</a:t>
            </a:fld>
            <a:endParaRPr lang="en-US" altLang="zh-CN"/>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A8104F-3024-405F-9C85-AFE3CBB00C52}" type="slidenum">
              <a:rPr lang="en-US" altLang="zh-CN"/>
              <a:pPr/>
              <a:t>22</a:t>
            </a:fld>
            <a:endParaRPr lang="en-US" altLang="zh-CN"/>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C79D1C-293C-40F5-A5B2-AD5D724D1B06}" type="slidenum">
              <a:rPr lang="en-US" altLang="zh-CN"/>
              <a:pPr/>
              <a:t>23</a:t>
            </a:fld>
            <a:endParaRPr lang="en-US" altLang="zh-CN"/>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E21825-2343-428C-B2CE-FBD145F31BA4}" type="slidenum">
              <a:rPr lang="en-US" altLang="zh-CN"/>
              <a:pPr/>
              <a:t>25</a:t>
            </a:fld>
            <a:endParaRPr lang="en-US" altLang="zh-CN"/>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A52445-C8A3-4DB5-B14B-17CC707DB030}" type="slidenum">
              <a:rPr lang="en-US" altLang="zh-CN"/>
              <a:pPr/>
              <a:t>31</a:t>
            </a:fld>
            <a:endParaRPr lang="en-US" altLang="zh-CN"/>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EFA88B-466D-40F4-ACED-1EC168D287BC}" type="slidenum">
              <a:rPr lang="en-US" altLang="zh-CN"/>
              <a:pPr/>
              <a:t>32</a:t>
            </a:fld>
            <a:endParaRPr lang="en-US" altLang="zh-CN"/>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A84D71EF-6778-46AB-A0D5-75E4E4759874}"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FFF26BD2-6F49-453F-9FF8-83F4DAD9F601}"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0363" y="1484313"/>
            <a:ext cx="2046287" cy="45354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1484313"/>
            <a:ext cx="5991225" cy="45354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35803294-E889-466C-80C3-C3E8B88D2C57}"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55650" y="1484313"/>
            <a:ext cx="8001000" cy="121602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566738" y="17526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3438" y="17526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66738" y="39624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3438" y="39624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09600" y="6245225"/>
            <a:ext cx="1981200" cy="476250"/>
          </a:xfrm>
        </p:spPr>
        <p:txBody>
          <a:bodyPr/>
          <a:lstStyle>
            <a:lvl1pPr>
              <a:defRPr/>
            </a:lvl1pPr>
          </a:lstStyle>
          <a:p>
            <a:endParaRPr lang="en-US" altLang="zh-CN"/>
          </a:p>
        </p:txBody>
      </p:sp>
      <p:sp>
        <p:nvSpPr>
          <p:cNvPr id="8" name="灯片编号占位符 7"/>
          <p:cNvSpPr>
            <a:spLocks noGrp="1"/>
          </p:cNvSpPr>
          <p:nvPr>
            <p:ph type="sldNum" sz="quarter" idx="11"/>
          </p:nvPr>
        </p:nvSpPr>
        <p:spPr>
          <a:xfrm>
            <a:off x="6553200" y="6245225"/>
            <a:ext cx="1981200" cy="476250"/>
          </a:xfrm>
        </p:spPr>
        <p:txBody>
          <a:bodyPr/>
          <a:lstStyle>
            <a:lvl1pPr>
              <a:defRPr/>
            </a:lvl1pPr>
          </a:lstStyle>
          <a:p>
            <a:fld id="{12CDFD60-C2AA-420E-BD38-F41CCF210397}" type="slidenum">
              <a:rPr lang="en-US" altLang="zh-CN"/>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1484313"/>
            <a:ext cx="8001000" cy="12160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3438" y="17526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3438" y="39624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09600" y="6245225"/>
            <a:ext cx="1981200" cy="476250"/>
          </a:xfrm>
        </p:spPr>
        <p:txBody>
          <a:bodyPr/>
          <a:lstStyle>
            <a:lvl1pPr>
              <a:defRPr/>
            </a:lvl1pPr>
          </a:lstStyle>
          <a:p>
            <a:endParaRPr lang="en-US" altLang="zh-CN"/>
          </a:p>
        </p:txBody>
      </p:sp>
      <p:sp>
        <p:nvSpPr>
          <p:cNvPr id="7" name="灯片编号占位符 6"/>
          <p:cNvSpPr>
            <a:spLocks noGrp="1"/>
          </p:cNvSpPr>
          <p:nvPr>
            <p:ph type="sldNum" sz="quarter" idx="11"/>
          </p:nvPr>
        </p:nvSpPr>
        <p:spPr>
          <a:xfrm>
            <a:off x="6553200" y="6245225"/>
            <a:ext cx="1981200" cy="476250"/>
          </a:xfrm>
        </p:spPr>
        <p:txBody>
          <a:bodyPr/>
          <a:lstStyle>
            <a:lvl1pPr>
              <a:defRPr/>
            </a:lvl1pPr>
          </a:lstStyle>
          <a:p>
            <a:fld id="{3739C0DF-E0F2-4847-9373-DA67A156C8E4}" type="slidenum">
              <a:rPr lang="en-US" altLang="zh-CN"/>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fld id="{8DC53972-9D13-4450-BC80-0C37B9768C3D}" type="slidenum">
              <a:rPr lang="en-US" altLang="zh-CN"/>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5225"/>
            <a:ext cx="2133600" cy="476250"/>
          </a:xfrm>
        </p:spPr>
        <p:txBody>
          <a:bodyPr/>
          <a:lstStyle>
            <a:lvl1pPr>
              <a:defRPr/>
            </a:lvl1pPr>
          </a:lstStyle>
          <a:p>
            <a:fld id="{27D05C79-0FB5-4A15-8FC8-6B7E4A82FA00}"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BDB18AC9-7EE5-48E1-A10E-599720087084}"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8DC460EE-031D-47D7-9E55-B4D550769DB9}" type="slidenum">
              <a:rPr lang="en-US" altLang="zh-CN"/>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92AC619C-057D-4C23-8D70-CD93C1ADEC37}"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灯片编号占位符 7"/>
          <p:cNvSpPr>
            <a:spLocks noGrp="1"/>
          </p:cNvSpPr>
          <p:nvPr>
            <p:ph type="sldNum" sz="quarter" idx="11"/>
          </p:nvPr>
        </p:nvSpPr>
        <p:spPr/>
        <p:txBody>
          <a:bodyPr/>
          <a:lstStyle>
            <a:lvl1pPr>
              <a:defRPr/>
            </a:lvl1pPr>
          </a:lstStyle>
          <a:p>
            <a:fld id="{2D8F7B49-CE63-443D-8B2A-2B4489FA3843}"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灯片编号占位符 3"/>
          <p:cNvSpPr>
            <a:spLocks noGrp="1"/>
          </p:cNvSpPr>
          <p:nvPr>
            <p:ph type="sldNum" sz="quarter" idx="11"/>
          </p:nvPr>
        </p:nvSpPr>
        <p:spPr/>
        <p:txBody>
          <a:bodyPr/>
          <a:lstStyle>
            <a:lvl1pPr>
              <a:defRPr/>
            </a:lvl1pPr>
          </a:lstStyle>
          <a:p>
            <a:fld id="{AD4ED921-A278-4A83-9F7C-1B4B0D13E417}"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灯片编号占位符 2"/>
          <p:cNvSpPr>
            <a:spLocks noGrp="1"/>
          </p:cNvSpPr>
          <p:nvPr>
            <p:ph type="sldNum" sz="quarter" idx="11"/>
          </p:nvPr>
        </p:nvSpPr>
        <p:spPr/>
        <p:txBody>
          <a:bodyPr/>
          <a:lstStyle>
            <a:lvl1pPr>
              <a:defRPr/>
            </a:lvl1pPr>
          </a:lstStyle>
          <a:p>
            <a:fld id="{BB735D81-B97E-4F71-B6DC-3E291529B8A5}"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3116436A-6CF7-41A2-A454-FFDF7BDF347C}"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902FF50B-E6B1-4281-A2ED-8A9CDBE1533A}"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bwMode="auto">
          <a:xfrm>
            <a:off x="755650" y="1484313"/>
            <a:ext cx="8001000" cy="1216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54627" name="Rectangle 3"/>
          <p:cNvSpPr>
            <a:spLocks noGrp="1" noChangeArrowheads="1"/>
          </p:cNvSpPr>
          <p:nvPr>
            <p:ph type="body" idx="1"/>
          </p:nvPr>
        </p:nvSpPr>
        <p:spPr bwMode="auto">
          <a:xfrm>
            <a:off x="566738" y="1752600"/>
            <a:ext cx="8001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4628" name="AutoShape 4"/>
          <p:cNvSpPr>
            <a:spLocks noChangeArrowheads="1"/>
          </p:cNvSpPr>
          <p:nvPr/>
        </p:nvSpPr>
        <p:spPr bwMode="auto">
          <a:xfrm>
            <a:off x="323850" y="620713"/>
            <a:ext cx="6335713" cy="73025"/>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zh-CN" sz="2400">
              <a:latin typeface="Times New Roman" pitchFamily="18" charset="0"/>
            </a:endParaRPr>
          </a:p>
        </p:txBody>
      </p:sp>
      <p:sp>
        <p:nvSpPr>
          <p:cNvPr id="154629" name="Line 5"/>
          <p:cNvSpPr>
            <a:spLocks noChangeShapeType="1"/>
          </p:cNvSpPr>
          <p:nvPr/>
        </p:nvSpPr>
        <p:spPr bwMode="auto">
          <a:xfrm>
            <a:off x="3348038" y="6669087"/>
            <a:ext cx="5328418" cy="20637"/>
          </a:xfrm>
          <a:prstGeom prst="line">
            <a:avLst/>
          </a:prstGeom>
          <a:noFill/>
          <a:ln w="3175">
            <a:solidFill>
              <a:schemeClr val="accent2"/>
            </a:solidFill>
            <a:round/>
            <a:headEnd/>
            <a:tailEnd/>
          </a:ln>
          <a:effectLst/>
        </p:spPr>
        <p:txBody>
          <a:bodyPr/>
          <a:lstStyle/>
          <a:p>
            <a:endParaRPr lang="zh-CN" altLang="en-US"/>
          </a:p>
        </p:txBody>
      </p:sp>
      <p:sp>
        <p:nvSpPr>
          <p:cNvPr id="154630" name="Rectangle 6"/>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154632" name="Rectangle 8"/>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fld id="{672890FE-894B-457E-9DA6-25D8C1A1A40B}" type="slidenum">
              <a:rPr lang="en-US" altLang="zh-CN"/>
              <a:pPr/>
              <a:t>‹#›</a:t>
            </a:fld>
            <a:endParaRPr lang="en-US" altLang="zh-CN"/>
          </a:p>
        </p:txBody>
      </p:sp>
      <p:pic>
        <p:nvPicPr>
          <p:cNvPr id="2" name="Picture 11"/>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323850" y="44624"/>
            <a:ext cx="26098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timing>
    <p:tnLst>
      <p:par>
        <p:cTn id="1" dur="indefinite" restart="never" nodeType="tmRoot"/>
      </p:par>
    </p:tnLst>
  </p:timing>
  <p:txStyles>
    <p:titleStyle>
      <a:lvl1pPr algn="l" rtl="0" fontAlgn="base">
        <a:spcBef>
          <a:spcPct val="0"/>
        </a:spcBef>
        <a:spcAft>
          <a:spcPct val="0"/>
        </a:spcAft>
        <a:defRPr sz="3800">
          <a:solidFill>
            <a:schemeClr val="tx2"/>
          </a:solidFill>
          <a:latin typeface="+mj-lt"/>
          <a:ea typeface="+mj-ea"/>
          <a:cs typeface="+mj-cs"/>
        </a:defRPr>
      </a:lvl1pPr>
      <a:lvl2pPr algn="l" rtl="0" fontAlgn="base">
        <a:spcBef>
          <a:spcPct val="0"/>
        </a:spcBef>
        <a:spcAft>
          <a:spcPct val="0"/>
        </a:spcAft>
        <a:defRPr sz="3800">
          <a:solidFill>
            <a:schemeClr val="tx2"/>
          </a:solidFill>
          <a:latin typeface="Verdana" pitchFamily="34" charset="0"/>
          <a:ea typeface="宋体" pitchFamily="2" charset="-122"/>
        </a:defRPr>
      </a:lvl2pPr>
      <a:lvl3pPr algn="l" rtl="0" fontAlgn="base">
        <a:spcBef>
          <a:spcPct val="0"/>
        </a:spcBef>
        <a:spcAft>
          <a:spcPct val="0"/>
        </a:spcAft>
        <a:defRPr sz="3800">
          <a:solidFill>
            <a:schemeClr val="tx2"/>
          </a:solidFill>
          <a:latin typeface="Verdana" pitchFamily="34" charset="0"/>
          <a:ea typeface="宋体" pitchFamily="2" charset="-122"/>
        </a:defRPr>
      </a:lvl3pPr>
      <a:lvl4pPr algn="l" rtl="0" fontAlgn="base">
        <a:spcBef>
          <a:spcPct val="0"/>
        </a:spcBef>
        <a:spcAft>
          <a:spcPct val="0"/>
        </a:spcAft>
        <a:defRPr sz="3800">
          <a:solidFill>
            <a:schemeClr val="tx2"/>
          </a:solidFill>
          <a:latin typeface="Verdana" pitchFamily="34" charset="0"/>
          <a:ea typeface="宋体" pitchFamily="2" charset="-122"/>
        </a:defRPr>
      </a:lvl4pPr>
      <a:lvl5pPr algn="l" rtl="0" fontAlgn="base">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fontAlgn="base">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fontAlgn="base">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fontAlgn="base">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9.wmf"/><Relationship Id="rId5" Type="http://schemas.openxmlformats.org/officeDocument/2006/relationships/oleObject" Target="../embeddings/oleObject9.bin"/><Relationship Id="rId4" Type="http://schemas.openxmlformats.org/officeDocument/2006/relationships/image" Target="../media/image8.wmf"/></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15.png"/><Relationship Id="rId4" Type="http://schemas.openxmlformats.org/officeDocument/2006/relationships/oleObject" Target="../embeddings/oleObject11.bin"/><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20.png"/><Relationship Id="rId5" Type="http://schemas.openxmlformats.org/officeDocument/2006/relationships/oleObject" Target="../embeddings/oleObject15.bin"/><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oleObject" Target="../embeddings/oleObject17.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26.wmf"/><Relationship Id="rId18" Type="http://schemas.openxmlformats.org/officeDocument/2006/relationships/oleObject" Target="../embeddings/oleObject27.bin"/><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oleObject" Target="../embeddings/oleObject24.bin"/><Relationship Id="rId17" Type="http://schemas.openxmlformats.org/officeDocument/2006/relationships/image" Target="../media/image27.wmf"/><Relationship Id="rId2" Type="http://schemas.openxmlformats.org/officeDocument/2006/relationships/slideLayout" Target="../slideLayouts/slideLayout2.xml"/><Relationship Id="rId16" Type="http://schemas.openxmlformats.org/officeDocument/2006/relationships/oleObject" Target="../embeddings/oleObject26.bin"/><Relationship Id="rId1" Type="http://schemas.openxmlformats.org/officeDocument/2006/relationships/vmlDrawing" Target="../drawings/vmlDrawing9.vml"/><Relationship Id="rId6" Type="http://schemas.openxmlformats.org/officeDocument/2006/relationships/image" Target="../media/image24.wmf"/><Relationship Id="rId11" Type="http://schemas.openxmlformats.org/officeDocument/2006/relationships/oleObject" Target="../embeddings/oleObject23.bin"/><Relationship Id="rId5" Type="http://schemas.openxmlformats.org/officeDocument/2006/relationships/oleObject" Target="../embeddings/oleObject19.bin"/><Relationship Id="rId15" Type="http://schemas.openxmlformats.org/officeDocument/2006/relationships/image" Target="../media/image10.png"/><Relationship Id="rId10" Type="http://schemas.openxmlformats.org/officeDocument/2006/relationships/oleObject" Target="../embeddings/oleObject22.bin"/><Relationship Id="rId19" Type="http://schemas.openxmlformats.org/officeDocument/2006/relationships/image" Target="../media/image28.wmf"/><Relationship Id="rId4" Type="http://schemas.openxmlformats.org/officeDocument/2006/relationships/image" Target="../media/image23.wmf"/><Relationship Id="rId9" Type="http://schemas.openxmlformats.org/officeDocument/2006/relationships/image" Target="../media/image25.wmf"/><Relationship Id="rId14" Type="http://schemas.openxmlformats.org/officeDocument/2006/relationships/oleObject" Target="../embeddings/oleObject25.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32.wmf"/><Relationship Id="rId3" Type="http://schemas.openxmlformats.org/officeDocument/2006/relationships/notesSlide" Target="../notesSlides/notesSlide2.xml"/><Relationship Id="rId7" Type="http://schemas.openxmlformats.org/officeDocument/2006/relationships/image" Target="../media/image30.wmf"/><Relationship Id="rId12" Type="http://schemas.openxmlformats.org/officeDocument/2006/relationships/oleObject" Target="../embeddings/oleObject33.bin"/><Relationship Id="rId17" Type="http://schemas.openxmlformats.org/officeDocument/2006/relationships/image" Target="../media/image34.wmf"/><Relationship Id="rId2" Type="http://schemas.openxmlformats.org/officeDocument/2006/relationships/slideLayout" Target="../slideLayouts/slideLayout2.xml"/><Relationship Id="rId16" Type="http://schemas.openxmlformats.org/officeDocument/2006/relationships/oleObject" Target="../embeddings/oleObject35.bin"/><Relationship Id="rId1" Type="http://schemas.openxmlformats.org/officeDocument/2006/relationships/vmlDrawing" Target="../drawings/vmlDrawing10.vml"/><Relationship Id="rId6" Type="http://schemas.openxmlformats.org/officeDocument/2006/relationships/oleObject" Target="../embeddings/oleObject29.bin"/><Relationship Id="rId11" Type="http://schemas.openxmlformats.org/officeDocument/2006/relationships/image" Target="../media/image31.wmf"/><Relationship Id="rId5" Type="http://schemas.openxmlformats.org/officeDocument/2006/relationships/image" Target="../media/image29.png"/><Relationship Id="rId15" Type="http://schemas.openxmlformats.org/officeDocument/2006/relationships/image" Target="../media/image33.wmf"/><Relationship Id="rId10" Type="http://schemas.openxmlformats.org/officeDocument/2006/relationships/oleObject" Target="../embeddings/oleObject32.bin"/><Relationship Id="rId4" Type="http://schemas.openxmlformats.org/officeDocument/2006/relationships/oleObject" Target="../embeddings/oleObject28.bin"/><Relationship Id="rId9" Type="http://schemas.openxmlformats.org/officeDocument/2006/relationships/oleObject" Target="../embeddings/oleObject31.bin"/><Relationship Id="rId14" Type="http://schemas.openxmlformats.org/officeDocument/2006/relationships/oleObject" Target="../embeddings/oleObject34.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oleObject" Target="../embeddings/oleObject41.bin"/><Relationship Id="rId3" Type="http://schemas.openxmlformats.org/officeDocument/2006/relationships/notesSlide" Target="../notesSlides/notesSlide3.xml"/><Relationship Id="rId7" Type="http://schemas.openxmlformats.org/officeDocument/2006/relationships/image" Target="../media/image36.png"/><Relationship Id="rId12" Type="http://schemas.openxmlformats.org/officeDocument/2006/relationships/image" Target="../media/image31.wmf"/><Relationship Id="rId17" Type="http://schemas.openxmlformats.org/officeDocument/2006/relationships/image" Target="../media/image37.wmf"/><Relationship Id="rId2" Type="http://schemas.openxmlformats.org/officeDocument/2006/relationships/slideLayout" Target="../slideLayouts/slideLayout2.xml"/><Relationship Id="rId16" Type="http://schemas.openxmlformats.org/officeDocument/2006/relationships/oleObject" Target="../embeddings/oleObject44.bin"/><Relationship Id="rId1" Type="http://schemas.openxmlformats.org/officeDocument/2006/relationships/vmlDrawing" Target="../drawings/vmlDrawing11.vml"/><Relationship Id="rId6" Type="http://schemas.openxmlformats.org/officeDocument/2006/relationships/oleObject" Target="../embeddings/oleObject37.bin"/><Relationship Id="rId11" Type="http://schemas.openxmlformats.org/officeDocument/2006/relationships/oleObject" Target="../embeddings/oleObject40.bin"/><Relationship Id="rId5" Type="http://schemas.openxmlformats.org/officeDocument/2006/relationships/image" Target="../media/image35.png"/><Relationship Id="rId15" Type="http://schemas.openxmlformats.org/officeDocument/2006/relationships/oleObject" Target="../embeddings/oleObject43.bin"/><Relationship Id="rId10" Type="http://schemas.openxmlformats.org/officeDocument/2006/relationships/oleObject" Target="../embeddings/oleObject39.bin"/><Relationship Id="rId4" Type="http://schemas.openxmlformats.org/officeDocument/2006/relationships/oleObject" Target="../embeddings/oleObject36.bin"/><Relationship Id="rId9" Type="http://schemas.openxmlformats.org/officeDocument/2006/relationships/image" Target="../media/image30.wmf"/><Relationship Id="rId14" Type="http://schemas.openxmlformats.org/officeDocument/2006/relationships/oleObject" Target="../embeddings/oleObject42.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9.png"/><Relationship Id="rId5" Type="http://schemas.openxmlformats.org/officeDocument/2006/relationships/oleObject" Target="../embeddings/oleObject46.bin"/><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1.wmf"/><Relationship Id="rId5" Type="http://schemas.openxmlformats.org/officeDocument/2006/relationships/oleObject" Target="../embeddings/oleObject48.bin"/><Relationship Id="rId4" Type="http://schemas.openxmlformats.org/officeDocument/2006/relationships/image" Target="../media/image40.png"/><Relationship Id="rId9" Type="http://schemas.openxmlformats.org/officeDocument/2006/relationships/oleObject" Target="../embeddings/oleObject50.bin"/></Relationships>
</file>

<file path=ppt/slides/_rels/slide19.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image" Target="../media/image31.wmf"/><Relationship Id="rId18" Type="http://schemas.openxmlformats.org/officeDocument/2006/relationships/oleObject" Target="../embeddings/oleObject61.bin"/><Relationship Id="rId3" Type="http://schemas.openxmlformats.org/officeDocument/2006/relationships/oleObject" Target="../embeddings/oleObject51.bin"/><Relationship Id="rId21" Type="http://schemas.openxmlformats.org/officeDocument/2006/relationships/image" Target="../media/image32.wmf"/><Relationship Id="rId7" Type="http://schemas.openxmlformats.org/officeDocument/2006/relationships/oleObject" Target="../embeddings/oleObject53.bin"/><Relationship Id="rId12" Type="http://schemas.openxmlformats.org/officeDocument/2006/relationships/oleObject" Target="../embeddings/oleObject56.bin"/><Relationship Id="rId17" Type="http://schemas.openxmlformats.org/officeDocument/2006/relationships/oleObject" Target="../embeddings/oleObject60.bin"/><Relationship Id="rId2" Type="http://schemas.openxmlformats.org/officeDocument/2006/relationships/slideLayout" Target="../slideLayouts/slideLayout2.xml"/><Relationship Id="rId16" Type="http://schemas.openxmlformats.org/officeDocument/2006/relationships/oleObject" Target="../embeddings/oleObject59.bin"/><Relationship Id="rId20" Type="http://schemas.openxmlformats.org/officeDocument/2006/relationships/oleObject" Target="../embeddings/oleObject63.bin"/><Relationship Id="rId1" Type="http://schemas.openxmlformats.org/officeDocument/2006/relationships/vmlDrawing" Target="../drawings/vmlDrawing14.vml"/><Relationship Id="rId6" Type="http://schemas.openxmlformats.org/officeDocument/2006/relationships/image" Target="../media/image29.png"/><Relationship Id="rId11" Type="http://schemas.openxmlformats.org/officeDocument/2006/relationships/image" Target="../media/image30.wmf"/><Relationship Id="rId5" Type="http://schemas.openxmlformats.org/officeDocument/2006/relationships/oleObject" Target="../embeddings/oleObject52.bin"/><Relationship Id="rId15" Type="http://schemas.openxmlformats.org/officeDocument/2006/relationships/oleObject" Target="../embeddings/oleObject58.bin"/><Relationship Id="rId10" Type="http://schemas.openxmlformats.org/officeDocument/2006/relationships/oleObject" Target="../embeddings/oleObject55.bin"/><Relationship Id="rId19" Type="http://schemas.openxmlformats.org/officeDocument/2006/relationships/oleObject" Target="../embeddings/oleObject62.bin"/><Relationship Id="rId4" Type="http://schemas.openxmlformats.org/officeDocument/2006/relationships/image" Target="../media/image36.png"/><Relationship Id="rId9" Type="http://schemas.openxmlformats.org/officeDocument/2006/relationships/oleObject" Target="../embeddings/oleObject54.bin"/><Relationship Id="rId14" Type="http://schemas.openxmlformats.org/officeDocument/2006/relationships/oleObject" Target="../embeddings/oleObject57.bin"/></Relationships>
</file>

<file path=ppt/slides/_rels/slide2.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62.xml"/><Relationship Id="rId4" Type="http://schemas.openxmlformats.org/officeDocument/2006/relationships/slide" Target="slide4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44.png"/><Relationship Id="rId4" Type="http://schemas.openxmlformats.org/officeDocument/2006/relationships/oleObject" Target="../embeddings/oleObject64.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44.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slide" Target="slide36.xml"/><Relationship Id="rId5" Type="http://schemas.openxmlformats.org/officeDocument/2006/relationships/slide" Target="slide35.xml"/><Relationship Id="rId4" Type="http://schemas.openxmlformats.org/officeDocument/2006/relationships/slide" Target="slide34.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67.bin"/><Relationship Id="rId3" Type="http://schemas.openxmlformats.org/officeDocument/2006/relationships/notesSlide" Target="../notesSlides/notesSlide6.xml"/><Relationship Id="rId7" Type="http://schemas.openxmlformats.org/officeDocument/2006/relationships/image" Target="../media/image46.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66.bin"/><Relationship Id="rId11" Type="http://schemas.openxmlformats.org/officeDocument/2006/relationships/image" Target="../media/image48.wmf"/><Relationship Id="rId5" Type="http://schemas.openxmlformats.org/officeDocument/2006/relationships/image" Target="../media/image45.png"/><Relationship Id="rId10" Type="http://schemas.openxmlformats.org/officeDocument/2006/relationships/oleObject" Target="../embeddings/oleObject68.bin"/><Relationship Id="rId4" Type="http://schemas.openxmlformats.org/officeDocument/2006/relationships/oleObject" Target="../embeddings/oleObject65.bin"/><Relationship Id="rId9" Type="http://schemas.openxmlformats.org/officeDocument/2006/relationships/image" Target="../media/image47.wmf"/></Relationships>
</file>

<file path=ppt/slides/_rels/slide24.xml.rels><?xml version="1.0" encoding="UTF-8" standalone="yes"?>
<Relationships xmlns="http://schemas.openxmlformats.org/package/2006/relationships"><Relationship Id="rId8" Type="http://schemas.openxmlformats.org/officeDocument/2006/relationships/image" Target="../media/image51.wmf"/><Relationship Id="rId13" Type="http://schemas.openxmlformats.org/officeDocument/2006/relationships/oleObject" Target="../embeddings/oleObject74.bin"/><Relationship Id="rId18" Type="http://schemas.openxmlformats.org/officeDocument/2006/relationships/image" Target="../media/image55.wmf"/><Relationship Id="rId26" Type="http://schemas.openxmlformats.org/officeDocument/2006/relationships/image" Target="../media/image59.wmf"/><Relationship Id="rId39" Type="http://schemas.openxmlformats.org/officeDocument/2006/relationships/oleObject" Target="../embeddings/oleObject87.bin"/><Relationship Id="rId3" Type="http://schemas.openxmlformats.org/officeDocument/2006/relationships/oleObject" Target="../embeddings/oleObject69.bin"/><Relationship Id="rId21" Type="http://schemas.openxmlformats.org/officeDocument/2006/relationships/oleObject" Target="../embeddings/oleObject78.bin"/><Relationship Id="rId34" Type="http://schemas.openxmlformats.org/officeDocument/2006/relationships/image" Target="../media/image63.wmf"/><Relationship Id="rId42" Type="http://schemas.openxmlformats.org/officeDocument/2006/relationships/image" Target="../media/image67.wmf"/><Relationship Id="rId7" Type="http://schemas.openxmlformats.org/officeDocument/2006/relationships/oleObject" Target="../embeddings/oleObject71.bin"/><Relationship Id="rId12" Type="http://schemas.openxmlformats.org/officeDocument/2006/relationships/image" Target="../media/image45.png"/><Relationship Id="rId17" Type="http://schemas.openxmlformats.org/officeDocument/2006/relationships/oleObject" Target="../embeddings/oleObject76.bin"/><Relationship Id="rId25" Type="http://schemas.openxmlformats.org/officeDocument/2006/relationships/oleObject" Target="../embeddings/oleObject80.bin"/><Relationship Id="rId33" Type="http://schemas.openxmlformats.org/officeDocument/2006/relationships/oleObject" Target="../embeddings/oleObject84.bin"/><Relationship Id="rId38" Type="http://schemas.openxmlformats.org/officeDocument/2006/relationships/image" Target="../media/image65.wmf"/><Relationship Id="rId2" Type="http://schemas.openxmlformats.org/officeDocument/2006/relationships/slideLayout" Target="../slideLayouts/slideLayout12.xml"/><Relationship Id="rId16" Type="http://schemas.openxmlformats.org/officeDocument/2006/relationships/image" Target="../media/image54.wmf"/><Relationship Id="rId20" Type="http://schemas.openxmlformats.org/officeDocument/2006/relationships/image" Target="../media/image56.wmf"/><Relationship Id="rId29" Type="http://schemas.openxmlformats.org/officeDocument/2006/relationships/oleObject" Target="../embeddings/oleObject82.bin"/><Relationship Id="rId41" Type="http://schemas.openxmlformats.org/officeDocument/2006/relationships/oleObject" Target="../embeddings/oleObject88.bin"/><Relationship Id="rId1" Type="http://schemas.openxmlformats.org/officeDocument/2006/relationships/vmlDrawing" Target="../drawings/vmlDrawing17.vml"/><Relationship Id="rId6" Type="http://schemas.openxmlformats.org/officeDocument/2006/relationships/image" Target="../media/image50.wmf"/><Relationship Id="rId11" Type="http://schemas.openxmlformats.org/officeDocument/2006/relationships/oleObject" Target="../embeddings/oleObject73.bin"/><Relationship Id="rId24" Type="http://schemas.openxmlformats.org/officeDocument/2006/relationships/image" Target="../media/image58.wmf"/><Relationship Id="rId32" Type="http://schemas.openxmlformats.org/officeDocument/2006/relationships/image" Target="../media/image62.wmf"/><Relationship Id="rId37" Type="http://schemas.openxmlformats.org/officeDocument/2006/relationships/oleObject" Target="../embeddings/oleObject86.bin"/><Relationship Id="rId40" Type="http://schemas.openxmlformats.org/officeDocument/2006/relationships/image" Target="../media/image66.wmf"/><Relationship Id="rId5" Type="http://schemas.openxmlformats.org/officeDocument/2006/relationships/oleObject" Target="../embeddings/oleObject70.bin"/><Relationship Id="rId15" Type="http://schemas.openxmlformats.org/officeDocument/2006/relationships/oleObject" Target="../embeddings/oleObject75.bin"/><Relationship Id="rId23" Type="http://schemas.openxmlformats.org/officeDocument/2006/relationships/oleObject" Target="../embeddings/oleObject79.bin"/><Relationship Id="rId28" Type="http://schemas.openxmlformats.org/officeDocument/2006/relationships/image" Target="../media/image60.wmf"/><Relationship Id="rId36" Type="http://schemas.openxmlformats.org/officeDocument/2006/relationships/image" Target="../media/image64.wmf"/><Relationship Id="rId10" Type="http://schemas.openxmlformats.org/officeDocument/2006/relationships/image" Target="../media/image52.wmf"/><Relationship Id="rId19" Type="http://schemas.openxmlformats.org/officeDocument/2006/relationships/oleObject" Target="../embeddings/oleObject77.bin"/><Relationship Id="rId31" Type="http://schemas.openxmlformats.org/officeDocument/2006/relationships/oleObject" Target="../embeddings/oleObject83.bin"/><Relationship Id="rId44" Type="http://schemas.openxmlformats.org/officeDocument/2006/relationships/image" Target="../media/image68.wmf"/><Relationship Id="rId4" Type="http://schemas.openxmlformats.org/officeDocument/2006/relationships/image" Target="../media/image49.wmf"/><Relationship Id="rId9" Type="http://schemas.openxmlformats.org/officeDocument/2006/relationships/oleObject" Target="../embeddings/oleObject72.bin"/><Relationship Id="rId14" Type="http://schemas.openxmlformats.org/officeDocument/2006/relationships/image" Target="../media/image53.wmf"/><Relationship Id="rId22" Type="http://schemas.openxmlformats.org/officeDocument/2006/relationships/image" Target="../media/image57.wmf"/><Relationship Id="rId27" Type="http://schemas.openxmlformats.org/officeDocument/2006/relationships/oleObject" Target="../embeddings/oleObject81.bin"/><Relationship Id="rId30" Type="http://schemas.openxmlformats.org/officeDocument/2006/relationships/image" Target="../media/image61.wmf"/><Relationship Id="rId35" Type="http://schemas.openxmlformats.org/officeDocument/2006/relationships/oleObject" Target="../embeddings/oleObject85.bin"/><Relationship Id="rId43" Type="http://schemas.openxmlformats.org/officeDocument/2006/relationships/oleObject" Target="../embeddings/oleObject89.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92.bin"/><Relationship Id="rId13" Type="http://schemas.openxmlformats.org/officeDocument/2006/relationships/image" Target="../media/image72.wmf"/><Relationship Id="rId3" Type="http://schemas.openxmlformats.org/officeDocument/2006/relationships/notesSlide" Target="../notesSlides/notesSlide7.xml"/><Relationship Id="rId7" Type="http://schemas.openxmlformats.org/officeDocument/2006/relationships/image" Target="../media/image68.wmf"/><Relationship Id="rId12"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91.bin"/><Relationship Id="rId11" Type="http://schemas.openxmlformats.org/officeDocument/2006/relationships/image" Target="../media/image71.wmf"/><Relationship Id="rId5" Type="http://schemas.openxmlformats.org/officeDocument/2006/relationships/image" Target="../media/image69.wmf"/><Relationship Id="rId15" Type="http://schemas.openxmlformats.org/officeDocument/2006/relationships/image" Target="../media/image45.png"/><Relationship Id="rId10" Type="http://schemas.openxmlformats.org/officeDocument/2006/relationships/oleObject" Target="../embeddings/oleObject93.bin"/><Relationship Id="rId4" Type="http://schemas.openxmlformats.org/officeDocument/2006/relationships/oleObject" Target="../embeddings/oleObject90.bin"/><Relationship Id="rId9" Type="http://schemas.openxmlformats.org/officeDocument/2006/relationships/image" Target="../media/image70.wmf"/><Relationship Id="rId14" Type="http://schemas.openxmlformats.org/officeDocument/2006/relationships/oleObject" Target="../embeddings/oleObject95.bin"/></Relationships>
</file>

<file path=ppt/slides/_rels/slide2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oleObject" Target="../embeddings/oleObject101.bin"/><Relationship Id="rId3" Type="http://schemas.openxmlformats.org/officeDocument/2006/relationships/oleObject" Target="../embeddings/oleObject96.bin"/><Relationship Id="rId7" Type="http://schemas.openxmlformats.org/officeDocument/2006/relationships/oleObject" Target="../embeddings/oleObject98.bin"/><Relationship Id="rId12" Type="http://schemas.openxmlformats.org/officeDocument/2006/relationships/image" Target="../media/image77.wmf"/><Relationship Id="rId2" Type="http://schemas.openxmlformats.org/officeDocument/2006/relationships/slideLayout" Target="../slideLayouts/slideLayout14.xml"/><Relationship Id="rId16" Type="http://schemas.openxmlformats.org/officeDocument/2006/relationships/image" Target="../media/image79.wmf"/><Relationship Id="rId1" Type="http://schemas.openxmlformats.org/officeDocument/2006/relationships/vmlDrawing" Target="../drawings/vmlDrawing19.vml"/><Relationship Id="rId6" Type="http://schemas.openxmlformats.org/officeDocument/2006/relationships/image" Target="../media/image74.wmf"/><Relationship Id="rId11" Type="http://schemas.openxmlformats.org/officeDocument/2006/relationships/oleObject" Target="../embeddings/oleObject100.bin"/><Relationship Id="rId5" Type="http://schemas.openxmlformats.org/officeDocument/2006/relationships/oleObject" Target="../embeddings/oleObject97.bin"/><Relationship Id="rId15" Type="http://schemas.openxmlformats.org/officeDocument/2006/relationships/oleObject" Target="../embeddings/oleObject102.bin"/><Relationship Id="rId10" Type="http://schemas.openxmlformats.org/officeDocument/2006/relationships/image" Target="../media/image76.png"/><Relationship Id="rId4" Type="http://schemas.openxmlformats.org/officeDocument/2006/relationships/image" Target="../media/image73.wmf"/><Relationship Id="rId9" Type="http://schemas.openxmlformats.org/officeDocument/2006/relationships/oleObject" Target="../embeddings/oleObject99.bin"/><Relationship Id="rId14" Type="http://schemas.openxmlformats.org/officeDocument/2006/relationships/image" Target="../media/image78.wmf"/></Relationships>
</file>

<file path=ppt/slides/_rels/slide27.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103.bin"/><Relationship Id="rId7" Type="http://schemas.openxmlformats.org/officeDocument/2006/relationships/oleObject" Target="../embeddings/oleObject105.bin"/><Relationship Id="rId12" Type="http://schemas.openxmlformats.org/officeDocument/2006/relationships/image" Target="../media/image83.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80.png"/><Relationship Id="rId11" Type="http://schemas.openxmlformats.org/officeDocument/2006/relationships/oleObject" Target="../embeddings/oleObject107.bin"/><Relationship Id="rId5" Type="http://schemas.openxmlformats.org/officeDocument/2006/relationships/oleObject" Target="../embeddings/oleObject104.bin"/><Relationship Id="rId10" Type="http://schemas.openxmlformats.org/officeDocument/2006/relationships/image" Target="../media/image82.wmf"/><Relationship Id="rId4" Type="http://schemas.openxmlformats.org/officeDocument/2006/relationships/image" Target="../media/image75.png"/><Relationship Id="rId9" Type="http://schemas.openxmlformats.org/officeDocument/2006/relationships/oleObject" Target="../embeddings/oleObject106.bin"/></Relationships>
</file>

<file path=ppt/slides/_rels/slide28.xml.rels><?xml version="1.0" encoding="UTF-8" standalone="yes"?>
<Relationships xmlns="http://schemas.openxmlformats.org/package/2006/relationships"><Relationship Id="rId8" Type="http://schemas.openxmlformats.org/officeDocument/2006/relationships/image" Target="../media/image86.wmf"/><Relationship Id="rId13" Type="http://schemas.openxmlformats.org/officeDocument/2006/relationships/oleObject" Target="../embeddings/oleObject113.bin"/><Relationship Id="rId3" Type="http://schemas.openxmlformats.org/officeDocument/2006/relationships/oleObject" Target="../embeddings/oleObject108.bin"/><Relationship Id="rId7" Type="http://schemas.openxmlformats.org/officeDocument/2006/relationships/oleObject" Target="../embeddings/oleObject110.bin"/><Relationship Id="rId12" Type="http://schemas.openxmlformats.org/officeDocument/2006/relationships/image" Target="../media/image87.wmf"/><Relationship Id="rId2" Type="http://schemas.openxmlformats.org/officeDocument/2006/relationships/slideLayout" Target="../slideLayouts/slideLayout13.xml"/><Relationship Id="rId16" Type="http://schemas.openxmlformats.org/officeDocument/2006/relationships/image" Target="../media/image89.wmf"/><Relationship Id="rId1" Type="http://schemas.openxmlformats.org/officeDocument/2006/relationships/vmlDrawing" Target="../drawings/vmlDrawing21.vml"/><Relationship Id="rId6" Type="http://schemas.openxmlformats.org/officeDocument/2006/relationships/image" Target="../media/image85.wmf"/><Relationship Id="rId11" Type="http://schemas.openxmlformats.org/officeDocument/2006/relationships/oleObject" Target="../embeddings/oleObject112.bin"/><Relationship Id="rId5" Type="http://schemas.openxmlformats.org/officeDocument/2006/relationships/oleObject" Target="../embeddings/oleObject109.bin"/><Relationship Id="rId15" Type="http://schemas.openxmlformats.org/officeDocument/2006/relationships/oleObject" Target="../embeddings/oleObject114.bin"/><Relationship Id="rId10" Type="http://schemas.openxmlformats.org/officeDocument/2006/relationships/image" Target="../media/image75.png"/><Relationship Id="rId4" Type="http://schemas.openxmlformats.org/officeDocument/2006/relationships/image" Target="../media/image84.png"/><Relationship Id="rId9" Type="http://schemas.openxmlformats.org/officeDocument/2006/relationships/oleObject" Target="../embeddings/oleObject111.bin"/><Relationship Id="rId14" Type="http://schemas.openxmlformats.org/officeDocument/2006/relationships/image" Target="../media/image88.wmf"/></Relationships>
</file>

<file path=ppt/slides/_rels/slide29.xml.rels><?xml version="1.0" encoding="UTF-8" standalone="yes"?>
<Relationships xmlns="http://schemas.openxmlformats.org/package/2006/relationships"><Relationship Id="rId8" Type="http://schemas.openxmlformats.org/officeDocument/2006/relationships/image" Target="../media/image91.wmf"/><Relationship Id="rId13" Type="http://schemas.openxmlformats.org/officeDocument/2006/relationships/oleObject" Target="../embeddings/oleObject120.bin"/><Relationship Id="rId18" Type="http://schemas.openxmlformats.org/officeDocument/2006/relationships/image" Target="../media/image31.wmf"/><Relationship Id="rId3" Type="http://schemas.openxmlformats.org/officeDocument/2006/relationships/oleObject" Target="../embeddings/oleObject115.bin"/><Relationship Id="rId21" Type="http://schemas.openxmlformats.org/officeDocument/2006/relationships/oleObject" Target="../embeddings/oleObject125.bin"/><Relationship Id="rId7" Type="http://schemas.openxmlformats.org/officeDocument/2006/relationships/oleObject" Target="../embeddings/oleObject117.bin"/><Relationship Id="rId12" Type="http://schemas.openxmlformats.org/officeDocument/2006/relationships/image" Target="../media/image93.wmf"/><Relationship Id="rId17" Type="http://schemas.openxmlformats.org/officeDocument/2006/relationships/oleObject" Target="../embeddings/oleObject123.bin"/><Relationship Id="rId2" Type="http://schemas.openxmlformats.org/officeDocument/2006/relationships/slideLayout" Target="../slideLayouts/slideLayout4.xml"/><Relationship Id="rId16" Type="http://schemas.openxmlformats.org/officeDocument/2006/relationships/oleObject" Target="../embeddings/oleObject122.bin"/><Relationship Id="rId20" Type="http://schemas.openxmlformats.org/officeDocument/2006/relationships/image" Target="../media/image32.wmf"/><Relationship Id="rId1" Type="http://schemas.openxmlformats.org/officeDocument/2006/relationships/vmlDrawing" Target="../drawings/vmlDrawing22.vml"/><Relationship Id="rId6" Type="http://schemas.openxmlformats.org/officeDocument/2006/relationships/image" Target="../media/image75.png"/><Relationship Id="rId11" Type="http://schemas.openxmlformats.org/officeDocument/2006/relationships/oleObject" Target="../embeddings/oleObject119.bin"/><Relationship Id="rId5" Type="http://schemas.openxmlformats.org/officeDocument/2006/relationships/oleObject" Target="../embeddings/oleObject116.bin"/><Relationship Id="rId15" Type="http://schemas.openxmlformats.org/officeDocument/2006/relationships/oleObject" Target="../embeddings/oleObject121.bin"/><Relationship Id="rId10" Type="http://schemas.openxmlformats.org/officeDocument/2006/relationships/image" Target="../media/image92.png"/><Relationship Id="rId19" Type="http://schemas.openxmlformats.org/officeDocument/2006/relationships/oleObject" Target="../embeddings/oleObject124.bin"/><Relationship Id="rId4" Type="http://schemas.openxmlformats.org/officeDocument/2006/relationships/image" Target="../media/image90.wmf"/><Relationship Id="rId9" Type="http://schemas.openxmlformats.org/officeDocument/2006/relationships/oleObject" Target="../embeddings/oleObject118.bin"/><Relationship Id="rId14" Type="http://schemas.openxmlformats.org/officeDocument/2006/relationships/image" Target="../media/image30.wmf"/><Relationship Id="rId22" Type="http://schemas.openxmlformats.org/officeDocument/2006/relationships/image" Target="../media/image94.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oleObject" Target="../embeddings/oleObject131.bin"/><Relationship Id="rId18" Type="http://schemas.openxmlformats.org/officeDocument/2006/relationships/oleObject" Target="../embeddings/oleObject134.bin"/><Relationship Id="rId3" Type="http://schemas.openxmlformats.org/officeDocument/2006/relationships/oleObject" Target="../embeddings/oleObject126.bin"/><Relationship Id="rId21" Type="http://schemas.openxmlformats.org/officeDocument/2006/relationships/image" Target="../media/image101.wmf"/><Relationship Id="rId7" Type="http://schemas.openxmlformats.org/officeDocument/2006/relationships/oleObject" Target="../embeddings/oleObject128.bin"/><Relationship Id="rId12" Type="http://schemas.openxmlformats.org/officeDocument/2006/relationships/image" Target="../media/image99.wmf"/><Relationship Id="rId17" Type="http://schemas.openxmlformats.org/officeDocument/2006/relationships/image" Target="../media/image31.wmf"/><Relationship Id="rId2" Type="http://schemas.openxmlformats.org/officeDocument/2006/relationships/slideLayout" Target="../slideLayouts/slideLayout12.xml"/><Relationship Id="rId16" Type="http://schemas.openxmlformats.org/officeDocument/2006/relationships/oleObject" Target="../embeddings/oleObject133.bin"/><Relationship Id="rId20" Type="http://schemas.openxmlformats.org/officeDocument/2006/relationships/oleObject" Target="../embeddings/oleObject135.bin"/><Relationship Id="rId1" Type="http://schemas.openxmlformats.org/officeDocument/2006/relationships/vmlDrawing" Target="../drawings/vmlDrawing23.vml"/><Relationship Id="rId6" Type="http://schemas.openxmlformats.org/officeDocument/2006/relationships/image" Target="../media/image96.wmf"/><Relationship Id="rId11" Type="http://schemas.openxmlformats.org/officeDocument/2006/relationships/oleObject" Target="../embeddings/oleObject130.bin"/><Relationship Id="rId5" Type="http://schemas.openxmlformats.org/officeDocument/2006/relationships/oleObject" Target="../embeddings/oleObject127.bin"/><Relationship Id="rId15" Type="http://schemas.openxmlformats.org/officeDocument/2006/relationships/oleObject" Target="../embeddings/oleObject132.bin"/><Relationship Id="rId10" Type="http://schemas.openxmlformats.org/officeDocument/2006/relationships/image" Target="../media/image98.png"/><Relationship Id="rId19" Type="http://schemas.openxmlformats.org/officeDocument/2006/relationships/image" Target="../media/image100.wmf"/><Relationship Id="rId4" Type="http://schemas.openxmlformats.org/officeDocument/2006/relationships/image" Target="../media/image95.wmf"/><Relationship Id="rId9" Type="http://schemas.openxmlformats.org/officeDocument/2006/relationships/oleObject" Target="../embeddings/oleObject129.bin"/><Relationship Id="rId14" Type="http://schemas.openxmlformats.org/officeDocument/2006/relationships/image" Target="../media/image30.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38.bin"/><Relationship Id="rId13" Type="http://schemas.openxmlformats.org/officeDocument/2006/relationships/image" Target="../media/image106.wmf"/><Relationship Id="rId3" Type="http://schemas.openxmlformats.org/officeDocument/2006/relationships/notesSlide" Target="../notesSlides/notesSlide8.xml"/><Relationship Id="rId7" Type="http://schemas.openxmlformats.org/officeDocument/2006/relationships/image" Target="../media/image103.wmf"/><Relationship Id="rId12" Type="http://schemas.openxmlformats.org/officeDocument/2006/relationships/oleObject" Target="../embeddings/oleObject140.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137.bin"/><Relationship Id="rId11" Type="http://schemas.openxmlformats.org/officeDocument/2006/relationships/image" Target="../media/image105.wmf"/><Relationship Id="rId5" Type="http://schemas.openxmlformats.org/officeDocument/2006/relationships/image" Target="../media/image102.wmf"/><Relationship Id="rId15" Type="http://schemas.openxmlformats.org/officeDocument/2006/relationships/image" Target="../media/image107.wmf"/><Relationship Id="rId10" Type="http://schemas.openxmlformats.org/officeDocument/2006/relationships/oleObject" Target="../embeddings/oleObject139.bin"/><Relationship Id="rId4" Type="http://schemas.openxmlformats.org/officeDocument/2006/relationships/oleObject" Target="../embeddings/oleObject136.bin"/><Relationship Id="rId9" Type="http://schemas.openxmlformats.org/officeDocument/2006/relationships/image" Target="../media/image104.wmf"/><Relationship Id="rId14" Type="http://schemas.openxmlformats.org/officeDocument/2006/relationships/oleObject" Target="../embeddings/oleObject141.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44.bin"/><Relationship Id="rId3" Type="http://schemas.openxmlformats.org/officeDocument/2006/relationships/notesSlide" Target="../notesSlides/notesSlide9.xml"/><Relationship Id="rId7" Type="http://schemas.openxmlformats.org/officeDocument/2006/relationships/image" Target="../media/image109.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143.bin"/><Relationship Id="rId11" Type="http://schemas.openxmlformats.org/officeDocument/2006/relationships/image" Target="../media/image110.png"/><Relationship Id="rId5" Type="http://schemas.openxmlformats.org/officeDocument/2006/relationships/image" Target="../media/image108.wmf"/><Relationship Id="rId10" Type="http://schemas.openxmlformats.org/officeDocument/2006/relationships/oleObject" Target="../embeddings/oleObject145.bin"/><Relationship Id="rId4" Type="http://schemas.openxmlformats.org/officeDocument/2006/relationships/oleObject" Target="../embeddings/oleObject142.bin"/><Relationship Id="rId9" Type="http://schemas.openxmlformats.org/officeDocument/2006/relationships/image" Target="../media/image44.pn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48.bin"/><Relationship Id="rId13" Type="http://schemas.openxmlformats.org/officeDocument/2006/relationships/image" Target="../media/image115.wmf"/><Relationship Id="rId3" Type="http://schemas.openxmlformats.org/officeDocument/2006/relationships/notesSlide" Target="../notesSlides/notesSlide10.xml"/><Relationship Id="rId7" Type="http://schemas.openxmlformats.org/officeDocument/2006/relationships/image" Target="../media/image112.png"/><Relationship Id="rId12"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147.bin"/><Relationship Id="rId11" Type="http://schemas.openxmlformats.org/officeDocument/2006/relationships/image" Target="../media/image114.wmf"/><Relationship Id="rId5" Type="http://schemas.openxmlformats.org/officeDocument/2006/relationships/image" Target="../media/image111.png"/><Relationship Id="rId10" Type="http://schemas.openxmlformats.org/officeDocument/2006/relationships/oleObject" Target="../embeddings/oleObject149.bin"/><Relationship Id="rId4" Type="http://schemas.openxmlformats.org/officeDocument/2006/relationships/oleObject" Target="../embeddings/oleObject146.bin"/><Relationship Id="rId9" Type="http://schemas.openxmlformats.org/officeDocument/2006/relationships/image" Target="../media/image11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116.png"/><Relationship Id="rId4" Type="http://schemas.openxmlformats.org/officeDocument/2006/relationships/oleObject" Target="../embeddings/oleObject151.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54.bin"/><Relationship Id="rId3" Type="http://schemas.openxmlformats.org/officeDocument/2006/relationships/image" Target="../media/image120.png"/><Relationship Id="rId7" Type="http://schemas.openxmlformats.org/officeDocument/2006/relationships/image" Target="../media/image118.wmf"/><Relationship Id="rId2" Type="http://schemas.openxmlformats.org/officeDocument/2006/relationships/slideLayout" Target="../slideLayouts/slideLayout12.xml"/><Relationship Id="rId1" Type="http://schemas.openxmlformats.org/officeDocument/2006/relationships/vmlDrawing" Target="../drawings/vmlDrawing28.vml"/><Relationship Id="rId6" Type="http://schemas.openxmlformats.org/officeDocument/2006/relationships/oleObject" Target="../embeddings/oleObject153.bin"/><Relationship Id="rId5" Type="http://schemas.openxmlformats.org/officeDocument/2006/relationships/image" Target="../media/image117.wmf"/><Relationship Id="rId4" Type="http://schemas.openxmlformats.org/officeDocument/2006/relationships/oleObject" Target="../embeddings/oleObject152.bin"/><Relationship Id="rId9" Type="http://schemas.openxmlformats.org/officeDocument/2006/relationships/image" Target="../media/image119.wmf"/></Relationships>
</file>

<file path=ppt/slides/_rels/slide36.x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oleObject" Target="../embeddings/oleObject155.bin"/><Relationship Id="rId7" Type="http://schemas.openxmlformats.org/officeDocument/2006/relationships/oleObject" Target="../embeddings/oleObject157.bin"/><Relationship Id="rId12" Type="http://schemas.openxmlformats.org/officeDocument/2006/relationships/image" Target="../media/image124.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10.png"/><Relationship Id="rId11" Type="http://schemas.openxmlformats.org/officeDocument/2006/relationships/oleObject" Target="../embeddings/oleObject159.bin"/><Relationship Id="rId5" Type="http://schemas.openxmlformats.org/officeDocument/2006/relationships/oleObject" Target="../embeddings/oleObject156.bin"/><Relationship Id="rId10" Type="http://schemas.openxmlformats.org/officeDocument/2006/relationships/image" Target="../media/image123.wmf"/><Relationship Id="rId4" Type="http://schemas.openxmlformats.org/officeDocument/2006/relationships/image" Target="../media/image121.wmf"/><Relationship Id="rId9" Type="http://schemas.openxmlformats.org/officeDocument/2006/relationships/oleObject" Target="../embeddings/oleObject158.bin"/></Relationships>
</file>

<file path=ppt/slides/_rels/slide37.xml.rels><?xml version="1.0" encoding="UTF-8" standalone="yes"?>
<Relationships xmlns="http://schemas.openxmlformats.org/package/2006/relationships"><Relationship Id="rId8" Type="http://schemas.openxmlformats.org/officeDocument/2006/relationships/image" Target="../media/image126.wmf"/><Relationship Id="rId13" Type="http://schemas.openxmlformats.org/officeDocument/2006/relationships/image" Target="../media/image133.jpeg"/><Relationship Id="rId18" Type="http://schemas.openxmlformats.org/officeDocument/2006/relationships/oleObject" Target="../embeddings/oleObject168.bin"/><Relationship Id="rId3" Type="http://schemas.openxmlformats.org/officeDocument/2006/relationships/image" Target="../media/image132.jpeg"/><Relationship Id="rId21" Type="http://schemas.openxmlformats.org/officeDocument/2006/relationships/oleObject" Target="../embeddings/oleObject171.bin"/><Relationship Id="rId7" Type="http://schemas.openxmlformats.org/officeDocument/2006/relationships/oleObject" Target="../embeddings/oleObject162.bin"/><Relationship Id="rId12" Type="http://schemas.openxmlformats.org/officeDocument/2006/relationships/image" Target="../media/image127.wmf"/><Relationship Id="rId17" Type="http://schemas.openxmlformats.org/officeDocument/2006/relationships/image" Target="../media/image129.wmf"/><Relationship Id="rId25" Type="http://schemas.openxmlformats.org/officeDocument/2006/relationships/image" Target="../media/image134.png"/><Relationship Id="rId2" Type="http://schemas.openxmlformats.org/officeDocument/2006/relationships/slideLayout" Target="../slideLayouts/slideLayout2.xml"/><Relationship Id="rId16" Type="http://schemas.openxmlformats.org/officeDocument/2006/relationships/oleObject" Target="../embeddings/oleObject167.bin"/><Relationship Id="rId20" Type="http://schemas.openxmlformats.org/officeDocument/2006/relationships/oleObject" Target="../embeddings/oleObject170.bin"/><Relationship Id="rId1" Type="http://schemas.openxmlformats.org/officeDocument/2006/relationships/vmlDrawing" Target="../drawings/vmlDrawing30.vml"/><Relationship Id="rId6" Type="http://schemas.openxmlformats.org/officeDocument/2006/relationships/oleObject" Target="../embeddings/oleObject161.bin"/><Relationship Id="rId11" Type="http://schemas.openxmlformats.org/officeDocument/2006/relationships/oleObject" Target="../embeddings/oleObject165.bin"/><Relationship Id="rId24" Type="http://schemas.openxmlformats.org/officeDocument/2006/relationships/image" Target="../media/image131.wmf"/><Relationship Id="rId5" Type="http://schemas.openxmlformats.org/officeDocument/2006/relationships/image" Target="../media/image125.wmf"/><Relationship Id="rId15" Type="http://schemas.openxmlformats.org/officeDocument/2006/relationships/image" Target="../media/image128.wmf"/><Relationship Id="rId23" Type="http://schemas.openxmlformats.org/officeDocument/2006/relationships/oleObject" Target="../embeddings/oleObject172.bin"/><Relationship Id="rId10" Type="http://schemas.openxmlformats.org/officeDocument/2006/relationships/oleObject" Target="../embeddings/oleObject164.bin"/><Relationship Id="rId19" Type="http://schemas.openxmlformats.org/officeDocument/2006/relationships/oleObject" Target="../embeddings/oleObject169.bin"/><Relationship Id="rId4" Type="http://schemas.openxmlformats.org/officeDocument/2006/relationships/oleObject" Target="../embeddings/oleObject160.bin"/><Relationship Id="rId9" Type="http://schemas.openxmlformats.org/officeDocument/2006/relationships/oleObject" Target="../embeddings/oleObject163.bin"/><Relationship Id="rId14" Type="http://schemas.openxmlformats.org/officeDocument/2006/relationships/oleObject" Target="../embeddings/oleObject166.bin"/><Relationship Id="rId22" Type="http://schemas.openxmlformats.org/officeDocument/2006/relationships/image" Target="../media/image130.wmf"/></Relationships>
</file>

<file path=ppt/slides/_rels/slide38.xml.rels><?xml version="1.0" encoding="UTF-8" standalone="yes"?>
<Relationships xmlns="http://schemas.openxmlformats.org/package/2006/relationships"><Relationship Id="rId3" Type="http://schemas.openxmlformats.org/officeDocument/2006/relationships/slide" Target="slide49.xml"/><Relationship Id="rId7" Type="http://schemas.openxmlformats.org/officeDocument/2006/relationships/slide" Target="slide58.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slide" Target="slide56.xml"/><Relationship Id="rId5" Type="http://schemas.openxmlformats.org/officeDocument/2006/relationships/slide" Target="slide55.xml"/><Relationship Id="rId4" Type="http://schemas.openxmlformats.org/officeDocument/2006/relationships/slide" Target="slide50.xml"/></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oleObject" Target="../embeddings/oleObject178.bin"/><Relationship Id="rId3" Type="http://schemas.openxmlformats.org/officeDocument/2006/relationships/oleObject" Target="../embeddings/oleObject173.bin"/><Relationship Id="rId7" Type="http://schemas.openxmlformats.org/officeDocument/2006/relationships/oleObject" Target="../embeddings/oleObject175.bin"/><Relationship Id="rId12" Type="http://schemas.openxmlformats.org/officeDocument/2006/relationships/image" Target="../media/image138.wmf"/><Relationship Id="rId2" Type="http://schemas.openxmlformats.org/officeDocument/2006/relationships/slideLayout" Target="../slideLayouts/slideLayout2.xml"/><Relationship Id="rId16" Type="http://schemas.openxmlformats.org/officeDocument/2006/relationships/image" Target="../media/image140.wmf"/><Relationship Id="rId1" Type="http://schemas.openxmlformats.org/officeDocument/2006/relationships/vmlDrawing" Target="../drawings/vmlDrawing31.vml"/><Relationship Id="rId6" Type="http://schemas.openxmlformats.org/officeDocument/2006/relationships/image" Target="../media/image136.wmf"/><Relationship Id="rId11" Type="http://schemas.openxmlformats.org/officeDocument/2006/relationships/oleObject" Target="../embeddings/oleObject177.bin"/><Relationship Id="rId5" Type="http://schemas.openxmlformats.org/officeDocument/2006/relationships/oleObject" Target="../embeddings/oleObject174.bin"/><Relationship Id="rId15" Type="http://schemas.openxmlformats.org/officeDocument/2006/relationships/oleObject" Target="../embeddings/oleObject179.bin"/><Relationship Id="rId10" Type="http://schemas.openxmlformats.org/officeDocument/2006/relationships/image" Target="../media/image137.wmf"/><Relationship Id="rId4" Type="http://schemas.openxmlformats.org/officeDocument/2006/relationships/image" Target="../media/image135.wmf"/><Relationship Id="rId9" Type="http://schemas.openxmlformats.org/officeDocument/2006/relationships/oleObject" Target="../embeddings/oleObject176.bin"/><Relationship Id="rId14" Type="http://schemas.openxmlformats.org/officeDocument/2006/relationships/image" Target="../media/image139.wmf"/></Relationships>
</file>

<file path=ppt/slides/_rels/slide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slide" Target="slide22.xml"/><Relationship Id="rId4" Type="http://schemas.openxmlformats.org/officeDocument/2006/relationships/slide" Target="slide19.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82.bin"/><Relationship Id="rId3" Type="http://schemas.openxmlformats.org/officeDocument/2006/relationships/image" Target="../media/image144.png"/><Relationship Id="rId7" Type="http://schemas.openxmlformats.org/officeDocument/2006/relationships/image" Target="../media/image142.wmf"/><Relationship Id="rId2" Type="http://schemas.openxmlformats.org/officeDocument/2006/relationships/slideLayout" Target="../slideLayouts/slideLayout15.xml"/><Relationship Id="rId1" Type="http://schemas.openxmlformats.org/officeDocument/2006/relationships/vmlDrawing" Target="../drawings/vmlDrawing32.vml"/><Relationship Id="rId6" Type="http://schemas.openxmlformats.org/officeDocument/2006/relationships/oleObject" Target="../embeddings/oleObject181.bin"/><Relationship Id="rId5" Type="http://schemas.openxmlformats.org/officeDocument/2006/relationships/image" Target="../media/image141.wmf"/><Relationship Id="rId4" Type="http://schemas.openxmlformats.org/officeDocument/2006/relationships/oleObject" Target="../embeddings/oleObject180.bin"/><Relationship Id="rId9" Type="http://schemas.openxmlformats.org/officeDocument/2006/relationships/image" Target="../media/image143.wmf"/></Relationships>
</file>

<file path=ppt/slides/_rels/slide41.xml.rels><?xml version="1.0" encoding="UTF-8" standalone="yes"?>
<Relationships xmlns="http://schemas.openxmlformats.org/package/2006/relationships"><Relationship Id="rId8" Type="http://schemas.openxmlformats.org/officeDocument/2006/relationships/image" Target="../media/image147.wmf"/><Relationship Id="rId13" Type="http://schemas.openxmlformats.org/officeDocument/2006/relationships/image" Target="../media/image30.wmf"/><Relationship Id="rId3" Type="http://schemas.openxmlformats.org/officeDocument/2006/relationships/oleObject" Target="../embeddings/oleObject183.bin"/><Relationship Id="rId7" Type="http://schemas.openxmlformats.org/officeDocument/2006/relationships/oleObject" Target="../embeddings/oleObject185.bin"/><Relationship Id="rId12" Type="http://schemas.openxmlformats.org/officeDocument/2006/relationships/oleObject" Target="../embeddings/oleObject188.bin"/><Relationship Id="rId17" Type="http://schemas.openxmlformats.org/officeDocument/2006/relationships/image" Target="../media/image32.wmf"/><Relationship Id="rId2" Type="http://schemas.openxmlformats.org/officeDocument/2006/relationships/slideLayout" Target="../slideLayouts/slideLayout13.xml"/><Relationship Id="rId16" Type="http://schemas.openxmlformats.org/officeDocument/2006/relationships/oleObject" Target="../embeddings/oleObject190.bin"/><Relationship Id="rId1" Type="http://schemas.openxmlformats.org/officeDocument/2006/relationships/vmlDrawing" Target="../drawings/vmlDrawing33.vml"/><Relationship Id="rId6" Type="http://schemas.openxmlformats.org/officeDocument/2006/relationships/image" Target="../media/image146.png"/><Relationship Id="rId11" Type="http://schemas.openxmlformats.org/officeDocument/2006/relationships/oleObject" Target="../embeddings/oleObject187.bin"/><Relationship Id="rId5" Type="http://schemas.openxmlformats.org/officeDocument/2006/relationships/oleObject" Target="../embeddings/oleObject184.bin"/><Relationship Id="rId15" Type="http://schemas.openxmlformats.org/officeDocument/2006/relationships/image" Target="../media/image31.wmf"/><Relationship Id="rId10" Type="http://schemas.openxmlformats.org/officeDocument/2006/relationships/image" Target="../media/image148.wmf"/><Relationship Id="rId4" Type="http://schemas.openxmlformats.org/officeDocument/2006/relationships/image" Target="../media/image145.wmf"/><Relationship Id="rId9" Type="http://schemas.openxmlformats.org/officeDocument/2006/relationships/oleObject" Target="../embeddings/oleObject186.bin"/><Relationship Id="rId14" Type="http://schemas.openxmlformats.org/officeDocument/2006/relationships/oleObject" Target="../embeddings/oleObject189.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93.bin"/><Relationship Id="rId3" Type="http://schemas.openxmlformats.org/officeDocument/2006/relationships/image" Target="../media/image152.png"/><Relationship Id="rId7" Type="http://schemas.openxmlformats.org/officeDocument/2006/relationships/image" Target="../media/image150.w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192.bin"/><Relationship Id="rId5" Type="http://schemas.openxmlformats.org/officeDocument/2006/relationships/image" Target="../media/image149.wmf"/><Relationship Id="rId4" Type="http://schemas.openxmlformats.org/officeDocument/2006/relationships/oleObject" Target="../embeddings/oleObject191.bin"/><Relationship Id="rId9" Type="http://schemas.openxmlformats.org/officeDocument/2006/relationships/image" Target="../media/image151.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94.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54.wmf"/><Relationship Id="rId5" Type="http://schemas.openxmlformats.org/officeDocument/2006/relationships/oleObject" Target="../embeddings/oleObject195.bin"/><Relationship Id="rId4" Type="http://schemas.openxmlformats.org/officeDocument/2006/relationships/image" Target="../media/image153.wmf"/></Relationships>
</file>

<file path=ppt/slides/_rels/slide44.xml.rels><?xml version="1.0" encoding="UTF-8" standalone="yes"?>
<Relationships xmlns="http://schemas.openxmlformats.org/package/2006/relationships"><Relationship Id="rId8" Type="http://schemas.openxmlformats.org/officeDocument/2006/relationships/image" Target="../media/image157.wmf"/><Relationship Id="rId3" Type="http://schemas.openxmlformats.org/officeDocument/2006/relationships/oleObject" Target="../embeddings/oleObject196.bin"/><Relationship Id="rId7" Type="http://schemas.openxmlformats.org/officeDocument/2006/relationships/oleObject" Target="../embeddings/oleObject198.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56.png"/><Relationship Id="rId5" Type="http://schemas.openxmlformats.org/officeDocument/2006/relationships/oleObject" Target="../embeddings/oleObject197.bin"/><Relationship Id="rId4" Type="http://schemas.openxmlformats.org/officeDocument/2006/relationships/image" Target="../media/image155.wmf"/></Relationships>
</file>

<file path=ppt/slides/_rels/slide45.xml.rels><?xml version="1.0" encoding="UTF-8" standalone="yes"?>
<Relationships xmlns="http://schemas.openxmlformats.org/package/2006/relationships"><Relationship Id="rId8" Type="http://schemas.openxmlformats.org/officeDocument/2006/relationships/image" Target="../media/image160.wmf"/><Relationship Id="rId13" Type="http://schemas.openxmlformats.org/officeDocument/2006/relationships/oleObject" Target="../embeddings/oleObject204.bin"/><Relationship Id="rId3" Type="http://schemas.openxmlformats.org/officeDocument/2006/relationships/oleObject" Target="../embeddings/oleObject199.bin"/><Relationship Id="rId7" Type="http://schemas.openxmlformats.org/officeDocument/2006/relationships/oleObject" Target="../embeddings/oleObject201.bin"/><Relationship Id="rId12" Type="http://schemas.openxmlformats.org/officeDocument/2006/relationships/image" Target="../media/image162.wmf"/><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59.wmf"/><Relationship Id="rId11" Type="http://schemas.openxmlformats.org/officeDocument/2006/relationships/oleObject" Target="../embeddings/oleObject203.bin"/><Relationship Id="rId5" Type="http://schemas.openxmlformats.org/officeDocument/2006/relationships/oleObject" Target="../embeddings/oleObject200.bin"/><Relationship Id="rId10" Type="http://schemas.openxmlformats.org/officeDocument/2006/relationships/image" Target="../media/image161.wmf"/><Relationship Id="rId4" Type="http://schemas.openxmlformats.org/officeDocument/2006/relationships/image" Target="../media/image158.wmf"/><Relationship Id="rId9" Type="http://schemas.openxmlformats.org/officeDocument/2006/relationships/oleObject" Target="../embeddings/oleObject202.bin"/><Relationship Id="rId14" Type="http://schemas.openxmlformats.org/officeDocument/2006/relationships/image" Target="../media/image163.wmf"/></Relationships>
</file>

<file path=ppt/slides/_rels/slide4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167.png"/><Relationship Id="rId5" Type="http://schemas.openxmlformats.org/officeDocument/2006/relationships/oleObject" Target="../embeddings/oleObject206.bin"/><Relationship Id="rId4" Type="http://schemas.openxmlformats.org/officeDocument/2006/relationships/image" Target="../media/image1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image" Target="../media/image169.wmf"/><Relationship Id="rId13" Type="http://schemas.openxmlformats.org/officeDocument/2006/relationships/oleObject" Target="../embeddings/oleObject213.bin"/><Relationship Id="rId3" Type="http://schemas.openxmlformats.org/officeDocument/2006/relationships/notesSlide" Target="../notesSlides/notesSlide13.xml"/><Relationship Id="rId7" Type="http://schemas.openxmlformats.org/officeDocument/2006/relationships/oleObject" Target="../embeddings/oleObject208.bin"/><Relationship Id="rId12" Type="http://schemas.openxmlformats.org/officeDocument/2006/relationships/oleObject" Target="../embeddings/oleObject212.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68.wmf"/><Relationship Id="rId11" Type="http://schemas.openxmlformats.org/officeDocument/2006/relationships/oleObject" Target="../embeddings/oleObject211.bin"/><Relationship Id="rId5" Type="http://schemas.openxmlformats.org/officeDocument/2006/relationships/oleObject" Target="../embeddings/oleObject207.bin"/><Relationship Id="rId15" Type="http://schemas.openxmlformats.org/officeDocument/2006/relationships/oleObject" Target="../embeddings/oleObject214.bin"/><Relationship Id="rId10" Type="http://schemas.openxmlformats.org/officeDocument/2006/relationships/oleObject" Target="../embeddings/oleObject210.bin"/><Relationship Id="rId4" Type="http://schemas.openxmlformats.org/officeDocument/2006/relationships/image" Target="../media/image171.png"/><Relationship Id="rId9" Type="http://schemas.openxmlformats.org/officeDocument/2006/relationships/oleObject" Target="../embeddings/oleObject209.bin"/><Relationship Id="rId14" Type="http://schemas.openxmlformats.org/officeDocument/2006/relationships/image" Target="../media/image170.w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218.bin"/><Relationship Id="rId13" Type="http://schemas.openxmlformats.org/officeDocument/2006/relationships/image" Target="../media/image173.wmf"/><Relationship Id="rId18" Type="http://schemas.openxmlformats.org/officeDocument/2006/relationships/oleObject" Target="../embeddings/oleObject224.bin"/><Relationship Id="rId3" Type="http://schemas.openxmlformats.org/officeDocument/2006/relationships/oleObject" Target="../embeddings/oleObject215.bin"/><Relationship Id="rId7" Type="http://schemas.openxmlformats.org/officeDocument/2006/relationships/oleObject" Target="../embeddings/oleObject217.bin"/><Relationship Id="rId12" Type="http://schemas.openxmlformats.org/officeDocument/2006/relationships/oleObject" Target="../embeddings/oleObject221.bin"/><Relationship Id="rId17" Type="http://schemas.openxmlformats.org/officeDocument/2006/relationships/image" Target="../media/image175.wmf"/><Relationship Id="rId2" Type="http://schemas.openxmlformats.org/officeDocument/2006/relationships/slideLayout" Target="../slideLayouts/slideLayout2.xml"/><Relationship Id="rId16" Type="http://schemas.openxmlformats.org/officeDocument/2006/relationships/oleObject" Target="../embeddings/oleObject223.bin"/><Relationship Id="rId1" Type="http://schemas.openxmlformats.org/officeDocument/2006/relationships/vmlDrawing" Target="../drawings/vmlDrawing40.vml"/><Relationship Id="rId6" Type="http://schemas.openxmlformats.org/officeDocument/2006/relationships/image" Target="../media/image30.wmf"/><Relationship Id="rId11" Type="http://schemas.openxmlformats.org/officeDocument/2006/relationships/oleObject" Target="../embeddings/oleObject220.bin"/><Relationship Id="rId5" Type="http://schemas.openxmlformats.org/officeDocument/2006/relationships/oleObject" Target="../embeddings/oleObject216.bin"/><Relationship Id="rId15" Type="http://schemas.openxmlformats.org/officeDocument/2006/relationships/image" Target="../media/image174.wmf"/><Relationship Id="rId10" Type="http://schemas.openxmlformats.org/officeDocument/2006/relationships/image" Target="../media/image31.wmf"/><Relationship Id="rId19" Type="http://schemas.openxmlformats.org/officeDocument/2006/relationships/image" Target="../media/image176.wmf"/><Relationship Id="rId4" Type="http://schemas.openxmlformats.org/officeDocument/2006/relationships/image" Target="../media/image172.png"/><Relationship Id="rId9" Type="http://schemas.openxmlformats.org/officeDocument/2006/relationships/oleObject" Target="../embeddings/oleObject219.bin"/><Relationship Id="rId14" Type="http://schemas.openxmlformats.org/officeDocument/2006/relationships/oleObject" Target="../embeddings/oleObject222.bin"/></Relationships>
</file>

<file path=ppt/slides/_rels/slide52.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slide" Target="slide60.xml"/><Relationship Id="rId5" Type="http://schemas.openxmlformats.org/officeDocument/2006/relationships/slide" Target="slide72.xml"/><Relationship Id="rId4" Type="http://schemas.openxmlformats.org/officeDocument/2006/relationships/slide" Target="slide70.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25.bin"/><Relationship Id="rId2" Type="http://schemas.openxmlformats.org/officeDocument/2006/relationships/slideLayout" Target="../slideLayouts/slideLayout2.xml"/><Relationship Id="rId1" Type="http://schemas.openxmlformats.org/officeDocument/2006/relationships/vmlDrawing" Target="../drawings/vmlDrawing41.vml"/><Relationship Id="rId4" Type="http://schemas.openxmlformats.org/officeDocument/2006/relationships/image" Target="../media/image177.wmf"/></Relationships>
</file>

<file path=ppt/slides/_rels/slide54.xml.rels><?xml version="1.0" encoding="UTF-8" standalone="yes"?>
<Relationships xmlns="http://schemas.openxmlformats.org/package/2006/relationships"><Relationship Id="rId8" Type="http://schemas.openxmlformats.org/officeDocument/2006/relationships/image" Target="../media/image180.wmf"/><Relationship Id="rId3" Type="http://schemas.openxmlformats.org/officeDocument/2006/relationships/oleObject" Target="../embeddings/oleObject226.bin"/><Relationship Id="rId7" Type="http://schemas.openxmlformats.org/officeDocument/2006/relationships/oleObject" Target="../embeddings/oleObject228.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179.png"/><Relationship Id="rId5" Type="http://schemas.openxmlformats.org/officeDocument/2006/relationships/oleObject" Target="../embeddings/oleObject227.bin"/><Relationship Id="rId4" Type="http://schemas.openxmlformats.org/officeDocument/2006/relationships/image" Target="../media/image178.wmf"/></Relationships>
</file>

<file path=ppt/slides/_rels/slide55.xml.rels><?xml version="1.0" encoding="UTF-8" standalone="yes"?>
<Relationships xmlns="http://schemas.openxmlformats.org/package/2006/relationships"><Relationship Id="rId8" Type="http://schemas.openxmlformats.org/officeDocument/2006/relationships/image" Target="../media/image183.wmf"/><Relationship Id="rId13" Type="http://schemas.openxmlformats.org/officeDocument/2006/relationships/oleObject" Target="../embeddings/oleObject234.bin"/><Relationship Id="rId3" Type="http://schemas.openxmlformats.org/officeDocument/2006/relationships/oleObject" Target="../embeddings/oleObject229.bin"/><Relationship Id="rId7" Type="http://schemas.openxmlformats.org/officeDocument/2006/relationships/oleObject" Target="../embeddings/oleObject231.bin"/><Relationship Id="rId12" Type="http://schemas.openxmlformats.org/officeDocument/2006/relationships/image" Target="../media/image185.png"/><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182.wmf"/><Relationship Id="rId11" Type="http://schemas.openxmlformats.org/officeDocument/2006/relationships/oleObject" Target="../embeddings/oleObject233.bin"/><Relationship Id="rId5" Type="http://schemas.openxmlformats.org/officeDocument/2006/relationships/oleObject" Target="../embeddings/oleObject230.bin"/><Relationship Id="rId10" Type="http://schemas.openxmlformats.org/officeDocument/2006/relationships/image" Target="../media/image184.wmf"/><Relationship Id="rId4" Type="http://schemas.openxmlformats.org/officeDocument/2006/relationships/image" Target="../media/image181.wmf"/><Relationship Id="rId9" Type="http://schemas.openxmlformats.org/officeDocument/2006/relationships/oleObject" Target="../embeddings/oleObject232.bin"/><Relationship Id="rId14" Type="http://schemas.openxmlformats.org/officeDocument/2006/relationships/image" Target="../media/image186.wmf"/></Relationships>
</file>

<file path=ppt/slides/_rels/slide56.xml.rels><?xml version="1.0" encoding="UTF-8" standalone="yes"?>
<Relationships xmlns="http://schemas.openxmlformats.org/package/2006/relationships"><Relationship Id="rId8" Type="http://schemas.openxmlformats.org/officeDocument/2006/relationships/image" Target="../media/image189.wmf"/><Relationship Id="rId3" Type="http://schemas.openxmlformats.org/officeDocument/2006/relationships/oleObject" Target="../embeddings/oleObject235.bin"/><Relationship Id="rId7" Type="http://schemas.openxmlformats.org/officeDocument/2006/relationships/oleObject" Target="../embeddings/oleObject237.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188.wmf"/><Relationship Id="rId5" Type="http://schemas.openxmlformats.org/officeDocument/2006/relationships/oleObject" Target="../embeddings/oleObject236.bin"/><Relationship Id="rId4" Type="http://schemas.openxmlformats.org/officeDocument/2006/relationships/image" Target="../media/image187.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38.bin"/><Relationship Id="rId2" Type="http://schemas.openxmlformats.org/officeDocument/2006/relationships/slideLayout" Target="../slideLayouts/slideLayout2.xml"/><Relationship Id="rId1" Type="http://schemas.openxmlformats.org/officeDocument/2006/relationships/vmlDrawing" Target="../drawings/vmlDrawing45.vml"/><Relationship Id="rId5" Type="http://schemas.openxmlformats.org/officeDocument/2006/relationships/oleObject" Target="../embeddings/oleObject239.bin"/><Relationship Id="rId4" Type="http://schemas.openxmlformats.org/officeDocument/2006/relationships/image" Target="../media/image190.pn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40.bin"/><Relationship Id="rId2" Type="http://schemas.openxmlformats.org/officeDocument/2006/relationships/slideLayout" Target="../slideLayouts/slideLayout2.xml"/><Relationship Id="rId1" Type="http://schemas.openxmlformats.org/officeDocument/2006/relationships/vmlDrawing" Target="../drawings/vmlDrawing46.vml"/><Relationship Id="rId5" Type="http://schemas.openxmlformats.org/officeDocument/2006/relationships/oleObject" Target="../embeddings/oleObject241.bin"/><Relationship Id="rId4" Type="http://schemas.openxmlformats.org/officeDocument/2006/relationships/image" Target="../media/image190.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244.bin"/><Relationship Id="rId3" Type="http://schemas.openxmlformats.org/officeDocument/2006/relationships/image" Target="../media/image194.png"/><Relationship Id="rId7" Type="http://schemas.openxmlformats.org/officeDocument/2006/relationships/image" Target="../media/image192.wmf"/><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oleObject" Target="../embeddings/oleObject243.bin"/><Relationship Id="rId5" Type="http://schemas.openxmlformats.org/officeDocument/2006/relationships/image" Target="../media/image191.wmf"/><Relationship Id="rId4" Type="http://schemas.openxmlformats.org/officeDocument/2006/relationships/oleObject" Target="../embeddings/oleObject242.bin"/><Relationship Id="rId9" Type="http://schemas.openxmlformats.org/officeDocument/2006/relationships/image" Target="../media/image193.wmf"/></Relationships>
</file>

<file path=ppt/slides/_rels/slide61.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196.wmf"/><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oleObject" Target="../embeddings/oleObject246.bin"/><Relationship Id="rId5" Type="http://schemas.openxmlformats.org/officeDocument/2006/relationships/image" Target="../media/image195.wmf"/><Relationship Id="rId4" Type="http://schemas.openxmlformats.org/officeDocument/2006/relationships/oleObject" Target="../embeddings/oleObject245.bin"/></Relationships>
</file>

<file path=ppt/slides/_rels/slide62.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200.png"/><Relationship Id="rId7" Type="http://schemas.openxmlformats.org/officeDocument/2006/relationships/image" Target="../media/image199.wmf"/><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oleObject" Target="../embeddings/oleObject248.bin"/><Relationship Id="rId5" Type="http://schemas.openxmlformats.org/officeDocument/2006/relationships/image" Target="../media/image198.wmf"/><Relationship Id="rId4" Type="http://schemas.openxmlformats.org/officeDocument/2006/relationships/oleObject" Target="../embeddings/oleObject247.bin"/></Relationships>
</file>

<file path=ppt/slides/_rels/slide63.xml.rels><?xml version="1.0" encoding="UTF-8" standalone="yes"?>
<Relationships xmlns="http://schemas.openxmlformats.org/package/2006/relationships"><Relationship Id="rId8" Type="http://schemas.openxmlformats.org/officeDocument/2006/relationships/image" Target="../media/image202.wmf"/><Relationship Id="rId3" Type="http://schemas.openxmlformats.org/officeDocument/2006/relationships/oleObject" Target="../embeddings/oleObject249.bin"/><Relationship Id="rId7" Type="http://schemas.openxmlformats.org/officeDocument/2006/relationships/oleObject" Target="../embeddings/oleObject251.bin"/><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image" Target="../media/image191.wmf"/><Relationship Id="rId5" Type="http://schemas.openxmlformats.org/officeDocument/2006/relationships/oleObject" Target="../embeddings/oleObject250.bin"/><Relationship Id="rId4" Type="http://schemas.openxmlformats.org/officeDocument/2006/relationships/image" Target="../media/image201.wmf"/><Relationship Id="rId9" Type="http://schemas.openxmlformats.org/officeDocument/2006/relationships/image" Target="../media/image203.png"/></Relationships>
</file>

<file path=ppt/slides/_rels/slide6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52.bin"/><Relationship Id="rId2" Type="http://schemas.openxmlformats.org/officeDocument/2006/relationships/slideLayout" Target="../slideLayouts/slideLayout2.xml"/><Relationship Id="rId1" Type="http://schemas.openxmlformats.org/officeDocument/2006/relationships/vmlDrawing" Target="../drawings/vmlDrawing51.vml"/><Relationship Id="rId4" Type="http://schemas.openxmlformats.org/officeDocument/2006/relationships/image" Target="../media/image205.png"/></Relationships>
</file>

<file path=ppt/slides/_rels/slide66.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slide" Target="slide71.xml"/><Relationship Id="rId4" Type="http://schemas.openxmlformats.org/officeDocument/2006/relationships/slide" Target="slide69.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255.bin"/><Relationship Id="rId13" Type="http://schemas.openxmlformats.org/officeDocument/2006/relationships/image" Target="../media/image208.wmf"/><Relationship Id="rId3" Type="http://schemas.openxmlformats.org/officeDocument/2006/relationships/image" Target="../media/image210.png"/><Relationship Id="rId7" Type="http://schemas.openxmlformats.org/officeDocument/2006/relationships/image" Target="../media/image30.wmf"/><Relationship Id="rId12" Type="http://schemas.openxmlformats.org/officeDocument/2006/relationships/oleObject" Target="../embeddings/oleObject258.bin"/><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oleObject" Target="../embeddings/oleObject254.bin"/><Relationship Id="rId11" Type="http://schemas.openxmlformats.org/officeDocument/2006/relationships/image" Target="../media/image31.wmf"/><Relationship Id="rId5" Type="http://schemas.openxmlformats.org/officeDocument/2006/relationships/image" Target="../media/image207.png"/><Relationship Id="rId15" Type="http://schemas.openxmlformats.org/officeDocument/2006/relationships/image" Target="../media/image209.wmf"/><Relationship Id="rId10" Type="http://schemas.openxmlformats.org/officeDocument/2006/relationships/oleObject" Target="../embeddings/oleObject257.bin"/><Relationship Id="rId4" Type="http://schemas.openxmlformats.org/officeDocument/2006/relationships/oleObject" Target="../embeddings/oleObject253.bin"/><Relationship Id="rId9" Type="http://schemas.openxmlformats.org/officeDocument/2006/relationships/oleObject" Target="../embeddings/oleObject256.bin"/><Relationship Id="rId14" Type="http://schemas.openxmlformats.org/officeDocument/2006/relationships/oleObject" Target="../embeddings/oleObject259.bin"/></Relationships>
</file>

<file path=ppt/slides/_rels/slide6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Layout" Target="../slideLayouts/slideLayout2.xml"/><Relationship Id="rId1" Type="http://schemas.openxmlformats.org/officeDocument/2006/relationships/vmlDrawing" Target="../drawings/vmlDrawing53.vml"/><Relationship Id="rId5" Type="http://schemas.openxmlformats.org/officeDocument/2006/relationships/image" Target="../media/image211.wmf"/><Relationship Id="rId4" Type="http://schemas.openxmlformats.org/officeDocument/2006/relationships/oleObject" Target="../embeddings/oleObject260.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61.bin"/><Relationship Id="rId7" Type="http://schemas.openxmlformats.org/officeDocument/2006/relationships/image" Target="../media/image215.png"/><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image" Target="../media/image214.png"/><Relationship Id="rId5" Type="http://schemas.openxmlformats.org/officeDocument/2006/relationships/oleObject" Target="../embeddings/oleObject262.bin"/><Relationship Id="rId4" Type="http://schemas.openxmlformats.org/officeDocument/2006/relationships/image" Target="../media/image213.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63.bin"/><Relationship Id="rId2" Type="http://schemas.openxmlformats.org/officeDocument/2006/relationships/slideLayout" Target="../slideLayouts/slideLayout2.xml"/><Relationship Id="rId1" Type="http://schemas.openxmlformats.org/officeDocument/2006/relationships/vmlDrawing" Target="../drawings/vmlDrawing55.vml"/><Relationship Id="rId4" Type="http://schemas.openxmlformats.org/officeDocument/2006/relationships/image" Target="../media/image216.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64.bin"/><Relationship Id="rId2" Type="http://schemas.openxmlformats.org/officeDocument/2006/relationships/slideLayout" Target="../slideLayouts/slideLayout2.xml"/><Relationship Id="rId1" Type="http://schemas.openxmlformats.org/officeDocument/2006/relationships/vmlDrawing" Target="../drawings/vmlDrawing56.vml"/><Relationship Id="rId4" Type="http://schemas.openxmlformats.org/officeDocument/2006/relationships/image" Target="../media/image217.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wmf"/><Relationship Id="rId5" Type="http://schemas.openxmlformats.org/officeDocument/2006/relationships/oleObject" Target="../embeddings/oleObject6.bin"/><Relationship Id="rId4" Type="http://schemas.openxmlformats.org/officeDocument/2006/relationships/image" Target="../media/image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55650" y="2133600"/>
            <a:ext cx="7772400" cy="1585913"/>
          </a:xfrm>
        </p:spPr>
        <p:txBody>
          <a:bodyPr/>
          <a:lstStyle/>
          <a:p>
            <a:pPr algn="ctr"/>
            <a:r>
              <a:rPr lang="zh-CN" altLang="en-US" sz="4400">
                <a:ea typeface="华文行楷" pitchFamily="2" charset="-122"/>
              </a:rPr>
              <a:t>模拟电子技术基础</a:t>
            </a:r>
            <a:br>
              <a:rPr lang="zh-CN" altLang="en-US" sz="4400">
                <a:ea typeface="华文行楷" pitchFamily="2" charset="-122"/>
              </a:rPr>
            </a:br>
            <a:r>
              <a:rPr lang="en-US" altLang="zh-CN" sz="2900" b="1">
                <a:effectLst>
                  <a:outerShdw blurRad="38100" dist="38100" dir="2700000" algn="tl">
                    <a:srgbClr val="C0C0C0"/>
                  </a:outerShdw>
                </a:effectLst>
              </a:rPr>
              <a:t>Fundamentals of Analog Electronic</a:t>
            </a:r>
            <a:r>
              <a:rPr lang="en-US" altLang="zh-CN"/>
              <a:t> </a:t>
            </a:r>
          </a:p>
        </p:txBody>
      </p:sp>
      <p:sp>
        <p:nvSpPr>
          <p:cNvPr id="3" name="Rectangle 3"/>
          <p:cNvSpPr txBox="1">
            <a:spLocks noChangeArrowheads="1"/>
          </p:cNvSpPr>
          <p:nvPr/>
        </p:nvSpPr>
        <p:spPr bwMode="auto">
          <a:xfrm>
            <a:off x="755650" y="4365625"/>
            <a:ext cx="7772400" cy="1143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0" i="0" u="none" strike="noStrike" kern="0" cap="none" spc="0" normalizeH="0" baseline="0" noProof="0" dirty="0" smtClean="0">
                <a:ln>
                  <a:noFill/>
                </a:ln>
                <a:solidFill>
                  <a:schemeClr val="tx1"/>
                </a:solidFill>
                <a:effectLst/>
                <a:uLnTx/>
                <a:uFillTx/>
                <a:latin typeface="华文行楷" pitchFamily="2" charset="-122"/>
                <a:ea typeface="华文行楷" pitchFamily="2" charset="-122"/>
                <a:cs typeface="+mj-cs"/>
              </a:rPr>
              <a:t>第五章 放大电路中的反馈</a:t>
            </a:r>
            <a:endParaRPr kumimoji="0" lang="zh-CN" altLang="en-US" sz="4000" b="0" i="0" u="none" strike="noStrike" kern="0" cap="none" spc="0" normalizeH="0" baseline="0" noProof="0" dirty="0">
              <a:ln>
                <a:noFill/>
              </a:ln>
              <a:solidFill>
                <a:schemeClr val="tx1"/>
              </a:solidFill>
              <a:effectLst/>
              <a:uLnTx/>
              <a:uFillTx/>
              <a:latin typeface="华文行楷" pitchFamily="2" charset="-122"/>
              <a:ea typeface="华文行楷" pitchFamily="2" charset="-122"/>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50825" y="836613"/>
            <a:ext cx="5105400" cy="504825"/>
          </a:xfrm>
        </p:spPr>
        <p:txBody>
          <a:bodyPr/>
          <a:lstStyle/>
          <a:p>
            <a:pPr algn="l"/>
            <a:r>
              <a:rPr lang="en-US" altLang="zh-CN" sz="3200">
                <a:solidFill>
                  <a:schemeClr val="tx1"/>
                </a:solidFill>
                <a:latin typeface="华文行楷" pitchFamily="2" charset="-122"/>
                <a:ea typeface="华文行楷" pitchFamily="2" charset="-122"/>
              </a:rPr>
              <a:t>2.  </a:t>
            </a:r>
            <a:r>
              <a:rPr lang="zh-CN" altLang="en-US" sz="3200">
                <a:solidFill>
                  <a:schemeClr val="tx1"/>
                </a:solidFill>
                <a:latin typeface="华文行楷" pitchFamily="2" charset="-122"/>
                <a:ea typeface="华文行楷" pitchFamily="2" charset="-122"/>
              </a:rPr>
              <a:t>串联反馈和并联反馈</a:t>
            </a:r>
          </a:p>
        </p:txBody>
      </p:sp>
      <p:sp>
        <p:nvSpPr>
          <p:cNvPr id="27651" name="Text Box 3"/>
          <p:cNvSpPr txBox="1">
            <a:spLocks noChangeArrowheads="1"/>
          </p:cNvSpPr>
          <p:nvPr/>
        </p:nvSpPr>
        <p:spPr bwMode="auto">
          <a:xfrm>
            <a:off x="561975" y="1493838"/>
            <a:ext cx="8229600" cy="946150"/>
          </a:xfrm>
          <a:prstGeom prst="rect">
            <a:avLst/>
          </a:prstGeom>
          <a:noFill/>
          <a:ln w="9525">
            <a:noFill/>
            <a:miter lim="800000"/>
            <a:headEnd/>
            <a:tailEnd/>
          </a:ln>
          <a:effectLst/>
        </p:spPr>
        <p:txBody>
          <a:bodyPr>
            <a:spAutoFit/>
          </a:bodyPr>
          <a:lstStyle/>
          <a:p>
            <a:pPr eaLnBrk="0" hangingPunct="0">
              <a:spcBef>
                <a:spcPct val="50000"/>
              </a:spcBef>
            </a:pPr>
            <a:r>
              <a:rPr lang="en-US" altLang="zh-CN" sz="2800" b="1">
                <a:latin typeface="Times New Roman" pitchFamily="18" charset="0"/>
              </a:rPr>
              <a:t>    </a:t>
            </a:r>
            <a:r>
              <a:rPr lang="zh-CN" altLang="en-US" sz="2800" b="1">
                <a:latin typeface="Times New Roman" pitchFamily="18" charset="0"/>
              </a:rPr>
              <a:t>描述放大电路和反馈网络在输入端的连接方式，即输入量、反馈量、净输入量的叠加关系。</a:t>
            </a:r>
          </a:p>
        </p:txBody>
      </p:sp>
      <p:grpSp>
        <p:nvGrpSpPr>
          <p:cNvPr id="2" name="Group 4"/>
          <p:cNvGrpSpPr>
            <a:grpSpLocks/>
          </p:cNvGrpSpPr>
          <p:nvPr/>
        </p:nvGrpSpPr>
        <p:grpSpPr bwMode="auto">
          <a:xfrm>
            <a:off x="2009775" y="4541838"/>
            <a:ext cx="4800600" cy="579437"/>
            <a:chOff x="1248" y="2784"/>
            <a:chExt cx="3024" cy="365"/>
          </a:xfrm>
        </p:grpSpPr>
        <p:graphicFrame>
          <p:nvGraphicFramePr>
            <p:cNvPr id="27653" name="Object 5"/>
            <p:cNvGraphicFramePr>
              <a:graphicFrameLocks noChangeAspect="1"/>
            </p:cNvGraphicFramePr>
            <p:nvPr/>
          </p:nvGraphicFramePr>
          <p:xfrm>
            <a:off x="1248" y="2784"/>
            <a:ext cx="1248" cy="363"/>
          </p:xfrm>
          <a:graphic>
            <a:graphicData uri="http://schemas.openxmlformats.org/presentationml/2006/ole">
              <mc:AlternateContent xmlns:mc="http://schemas.openxmlformats.org/markup-compatibility/2006">
                <mc:Choice xmlns:v="urn:schemas-microsoft-com:vml" Requires="v">
                  <p:oleObj spid="_x0000_s160797" name="Equation" r:id="rId3" imgW="787320" imgH="228600" progId="Equation.3">
                    <p:embed/>
                  </p:oleObj>
                </mc:Choice>
                <mc:Fallback>
                  <p:oleObj name="Equation" r:id="rId3" imgW="787320" imgH="22860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 y="2784"/>
                          <a:ext cx="1248" cy="363"/>
                        </a:xfrm>
                        <a:prstGeom prst="rect">
                          <a:avLst/>
                        </a:prstGeom>
                        <a:solidFill>
                          <a:srgbClr val="66FFFF"/>
                        </a:solidFill>
                        <a:ln w="9525">
                          <a:solidFill>
                            <a:srgbClr val="CC3300"/>
                          </a:solidFill>
                          <a:miter lim="800000"/>
                          <a:headEnd/>
                          <a:tailEnd/>
                        </a:ln>
                      </p:spPr>
                    </p:pic>
                  </p:oleObj>
                </mc:Fallback>
              </mc:AlternateContent>
            </a:graphicData>
          </a:graphic>
        </p:graphicFrame>
        <p:sp>
          <p:nvSpPr>
            <p:cNvPr id="27654" name="Text Box 6"/>
            <p:cNvSpPr txBox="1">
              <a:spLocks noChangeArrowheads="1"/>
            </p:cNvSpPr>
            <p:nvPr/>
          </p:nvSpPr>
          <p:spPr bwMode="auto">
            <a:xfrm>
              <a:off x="2496" y="2784"/>
              <a:ext cx="1776" cy="365"/>
            </a:xfrm>
            <a:prstGeom prst="rect">
              <a:avLst/>
            </a:prstGeom>
            <a:noFill/>
            <a:ln w="9525">
              <a:noFill/>
              <a:miter lim="800000"/>
              <a:headEnd/>
              <a:tailEnd/>
            </a:ln>
            <a:effectLst/>
          </p:spPr>
          <p:txBody>
            <a:bodyPr>
              <a:spAutoFit/>
            </a:bodyPr>
            <a:lstStyle/>
            <a:p>
              <a:pPr eaLnBrk="0" hangingPunct="0">
                <a:spcBef>
                  <a:spcPct val="50000"/>
                </a:spcBef>
              </a:pPr>
              <a:r>
                <a:rPr lang="en-US" altLang="zh-CN" sz="3200">
                  <a:latin typeface="隶书" pitchFamily="49" charset="-122"/>
                  <a:ea typeface="隶书" pitchFamily="49" charset="-122"/>
                </a:rPr>
                <a:t>--</a:t>
              </a:r>
              <a:r>
                <a:rPr lang="zh-CN" altLang="en-US" sz="3200">
                  <a:latin typeface="隶书" pitchFamily="49" charset="-122"/>
                  <a:ea typeface="隶书" pitchFamily="49" charset="-122"/>
                </a:rPr>
                <a:t>串联负反馈</a:t>
              </a:r>
            </a:p>
          </p:txBody>
        </p:sp>
      </p:grpSp>
      <p:grpSp>
        <p:nvGrpSpPr>
          <p:cNvPr id="3" name="Group 7"/>
          <p:cNvGrpSpPr>
            <a:grpSpLocks/>
          </p:cNvGrpSpPr>
          <p:nvPr/>
        </p:nvGrpSpPr>
        <p:grpSpPr bwMode="auto">
          <a:xfrm>
            <a:off x="2009775" y="5303838"/>
            <a:ext cx="4800600" cy="579437"/>
            <a:chOff x="1248" y="3264"/>
            <a:chExt cx="3024" cy="365"/>
          </a:xfrm>
        </p:grpSpPr>
        <p:graphicFrame>
          <p:nvGraphicFramePr>
            <p:cNvPr id="27656" name="Object 8"/>
            <p:cNvGraphicFramePr>
              <a:graphicFrameLocks noChangeAspect="1"/>
            </p:cNvGraphicFramePr>
            <p:nvPr/>
          </p:nvGraphicFramePr>
          <p:xfrm>
            <a:off x="1248" y="3264"/>
            <a:ext cx="1046" cy="363"/>
          </p:xfrm>
          <a:graphic>
            <a:graphicData uri="http://schemas.openxmlformats.org/presentationml/2006/ole">
              <mc:AlternateContent xmlns:mc="http://schemas.openxmlformats.org/markup-compatibility/2006">
                <mc:Choice xmlns:v="urn:schemas-microsoft-com:vml" Requires="v">
                  <p:oleObj spid="_x0000_s160798" name="Equation" r:id="rId5" imgW="660240" imgH="228600" progId="Equation.3">
                    <p:embed/>
                  </p:oleObj>
                </mc:Choice>
                <mc:Fallback>
                  <p:oleObj name="Equation" r:id="rId5" imgW="660240" imgH="2286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8" y="3264"/>
                          <a:ext cx="1046" cy="363"/>
                        </a:xfrm>
                        <a:prstGeom prst="rect">
                          <a:avLst/>
                        </a:prstGeom>
                        <a:solidFill>
                          <a:srgbClr val="66FFFF"/>
                        </a:solidFill>
                        <a:ln w="9525">
                          <a:solidFill>
                            <a:srgbClr val="CC3300"/>
                          </a:solidFill>
                          <a:miter lim="800000"/>
                          <a:headEnd/>
                          <a:tailEnd/>
                        </a:ln>
                      </p:spPr>
                    </p:pic>
                  </p:oleObj>
                </mc:Fallback>
              </mc:AlternateContent>
            </a:graphicData>
          </a:graphic>
        </p:graphicFrame>
        <p:sp>
          <p:nvSpPr>
            <p:cNvPr id="27657" name="Text Box 9"/>
            <p:cNvSpPr txBox="1">
              <a:spLocks noChangeArrowheads="1"/>
            </p:cNvSpPr>
            <p:nvPr/>
          </p:nvSpPr>
          <p:spPr bwMode="auto">
            <a:xfrm>
              <a:off x="2304" y="3264"/>
              <a:ext cx="1968" cy="365"/>
            </a:xfrm>
            <a:prstGeom prst="rect">
              <a:avLst/>
            </a:prstGeom>
            <a:noFill/>
            <a:ln w="9525">
              <a:noFill/>
              <a:miter lim="800000"/>
              <a:headEnd/>
              <a:tailEnd/>
            </a:ln>
            <a:effectLst/>
          </p:spPr>
          <p:txBody>
            <a:bodyPr>
              <a:spAutoFit/>
            </a:bodyPr>
            <a:lstStyle/>
            <a:p>
              <a:pPr eaLnBrk="0" hangingPunct="0">
                <a:spcBef>
                  <a:spcPct val="50000"/>
                </a:spcBef>
              </a:pPr>
              <a:r>
                <a:rPr lang="en-US" altLang="zh-CN" sz="3200">
                  <a:latin typeface="隶书" pitchFamily="49" charset="-122"/>
                  <a:ea typeface="隶书" pitchFamily="49" charset="-122"/>
                </a:rPr>
                <a:t>--</a:t>
              </a:r>
              <a:r>
                <a:rPr lang="zh-CN" altLang="en-US" sz="3200">
                  <a:latin typeface="隶书" pitchFamily="49" charset="-122"/>
                  <a:ea typeface="隶书" pitchFamily="49" charset="-122"/>
                </a:rPr>
                <a:t>并联负反馈</a:t>
              </a:r>
            </a:p>
          </p:txBody>
        </p:sp>
      </p:grpSp>
      <p:graphicFrame>
        <p:nvGraphicFramePr>
          <p:cNvPr id="27658" name="Object 10"/>
          <p:cNvGraphicFramePr>
            <a:graphicFrameLocks noChangeAspect="1"/>
          </p:cNvGraphicFramePr>
          <p:nvPr/>
        </p:nvGraphicFramePr>
        <p:xfrm>
          <a:off x="2771775" y="2636838"/>
          <a:ext cx="3276600" cy="1803400"/>
        </p:xfrm>
        <a:graphic>
          <a:graphicData uri="http://schemas.openxmlformats.org/presentationml/2006/ole">
            <mc:AlternateContent xmlns:mc="http://schemas.openxmlformats.org/markup-compatibility/2006">
              <mc:Choice xmlns:v="urn:schemas-microsoft-com:vml" Requires="v">
                <p:oleObj spid="_x0000_s160799" name="Photo Editor 照片" r:id="rId7" imgW="10221752" imgH="5630061" progId="">
                  <p:embed/>
                </p:oleObj>
              </mc:Choice>
              <mc:Fallback>
                <p:oleObj name="Photo Editor 照片" r:id="rId7" imgW="10221752" imgH="5630061" progId="">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1775" y="2636838"/>
                        <a:ext cx="3276600"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11"/>
          <p:cNvGrpSpPr>
            <a:grpSpLocks/>
          </p:cNvGrpSpPr>
          <p:nvPr/>
        </p:nvGrpSpPr>
        <p:grpSpPr bwMode="auto">
          <a:xfrm>
            <a:off x="3000375" y="2560638"/>
            <a:ext cx="533400" cy="762000"/>
            <a:chOff x="1776" y="1488"/>
            <a:chExt cx="336" cy="480"/>
          </a:xfrm>
        </p:grpSpPr>
        <p:sp>
          <p:nvSpPr>
            <p:cNvPr id="27660" name="Text Box 12"/>
            <p:cNvSpPr txBox="1">
              <a:spLocks noChangeArrowheads="1"/>
            </p:cNvSpPr>
            <p:nvPr/>
          </p:nvSpPr>
          <p:spPr bwMode="auto">
            <a:xfrm>
              <a:off x="1776" y="1488"/>
              <a:ext cx="240"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a:t>
              </a:r>
            </a:p>
          </p:txBody>
        </p:sp>
        <p:sp>
          <p:nvSpPr>
            <p:cNvPr id="27661" name="Text Box 13"/>
            <p:cNvSpPr txBox="1">
              <a:spLocks noChangeArrowheads="1"/>
            </p:cNvSpPr>
            <p:nvPr/>
          </p:nvSpPr>
          <p:spPr bwMode="auto">
            <a:xfrm>
              <a:off x="1872" y="1680"/>
              <a:ext cx="240"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_</a:t>
              </a:r>
            </a:p>
          </p:txBody>
        </p:sp>
      </p:grpSp>
      <p:sp>
        <p:nvSpPr>
          <p:cNvPr id="27662" name="AutoShape 14"/>
          <p:cNvSpPr>
            <a:spLocks/>
          </p:cNvSpPr>
          <p:nvPr/>
        </p:nvSpPr>
        <p:spPr bwMode="auto">
          <a:xfrm>
            <a:off x="1704975" y="3175000"/>
            <a:ext cx="1171575" cy="528638"/>
          </a:xfrm>
          <a:prstGeom prst="borderCallout1">
            <a:avLst>
              <a:gd name="adj1" fmla="val 21620"/>
              <a:gd name="adj2" fmla="val 106505"/>
              <a:gd name="adj3" fmla="val 5407"/>
              <a:gd name="adj4" fmla="val 118972"/>
            </a:avLst>
          </a:prstGeom>
          <a:solidFill>
            <a:srgbClr val="66FFFF"/>
          </a:solidFill>
          <a:ln w="19050">
            <a:solidFill>
              <a:srgbClr val="FF0000"/>
            </a:solidFill>
            <a:miter lim="800000"/>
            <a:headEnd/>
            <a:tailEnd/>
          </a:ln>
          <a:effectLst/>
        </p:spPr>
        <p:txBody>
          <a:bodyPr/>
          <a:lstStyle/>
          <a:p>
            <a:pPr algn="ctr"/>
            <a:r>
              <a:rPr kumimoji="1" lang="zh-CN" altLang="en-US" sz="2400" b="1">
                <a:latin typeface="Times New Roman" pitchFamily="18" charset="0"/>
              </a:rPr>
              <a:t>负反馈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wipe(left)">
                                      <p:cBhvr>
                                        <p:cTn id="7" dur="500"/>
                                        <p:tgtEl>
                                          <p:spTgt spid="27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658"/>
                                        </p:tgtEl>
                                        <p:attrNameLst>
                                          <p:attrName>style.visibility</p:attrName>
                                        </p:attrNameLst>
                                      </p:cBhvr>
                                      <p:to>
                                        <p:strVal val="visible"/>
                                      </p:to>
                                    </p:set>
                                    <p:animEffect transition="in" filter="wipe(left)">
                                      <p:cBhvr>
                                        <p:cTn id="12" dur="500"/>
                                        <p:tgtEl>
                                          <p:spTgt spid="2765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76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autoUpdateAnimBg="0"/>
      <p:bldP spid="27662"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79388" y="765175"/>
            <a:ext cx="5410200" cy="685800"/>
          </a:xfrm>
          <a:noFill/>
        </p:spPr>
        <p:txBody>
          <a:bodyPr/>
          <a:lstStyle/>
          <a:p>
            <a:pPr algn="l"/>
            <a:r>
              <a:rPr lang="en-US" altLang="zh-CN" sz="3200">
                <a:solidFill>
                  <a:schemeClr val="tx1"/>
                </a:solidFill>
                <a:latin typeface="华文行楷" pitchFamily="2" charset="-122"/>
                <a:ea typeface="华文行楷" pitchFamily="2" charset="-122"/>
              </a:rPr>
              <a:t>3. </a:t>
            </a:r>
            <a:r>
              <a:rPr lang="zh-CN" altLang="en-US" sz="3200">
                <a:solidFill>
                  <a:schemeClr val="tx1"/>
                </a:solidFill>
                <a:latin typeface="华文行楷" pitchFamily="2" charset="-122"/>
                <a:ea typeface="华文行楷" pitchFamily="2" charset="-122"/>
              </a:rPr>
              <a:t>四种反馈组态</a:t>
            </a:r>
            <a:r>
              <a:rPr lang="zh-CN" altLang="en-US" sz="2800" b="1">
                <a:solidFill>
                  <a:schemeClr val="tx1"/>
                </a:solidFill>
                <a:latin typeface="宋体" charset="-122"/>
              </a:rPr>
              <a:t>：注意量纲</a:t>
            </a:r>
            <a:endParaRPr lang="zh-CN" altLang="en-US" sz="2400" b="1">
              <a:solidFill>
                <a:schemeClr val="tx1"/>
              </a:solidFill>
              <a:latin typeface="宋体" charset="-122"/>
            </a:endParaRPr>
          </a:p>
        </p:txBody>
      </p:sp>
      <p:pic>
        <p:nvPicPr>
          <p:cNvPr id="28675" name="Picture 3" descr="Dz060302"/>
          <p:cNvPicPr>
            <a:picLocks noChangeAspect="1" noChangeArrowheads="1"/>
          </p:cNvPicPr>
          <p:nvPr/>
        </p:nvPicPr>
        <p:blipFill>
          <a:blip r:embed="rId2" cstate="print"/>
          <a:srcRect l="2469" t="3275" r="51852" b="57436"/>
          <a:stretch>
            <a:fillRect/>
          </a:stretch>
        </p:blipFill>
        <p:spPr bwMode="auto">
          <a:xfrm>
            <a:off x="727075" y="1489075"/>
            <a:ext cx="2971800" cy="1927225"/>
          </a:xfrm>
          <a:prstGeom prst="rect">
            <a:avLst/>
          </a:prstGeom>
          <a:noFill/>
        </p:spPr>
      </p:pic>
      <p:pic>
        <p:nvPicPr>
          <p:cNvPr id="28676" name="Picture 4" descr="Dz060302"/>
          <p:cNvPicPr>
            <a:picLocks noChangeAspect="1" noChangeArrowheads="1"/>
          </p:cNvPicPr>
          <p:nvPr/>
        </p:nvPicPr>
        <p:blipFill>
          <a:blip r:embed="rId3" cstate="print"/>
          <a:srcRect l="51852" b="57436"/>
          <a:stretch>
            <a:fillRect/>
          </a:stretch>
        </p:blipFill>
        <p:spPr bwMode="auto">
          <a:xfrm>
            <a:off x="3851275" y="1412875"/>
            <a:ext cx="2895600" cy="1930400"/>
          </a:xfrm>
          <a:prstGeom prst="rect">
            <a:avLst/>
          </a:prstGeom>
          <a:noFill/>
        </p:spPr>
      </p:pic>
      <p:pic>
        <p:nvPicPr>
          <p:cNvPr id="28677" name="Picture 5" descr="Dz060302"/>
          <p:cNvPicPr>
            <a:picLocks noChangeAspect="1" noChangeArrowheads="1"/>
          </p:cNvPicPr>
          <p:nvPr/>
        </p:nvPicPr>
        <p:blipFill>
          <a:blip r:embed="rId4" cstate="print"/>
          <a:srcRect t="49113" r="51852" b="6685"/>
          <a:stretch>
            <a:fillRect/>
          </a:stretch>
        </p:blipFill>
        <p:spPr bwMode="auto">
          <a:xfrm>
            <a:off x="727075" y="4079875"/>
            <a:ext cx="2743200" cy="1900238"/>
          </a:xfrm>
          <a:prstGeom prst="rect">
            <a:avLst/>
          </a:prstGeom>
          <a:noFill/>
        </p:spPr>
      </p:pic>
      <p:sp>
        <p:nvSpPr>
          <p:cNvPr id="28678" name="Text Box 6"/>
          <p:cNvSpPr txBox="1">
            <a:spLocks noChangeArrowheads="1"/>
          </p:cNvSpPr>
          <p:nvPr/>
        </p:nvSpPr>
        <p:spPr bwMode="auto">
          <a:xfrm>
            <a:off x="803275" y="3470275"/>
            <a:ext cx="2438400" cy="457200"/>
          </a:xfrm>
          <a:prstGeom prst="rect">
            <a:avLst/>
          </a:prstGeom>
          <a:solidFill>
            <a:srgbClr val="00FFFF"/>
          </a:solidFill>
          <a:ln w="9525">
            <a:noFill/>
            <a:miter lim="800000"/>
            <a:headEnd/>
            <a:tailEnd/>
          </a:ln>
          <a:effectLst/>
        </p:spPr>
        <p:txBody>
          <a:bodyPr>
            <a:spAutoFit/>
          </a:bodyPr>
          <a:lstStyle/>
          <a:p>
            <a:pPr eaLnBrk="0" hangingPunct="0">
              <a:spcBef>
                <a:spcPct val="50000"/>
              </a:spcBef>
            </a:pPr>
            <a:r>
              <a:rPr lang="zh-CN" altLang="en-US" sz="2400">
                <a:latin typeface="Times New Roman" pitchFamily="18" charset="0"/>
                <a:ea typeface="隶书" pitchFamily="49" charset="-122"/>
              </a:rPr>
              <a:t>电压串联负反馈</a:t>
            </a:r>
          </a:p>
        </p:txBody>
      </p:sp>
      <p:pic>
        <p:nvPicPr>
          <p:cNvPr id="28679" name="Picture 7" descr="Dz060302"/>
          <p:cNvPicPr>
            <a:picLocks noChangeAspect="1" noChangeArrowheads="1"/>
          </p:cNvPicPr>
          <p:nvPr/>
        </p:nvPicPr>
        <p:blipFill>
          <a:blip r:embed="rId5" cstate="print"/>
          <a:srcRect l="49382" t="49113" r="2469" b="8322"/>
          <a:stretch>
            <a:fillRect/>
          </a:stretch>
        </p:blipFill>
        <p:spPr bwMode="auto">
          <a:xfrm>
            <a:off x="3698875" y="4079875"/>
            <a:ext cx="2971800" cy="1981200"/>
          </a:xfrm>
          <a:prstGeom prst="rect">
            <a:avLst/>
          </a:prstGeom>
          <a:noFill/>
        </p:spPr>
      </p:pic>
      <p:sp>
        <p:nvSpPr>
          <p:cNvPr id="28680" name="Text Box 8"/>
          <p:cNvSpPr txBox="1">
            <a:spLocks noChangeArrowheads="1"/>
          </p:cNvSpPr>
          <p:nvPr/>
        </p:nvSpPr>
        <p:spPr bwMode="auto">
          <a:xfrm>
            <a:off x="4079875" y="3470275"/>
            <a:ext cx="2362200" cy="457200"/>
          </a:xfrm>
          <a:prstGeom prst="rect">
            <a:avLst/>
          </a:prstGeom>
          <a:solidFill>
            <a:srgbClr val="00FFFF"/>
          </a:solidFill>
          <a:ln w="9525">
            <a:noFill/>
            <a:miter lim="800000"/>
            <a:headEnd/>
            <a:tailEnd/>
          </a:ln>
          <a:effectLst/>
        </p:spPr>
        <p:txBody>
          <a:bodyPr>
            <a:spAutoFit/>
          </a:bodyPr>
          <a:lstStyle/>
          <a:p>
            <a:pPr eaLnBrk="0" hangingPunct="0">
              <a:spcBef>
                <a:spcPct val="50000"/>
              </a:spcBef>
            </a:pPr>
            <a:r>
              <a:rPr lang="zh-CN" altLang="en-US" sz="2400">
                <a:latin typeface="Times New Roman" pitchFamily="18" charset="0"/>
                <a:ea typeface="隶书" pitchFamily="49" charset="-122"/>
              </a:rPr>
              <a:t>电流串联负反馈</a:t>
            </a:r>
          </a:p>
        </p:txBody>
      </p:sp>
      <p:sp>
        <p:nvSpPr>
          <p:cNvPr id="28681" name="Text Box 9"/>
          <p:cNvSpPr txBox="1">
            <a:spLocks noChangeArrowheads="1"/>
          </p:cNvSpPr>
          <p:nvPr/>
        </p:nvSpPr>
        <p:spPr bwMode="auto">
          <a:xfrm>
            <a:off x="803275" y="6061075"/>
            <a:ext cx="2438400" cy="457200"/>
          </a:xfrm>
          <a:prstGeom prst="rect">
            <a:avLst/>
          </a:prstGeom>
          <a:solidFill>
            <a:srgbClr val="00FFFF"/>
          </a:solidFill>
          <a:ln w="9525">
            <a:noFill/>
            <a:miter lim="800000"/>
            <a:headEnd/>
            <a:tailEnd/>
          </a:ln>
          <a:effectLst/>
        </p:spPr>
        <p:txBody>
          <a:bodyPr>
            <a:spAutoFit/>
          </a:bodyPr>
          <a:lstStyle/>
          <a:p>
            <a:pPr eaLnBrk="0" hangingPunct="0">
              <a:spcBef>
                <a:spcPct val="50000"/>
              </a:spcBef>
            </a:pPr>
            <a:r>
              <a:rPr lang="zh-CN" altLang="en-US" sz="2400">
                <a:latin typeface="Times New Roman" pitchFamily="18" charset="0"/>
                <a:ea typeface="隶书" pitchFamily="49" charset="-122"/>
              </a:rPr>
              <a:t>电压并联负反馈</a:t>
            </a:r>
          </a:p>
        </p:txBody>
      </p:sp>
      <p:sp>
        <p:nvSpPr>
          <p:cNvPr id="28682" name="Text Box 10"/>
          <p:cNvSpPr txBox="1">
            <a:spLocks noChangeArrowheads="1"/>
          </p:cNvSpPr>
          <p:nvPr/>
        </p:nvSpPr>
        <p:spPr bwMode="auto">
          <a:xfrm>
            <a:off x="3927475" y="6061075"/>
            <a:ext cx="2438400" cy="457200"/>
          </a:xfrm>
          <a:prstGeom prst="rect">
            <a:avLst/>
          </a:prstGeom>
          <a:solidFill>
            <a:srgbClr val="00FFFF"/>
          </a:solidFill>
          <a:ln w="9525">
            <a:noFill/>
            <a:miter lim="800000"/>
            <a:headEnd/>
            <a:tailEnd/>
          </a:ln>
          <a:effectLst/>
        </p:spPr>
        <p:txBody>
          <a:bodyPr>
            <a:spAutoFit/>
          </a:bodyPr>
          <a:lstStyle/>
          <a:p>
            <a:pPr eaLnBrk="0" hangingPunct="0">
              <a:spcBef>
                <a:spcPct val="50000"/>
              </a:spcBef>
            </a:pPr>
            <a:r>
              <a:rPr lang="zh-CN" altLang="en-US" sz="2400">
                <a:latin typeface="Times New Roman" pitchFamily="18" charset="0"/>
                <a:ea typeface="隶书" pitchFamily="49" charset="-122"/>
              </a:rPr>
              <a:t>电流并联负反馈</a:t>
            </a:r>
          </a:p>
        </p:txBody>
      </p:sp>
      <p:sp>
        <p:nvSpPr>
          <p:cNvPr id="28683" name="Text Box 11"/>
          <p:cNvSpPr txBox="1">
            <a:spLocks noChangeArrowheads="1"/>
          </p:cNvSpPr>
          <p:nvPr/>
        </p:nvSpPr>
        <p:spPr bwMode="auto">
          <a:xfrm>
            <a:off x="6670674" y="2714620"/>
            <a:ext cx="2473326" cy="2308324"/>
          </a:xfrm>
          <a:prstGeom prst="rect">
            <a:avLst/>
          </a:prstGeom>
          <a:noFill/>
          <a:ln w="9525">
            <a:noFill/>
            <a:miter lim="800000"/>
            <a:headEnd/>
            <a:tailEnd/>
          </a:ln>
          <a:effectLst/>
        </p:spPr>
        <p:txBody>
          <a:bodyPr wrap="square">
            <a:spAutoFit/>
          </a:bodyPr>
          <a:lstStyle/>
          <a:p>
            <a:pPr eaLnBrk="0" hangingPunct="0"/>
            <a:r>
              <a:rPr lang="zh-CN" altLang="en-US" sz="2400" b="1" dirty="0" smtClean="0">
                <a:latin typeface="宋体" charset="-122"/>
              </a:rPr>
              <a:t>为什么</a:t>
            </a:r>
            <a:r>
              <a:rPr lang="zh-CN" altLang="en-US" sz="2400" b="1" dirty="0">
                <a:latin typeface="宋体" charset="-122"/>
              </a:rPr>
              <a:t>在并联负反馈电路中不加恒压源信号？</a:t>
            </a:r>
          </a:p>
          <a:p>
            <a:pPr eaLnBrk="0" hangingPunct="0"/>
            <a:r>
              <a:rPr lang="zh-CN" altLang="en-US" sz="2400" b="1" dirty="0" smtClean="0">
                <a:latin typeface="宋体" charset="-122"/>
              </a:rPr>
              <a:t>为什么</a:t>
            </a:r>
            <a:r>
              <a:rPr lang="zh-CN" altLang="en-US" sz="2400" b="1" dirty="0">
                <a:latin typeface="宋体" charset="-122"/>
              </a:rPr>
              <a:t>在串联负反馈电路中不加恒流源信号？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78"/>
                                        </p:tgtEl>
                                        <p:attrNameLst>
                                          <p:attrName>style.visibility</p:attrName>
                                        </p:attrNameLst>
                                      </p:cBhvr>
                                      <p:to>
                                        <p:strVal val="visible"/>
                                      </p:to>
                                    </p:set>
                                    <p:animEffect transition="in" filter="wipe(left)">
                                      <p:cBhvr>
                                        <p:cTn id="7" dur="500"/>
                                        <p:tgtEl>
                                          <p:spTgt spid="286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676"/>
                                        </p:tgtEl>
                                        <p:attrNameLst>
                                          <p:attrName>style.visibility</p:attrName>
                                        </p:attrNameLst>
                                      </p:cBhvr>
                                      <p:to>
                                        <p:strVal val="visible"/>
                                      </p:to>
                                    </p:set>
                                    <p:animEffect transition="in" filter="wipe(left)">
                                      <p:cBhvr>
                                        <p:cTn id="12" dur="500"/>
                                        <p:tgtEl>
                                          <p:spTgt spid="286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680"/>
                                        </p:tgtEl>
                                        <p:attrNameLst>
                                          <p:attrName>style.visibility</p:attrName>
                                        </p:attrNameLst>
                                      </p:cBhvr>
                                      <p:to>
                                        <p:strVal val="visible"/>
                                      </p:to>
                                    </p:set>
                                    <p:animEffect transition="in" filter="wipe(left)">
                                      <p:cBhvr>
                                        <p:cTn id="17" dur="500"/>
                                        <p:tgtEl>
                                          <p:spTgt spid="2868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677"/>
                                        </p:tgtEl>
                                        <p:attrNameLst>
                                          <p:attrName>style.visibility</p:attrName>
                                        </p:attrNameLst>
                                      </p:cBhvr>
                                      <p:to>
                                        <p:strVal val="visible"/>
                                      </p:to>
                                    </p:set>
                                    <p:animEffect transition="in" filter="wipe(left)">
                                      <p:cBhvr>
                                        <p:cTn id="22" dur="500"/>
                                        <p:tgtEl>
                                          <p:spTgt spid="286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681"/>
                                        </p:tgtEl>
                                        <p:attrNameLst>
                                          <p:attrName>style.visibility</p:attrName>
                                        </p:attrNameLst>
                                      </p:cBhvr>
                                      <p:to>
                                        <p:strVal val="visible"/>
                                      </p:to>
                                    </p:set>
                                    <p:animEffect transition="in" filter="wipe(left)">
                                      <p:cBhvr>
                                        <p:cTn id="27" dur="500"/>
                                        <p:tgtEl>
                                          <p:spTgt spid="286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8679"/>
                                        </p:tgtEl>
                                        <p:attrNameLst>
                                          <p:attrName>style.visibility</p:attrName>
                                        </p:attrNameLst>
                                      </p:cBhvr>
                                      <p:to>
                                        <p:strVal val="visible"/>
                                      </p:to>
                                    </p:set>
                                    <p:animEffect transition="in" filter="wipe(left)">
                                      <p:cBhvr>
                                        <p:cTn id="32" dur="500"/>
                                        <p:tgtEl>
                                          <p:spTgt spid="2867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682"/>
                                        </p:tgtEl>
                                        <p:attrNameLst>
                                          <p:attrName>style.visibility</p:attrName>
                                        </p:attrNameLst>
                                      </p:cBhvr>
                                      <p:to>
                                        <p:strVal val="visible"/>
                                      </p:to>
                                    </p:set>
                                    <p:animEffect transition="in" filter="wipe(left)">
                                      <p:cBhvr>
                                        <p:cTn id="37" dur="500"/>
                                        <p:tgtEl>
                                          <p:spTgt spid="286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683">
                                            <p:txEl>
                                              <p:pRg st="0" end="0"/>
                                            </p:txEl>
                                          </p:spTgt>
                                        </p:tgtEl>
                                        <p:attrNameLst>
                                          <p:attrName>style.visibility</p:attrName>
                                        </p:attrNameLst>
                                      </p:cBhvr>
                                      <p:to>
                                        <p:strVal val="visible"/>
                                      </p:to>
                                    </p:set>
                                    <p:animEffect transition="in" filter="wipe(left)">
                                      <p:cBhvr>
                                        <p:cTn id="42" dur="500"/>
                                        <p:tgtEl>
                                          <p:spTgt spid="2868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683">
                                            <p:txEl>
                                              <p:pRg st="1" end="1"/>
                                            </p:txEl>
                                          </p:spTgt>
                                        </p:tgtEl>
                                        <p:attrNameLst>
                                          <p:attrName>style.visibility</p:attrName>
                                        </p:attrNameLst>
                                      </p:cBhvr>
                                      <p:to>
                                        <p:strVal val="visible"/>
                                      </p:to>
                                    </p:set>
                                    <p:animEffect transition="in" filter="wipe(left)">
                                      <p:cBhvr>
                                        <p:cTn id="47" dur="500"/>
                                        <p:tgtEl>
                                          <p:spTgt spid="2868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animBg="1" autoUpdateAnimBg="0"/>
      <p:bldP spid="28680" grpId="0" animBg="1" autoUpdateAnimBg="0"/>
      <p:bldP spid="28681" grpId="0" animBg="1" autoUpdateAnimBg="0"/>
      <p:bldP spid="28682" grpId="0" animBg="1" autoUpdateAnimBg="0"/>
      <p:bldP spid="28683"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Grp="1" noChangeAspect="1" noChangeArrowheads="1"/>
          </p:cNvPicPr>
          <p:nvPr>
            <p:ph idx="1"/>
          </p:nvPr>
        </p:nvPicPr>
        <p:blipFill>
          <a:blip r:embed="rId3" cstate="print"/>
          <a:srcRect r="60493" b="11436"/>
          <a:stretch>
            <a:fillRect/>
          </a:stretch>
        </p:blipFill>
        <p:spPr>
          <a:xfrm>
            <a:off x="4064000" y="4135422"/>
            <a:ext cx="2736850" cy="2224087"/>
          </a:xfrm>
          <a:noFill/>
          <a:ln/>
        </p:spPr>
      </p:pic>
      <p:sp>
        <p:nvSpPr>
          <p:cNvPr id="29699" name="Rectangle 3"/>
          <p:cNvSpPr>
            <a:spLocks noGrp="1" noChangeArrowheads="1"/>
          </p:cNvSpPr>
          <p:nvPr>
            <p:ph type="title"/>
          </p:nvPr>
        </p:nvSpPr>
        <p:spPr>
          <a:xfrm>
            <a:off x="250825" y="836613"/>
            <a:ext cx="4064000" cy="503237"/>
          </a:xfrm>
          <a:noFill/>
        </p:spPr>
        <p:txBody>
          <a:bodyPr/>
          <a:lstStyle/>
          <a:p>
            <a:pPr algn="l">
              <a:lnSpc>
                <a:spcPct val="120000"/>
              </a:lnSpc>
            </a:pPr>
            <a:r>
              <a:rPr lang="zh-CN" altLang="en-US" sz="3600">
                <a:solidFill>
                  <a:schemeClr val="tx1"/>
                </a:solidFill>
                <a:ea typeface="华文行楷" pitchFamily="2" charset="-122"/>
              </a:rPr>
              <a:t>三、反馈的判断</a:t>
            </a:r>
            <a:endParaRPr lang="zh-CN" altLang="en-US" sz="2800">
              <a:solidFill>
                <a:schemeClr val="tx1"/>
              </a:solidFill>
              <a:latin typeface="宋体" charset="-122"/>
              <a:ea typeface="华文行楷" pitchFamily="2" charset="-122"/>
            </a:endParaRPr>
          </a:p>
        </p:txBody>
      </p:sp>
      <p:sp>
        <p:nvSpPr>
          <p:cNvPr id="29700" name="Text Box 4"/>
          <p:cNvSpPr txBox="1">
            <a:spLocks noChangeArrowheads="1"/>
          </p:cNvSpPr>
          <p:nvPr/>
        </p:nvSpPr>
        <p:spPr bwMode="auto">
          <a:xfrm>
            <a:off x="679450" y="1616059"/>
            <a:ext cx="8208963" cy="884238"/>
          </a:xfrm>
          <a:prstGeom prst="rect">
            <a:avLst/>
          </a:prstGeom>
          <a:noFill/>
          <a:ln w="9525">
            <a:noFill/>
            <a:miter lim="800000"/>
            <a:headEnd/>
            <a:tailEnd/>
          </a:ln>
          <a:effectLst/>
        </p:spPr>
        <p:txBody>
          <a:bodyPr>
            <a:spAutoFit/>
          </a:bodyPr>
          <a:lstStyle/>
          <a:p>
            <a:pPr>
              <a:spcBef>
                <a:spcPct val="50000"/>
              </a:spcBef>
            </a:pPr>
            <a:r>
              <a:rPr kumimoji="1" lang="en-US" altLang="zh-CN" sz="2800" b="1" dirty="0">
                <a:latin typeface="宋体" charset="-122"/>
              </a:rPr>
              <a:t>  </a:t>
            </a:r>
            <a:r>
              <a:rPr kumimoji="1" lang="en-US" altLang="zh-CN" sz="2800" b="1" dirty="0" smtClean="0">
                <a:latin typeface="宋体" charset="-122"/>
              </a:rPr>
              <a:t>  </a:t>
            </a:r>
            <a:r>
              <a:rPr kumimoji="1" lang="en-US" altLang="zh-CN" sz="2400" b="1" dirty="0" smtClean="0">
                <a:latin typeface="Times New Roman"/>
              </a:rPr>
              <a:t>“</a:t>
            </a:r>
            <a:r>
              <a:rPr kumimoji="1" lang="zh-CN" altLang="en-US" sz="2400" b="1" dirty="0">
                <a:solidFill>
                  <a:srgbClr val="A50021"/>
                </a:solidFill>
                <a:latin typeface="宋体" charset="-122"/>
              </a:rPr>
              <a:t>找联系</a:t>
            </a:r>
            <a:r>
              <a:rPr kumimoji="1" lang="zh-CN" altLang="en-US" sz="2400" b="1" dirty="0">
                <a:latin typeface="Times New Roman"/>
              </a:rPr>
              <a:t>”</a:t>
            </a:r>
            <a:r>
              <a:rPr kumimoji="1" lang="zh-CN" altLang="en-US" sz="2400" b="1" dirty="0">
                <a:latin typeface="宋体" charset="-122"/>
              </a:rPr>
              <a:t>：找输出回路与输入回路的联系，若有则有反馈，否则无反馈。</a:t>
            </a:r>
          </a:p>
        </p:txBody>
      </p:sp>
      <p:graphicFrame>
        <p:nvGraphicFramePr>
          <p:cNvPr id="29701" name="Object 5"/>
          <p:cNvGraphicFramePr>
            <a:graphicFrameLocks noChangeAspect="1"/>
          </p:cNvGraphicFramePr>
          <p:nvPr/>
        </p:nvGraphicFramePr>
        <p:xfrm>
          <a:off x="968375" y="2551097"/>
          <a:ext cx="2743200" cy="1452562"/>
        </p:xfrm>
        <a:graphic>
          <a:graphicData uri="http://schemas.openxmlformats.org/presentationml/2006/ole">
            <mc:AlternateContent xmlns:mc="http://schemas.openxmlformats.org/markup-compatibility/2006">
              <mc:Choice xmlns:v="urn:schemas-microsoft-com:vml" Requires="v">
                <p:oleObj spid="_x0000_s161821" name="Photo Editor 照片" r:id="rId4" imgW="7935433" imgH="4200000" progId="">
                  <p:embed/>
                </p:oleObj>
              </mc:Choice>
              <mc:Fallback>
                <p:oleObj name="Photo Editor 照片" r:id="rId4" imgW="7935433" imgH="42000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75" y="2551097"/>
                        <a:ext cx="2743200" cy="145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2" name="Object 6"/>
          <p:cNvGraphicFramePr>
            <a:graphicFrameLocks noChangeAspect="1"/>
          </p:cNvGraphicFramePr>
          <p:nvPr/>
        </p:nvGraphicFramePr>
        <p:xfrm>
          <a:off x="4356100" y="2581259"/>
          <a:ext cx="2593975" cy="1506538"/>
        </p:xfrm>
        <a:graphic>
          <a:graphicData uri="http://schemas.openxmlformats.org/presentationml/2006/ole">
            <mc:AlternateContent xmlns:mc="http://schemas.openxmlformats.org/markup-compatibility/2006">
              <mc:Choice xmlns:v="urn:schemas-microsoft-com:vml" Requires="v">
                <p:oleObj spid="_x0000_s161822" name="Photo Editor 照片" r:id="rId6" imgW="8085714" imgH="4695238" progId="">
                  <p:embed/>
                </p:oleObj>
              </mc:Choice>
              <mc:Fallback>
                <p:oleObj name="Photo Editor 照片" r:id="rId6" imgW="8085714" imgH="4695238" progId="">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6100" y="2581259"/>
                        <a:ext cx="2593975" cy="1506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3" name="AutoShape 7"/>
          <p:cNvSpPr>
            <a:spLocks/>
          </p:cNvSpPr>
          <p:nvPr/>
        </p:nvSpPr>
        <p:spPr bwMode="auto">
          <a:xfrm>
            <a:off x="6943725" y="2551097"/>
            <a:ext cx="1876425" cy="504825"/>
          </a:xfrm>
          <a:prstGeom prst="borderCallout1">
            <a:avLst>
              <a:gd name="adj1" fmla="val 22644"/>
              <a:gd name="adj2" fmla="val -4060"/>
              <a:gd name="adj3" fmla="val 229245"/>
              <a:gd name="adj4" fmla="val -53639"/>
            </a:avLst>
          </a:prstGeom>
          <a:solidFill>
            <a:srgbClr val="66FFFF"/>
          </a:solidFill>
          <a:ln w="19050">
            <a:solidFill>
              <a:srgbClr val="FF0000"/>
            </a:solidFill>
            <a:miter lim="800000"/>
            <a:headEnd/>
            <a:tailEnd/>
          </a:ln>
          <a:effectLst/>
        </p:spPr>
        <p:txBody>
          <a:bodyPr/>
          <a:lstStyle/>
          <a:p>
            <a:r>
              <a:rPr kumimoji="1" lang="zh-CN" altLang="en-US" sz="2400" b="1">
                <a:latin typeface="Times New Roman" pitchFamily="18" charset="0"/>
              </a:rPr>
              <a:t>有反馈吗？</a:t>
            </a:r>
          </a:p>
        </p:txBody>
      </p:sp>
      <p:graphicFrame>
        <p:nvGraphicFramePr>
          <p:cNvPr id="29704" name="Object 8"/>
          <p:cNvGraphicFramePr>
            <a:graphicFrameLocks noChangeAspect="1"/>
          </p:cNvGraphicFramePr>
          <p:nvPr/>
        </p:nvGraphicFramePr>
        <p:xfrm>
          <a:off x="968375" y="4135422"/>
          <a:ext cx="3124200" cy="1427162"/>
        </p:xfrm>
        <a:graphic>
          <a:graphicData uri="http://schemas.openxmlformats.org/presentationml/2006/ole">
            <mc:AlternateContent xmlns:mc="http://schemas.openxmlformats.org/markup-compatibility/2006">
              <mc:Choice xmlns:v="urn:schemas-microsoft-com:vml" Requires="v">
                <p:oleObj spid="_x0000_s161823" name="Photo Editor 照片" r:id="rId8" imgW="9152381" imgH="4180952" progId="">
                  <p:embed/>
                </p:oleObj>
              </mc:Choice>
              <mc:Fallback>
                <p:oleObj name="Photo Editor 照片" r:id="rId8" imgW="9152381" imgH="4180952" progId="">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8375" y="4135422"/>
                        <a:ext cx="3124200" cy="142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5" name="AutoShape 9"/>
          <p:cNvSpPr>
            <a:spLocks/>
          </p:cNvSpPr>
          <p:nvPr/>
        </p:nvSpPr>
        <p:spPr bwMode="auto">
          <a:xfrm>
            <a:off x="1184275" y="5575284"/>
            <a:ext cx="2046288" cy="796925"/>
          </a:xfrm>
          <a:prstGeom prst="borderCallout1">
            <a:avLst>
              <a:gd name="adj1" fmla="val 14343"/>
              <a:gd name="adj2" fmla="val 103722"/>
              <a:gd name="adj3" fmla="val -67329"/>
              <a:gd name="adj4" fmla="val 113032"/>
            </a:avLst>
          </a:prstGeom>
          <a:solidFill>
            <a:srgbClr val="66FFFF"/>
          </a:solidFill>
          <a:ln w="19050">
            <a:solidFill>
              <a:srgbClr val="FF0000"/>
            </a:solidFill>
            <a:miter lim="800000"/>
            <a:headEnd/>
            <a:tailEnd/>
          </a:ln>
          <a:effectLst/>
        </p:spPr>
        <p:txBody>
          <a:bodyPr/>
          <a:lstStyle/>
          <a:p>
            <a:r>
              <a:rPr kumimoji="1" lang="zh-CN" altLang="en-US" sz="2400" b="1">
                <a:latin typeface="Times New Roman" pitchFamily="18" charset="0"/>
              </a:rPr>
              <a:t>将输出电压全部反馈回去</a:t>
            </a:r>
          </a:p>
        </p:txBody>
      </p:sp>
      <p:sp>
        <p:nvSpPr>
          <p:cNvPr id="29706" name="Text Box 10"/>
          <p:cNvSpPr txBox="1">
            <a:spLocks noChangeArrowheads="1"/>
          </p:cNvSpPr>
          <p:nvPr/>
        </p:nvSpPr>
        <p:spPr bwMode="auto">
          <a:xfrm>
            <a:off x="2697163" y="3486134"/>
            <a:ext cx="1143000" cy="476250"/>
          </a:xfrm>
          <a:prstGeom prst="rect">
            <a:avLst/>
          </a:prstGeom>
          <a:solidFill>
            <a:srgbClr val="66FFFF"/>
          </a:solidFill>
          <a:ln w="19050">
            <a:solidFill>
              <a:srgbClr val="FF0000"/>
            </a:solidFill>
            <a:miter lim="800000"/>
            <a:headEnd/>
            <a:tailEnd/>
          </a:ln>
          <a:effectLst/>
        </p:spPr>
        <p:txBody>
          <a:bodyPr>
            <a:spAutoFit/>
          </a:bodyPr>
          <a:lstStyle/>
          <a:p>
            <a:pPr>
              <a:spcBef>
                <a:spcPct val="50000"/>
              </a:spcBef>
            </a:pPr>
            <a:r>
              <a:rPr kumimoji="1" lang="zh-CN" altLang="en-US" sz="2400" b="1">
                <a:latin typeface="Times New Roman" pitchFamily="18" charset="0"/>
              </a:rPr>
              <a:t>无反馈</a:t>
            </a:r>
          </a:p>
        </p:txBody>
      </p:sp>
      <p:sp>
        <p:nvSpPr>
          <p:cNvPr id="29712" name="Text Box 16"/>
          <p:cNvSpPr txBox="1">
            <a:spLocks noChangeArrowheads="1"/>
          </p:cNvSpPr>
          <p:nvPr/>
        </p:nvSpPr>
        <p:spPr bwMode="auto">
          <a:xfrm>
            <a:off x="539750" y="1214422"/>
            <a:ext cx="5472113" cy="519112"/>
          </a:xfrm>
          <a:prstGeom prst="rect">
            <a:avLst/>
          </a:prstGeom>
          <a:noFill/>
          <a:ln w="9525">
            <a:noFill/>
            <a:miter lim="800000"/>
            <a:headEnd/>
            <a:tailEnd/>
          </a:ln>
          <a:effectLst/>
        </p:spPr>
        <p:txBody>
          <a:bodyPr>
            <a:spAutoFit/>
          </a:bodyPr>
          <a:lstStyle/>
          <a:p>
            <a:pPr>
              <a:spcBef>
                <a:spcPct val="50000"/>
              </a:spcBef>
            </a:pPr>
            <a:r>
              <a:rPr kumimoji="1" lang="en-US" altLang="zh-CN" sz="2800">
                <a:latin typeface="华文行楷" pitchFamily="2" charset="-122"/>
                <a:ea typeface="华文行楷" pitchFamily="2" charset="-122"/>
              </a:rPr>
              <a:t>1. </a:t>
            </a:r>
            <a:r>
              <a:rPr kumimoji="1" lang="zh-CN" altLang="en-US" sz="2800">
                <a:latin typeface="华文行楷" pitchFamily="2" charset="-122"/>
                <a:ea typeface="华文行楷" pitchFamily="2" charset="-122"/>
              </a:rPr>
              <a:t>有无反馈的判断</a:t>
            </a:r>
          </a:p>
        </p:txBody>
      </p:sp>
      <p:sp>
        <p:nvSpPr>
          <p:cNvPr id="29713" name="AutoShape 17"/>
          <p:cNvSpPr>
            <a:spLocks/>
          </p:cNvSpPr>
          <p:nvPr/>
        </p:nvSpPr>
        <p:spPr bwMode="auto">
          <a:xfrm>
            <a:off x="6584950" y="4135422"/>
            <a:ext cx="2119313" cy="863600"/>
          </a:xfrm>
          <a:prstGeom prst="borderCallout1">
            <a:avLst>
              <a:gd name="adj1" fmla="val 13236"/>
              <a:gd name="adj2" fmla="val -3597"/>
              <a:gd name="adj3" fmla="val 166727"/>
              <a:gd name="adj4" fmla="val -23819"/>
            </a:avLst>
          </a:prstGeom>
          <a:solidFill>
            <a:srgbClr val="66FFFF"/>
          </a:solidFill>
          <a:ln w="19050">
            <a:solidFill>
              <a:srgbClr val="FF0000"/>
            </a:solidFill>
            <a:miter lim="800000"/>
            <a:headEnd/>
            <a:tailEnd/>
          </a:ln>
          <a:effectLst/>
        </p:spPr>
        <p:txBody>
          <a:bodyPr/>
          <a:lstStyle/>
          <a:p>
            <a:pPr algn="ctr"/>
            <a:r>
              <a:rPr kumimoji="1" lang="zh-CN" altLang="en-US" sz="2400" b="1">
                <a:latin typeface="Times New Roman" pitchFamily="18" charset="0"/>
              </a:rPr>
              <a:t>即在输入回路又在输出回路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00">
                                            <p:txEl>
                                              <p:pRg st="0" end="0"/>
                                            </p:txEl>
                                          </p:spTgt>
                                        </p:tgtEl>
                                        <p:attrNameLst>
                                          <p:attrName>style.visibility</p:attrName>
                                        </p:attrNameLst>
                                      </p:cBhvr>
                                      <p:to>
                                        <p:strVal val="visible"/>
                                      </p:to>
                                    </p:set>
                                    <p:animEffect transition="in" filter="wipe(left)">
                                      <p:cBhvr>
                                        <p:cTn id="7" dur="500"/>
                                        <p:tgtEl>
                                          <p:spTgt spid="297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701"/>
                                        </p:tgtEl>
                                        <p:attrNameLst>
                                          <p:attrName>style.visibility</p:attrName>
                                        </p:attrNameLst>
                                      </p:cBhvr>
                                      <p:to>
                                        <p:strVal val="visible"/>
                                      </p:to>
                                    </p:set>
                                    <p:animEffect transition="in" filter="wipe(left)">
                                      <p:cBhvr>
                                        <p:cTn id="12" dur="500"/>
                                        <p:tgtEl>
                                          <p:spTgt spid="2970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06"/>
                                        </p:tgtEl>
                                        <p:attrNameLst>
                                          <p:attrName>style.visibility</p:attrName>
                                        </p:attrNameLst>
                                      </p:cBhvr>
                                      <p:to>
                                        <p:strVal val="visible"/>
                                      </p:to>
                                    </p:set>
                                    <p:animEffect transition="in" filter="wipe(left)">
                                      <p:cBhvr>
                                        <p:cTn id="17" dur="500"/>
                                        <p:tgtEl>
                                          <p:spTgt spid="2970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702"/>
                                        </p:tgtEl>
                                        <p:attrNameLst>
                                          <p:attrName>style.visibility</p:attrName>
                                        </p:attrNameLst>
                                      </p:cBhvr>
                                      <p:to>
                                        <p:strVal val="visible"/>
                                      </p:to>
                                    </p:set>
                                    <p:animEffect transition="in" filter="wipe(left)">
                                      <p:cBhvr>
                                        <p:cTn id="22" dur="500"/>
                                        <p:tgtEl>
                                          <p:spTgt spid="2970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97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9704"/>
                                        </p:tgtEl>
                                        <p:attrNameLst>
                                          <p:attrName>style.visibility</p:attrName>
                                        </p:attrNameLst>
                                      </p:cBhvr>
                                      <p:to>
                                        <p:strVal val="visible"/>
                                      </p:to>
                                    </p:set>
                                    <p:animEffect transition="in" filter="wipe(left)">
                                      <p:cBhvr>
                                        <p:cTn id="31" dur="500"/>
                                        <p:tgtEl>
                                          <p:spTgt spid="2970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29705"/>
                                        </p:tgtEl>
                                        <p:attrNameLst>
                                          <p:attrName>style.visibility</p:attrName>
                                        </p:attrNameLst>
                                      </p:cBhvr>
                                      <p:to>
                                        <p:strVal val="visible"/>
                                      </p:to>
                                    </p:set>
                                    <p:animEffect transition="in" filter="wipe(right)">
                                      <p:cBhvr>
                                        <p:cTn id="36" dur="500"/>
                                        <p:tgtEl>
                                          <p:spTgt spid="2970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9698"/>
                                        </p:tgtEl>
                                        <p:attrNameLst>
                                          <p:attrName>style.visibility</p:attrName>
                                        </p:attrNameLst>
                                      </p:cBhvr>
                                      <p:to>
                                        <p:strVal val="visible"/>
                                      </p:to>
                                    </p:set>
                                    <p:animEffect transition="in" filter="wipe(left)">
                                      <p:cBhvr>
                                        <p:cTn id="41" dur="500"/>
                                        <p:tgtEl>
                                          <p:spTgt spid="2969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9713"/>
                                        </p:tgtEl>
                                        <p:attrNameLst>
                                          <p:attrName>style.visibility</p:attrName>
                                        </p:attrNameLst>
                                      </p:cBhvr>
                                      <p:to>
                                        <p:strVal val="visible"/>
                                      </p:to>
                                    </p:set>
                                    <p:animEffect transition="in" filter="wipe(left)">
                                      <p:cBhvr>
                                        <p:cTn id="46" dur="500"/>
                                        <p:tgtEl>
                                          <p:spTgt spid="29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build="p" autoUpdateAnimBg="0"/>
      <p:bldP spid="29703" grpId="0" animBg="1" autoUpdateAnimBg="0"/>
      <p:bldP spid="29705" grpId="0" animBg="1" autoUpdateAnimBg="0"/>
      <p:bldP spid="29706" grpId="0" animBg="1" autoUpdateAnimBg="0"/>
      <p:bldP spid="297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Object 2"/>
          <p:cNvGraphicFramePr>
            <a:graphicFrameLocks noGrp="1" noChangeAspect="1"/>
          </p:cNvGraphicFramePr>
          <p:nvPr>
            <p:ph sz="half" idx="2"/>
          </p:nvPr>
        </p:nvGraphicFramePr>
        <p:xfrm>
          <a:off x="4211638" y="3644900"/>
          <a:ext cx="3744912" cy="2908300"/>
        </p:xfrm>
        <a:graphic>
          <a:graphicData uri="http://schemas.openxmlformats.org/presentationml/2006/ole">
            <mc:AlternateContent xmlns:mc="http://schemas.openxmlformats.org/markup-compatibility/2006">
              <mc:Choice xmlns:v="urn:schemas-microsoft-com:vml" Requires="v">
                <p:oleObj spid="_x0000_s162854" name="Photo Editor 照片" r:id="rId3" imgW="13232072" imgH="10278910" progId="">
                  <p:embed/>
                </p:oleObj>
              </mc:Choice>
              <mc:Fallback>
                <p:oleObj name="Photo Editor 照片" r:id="rId3" imgW="13232072" imgH="10278910" progId="">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3644900"/>
                        <a:ext cx="3744912" cy="290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3" name="Rectangle 3"/>
          <p:cNvSpPr>
            <a:spLocks noGrp="1" noChangeArrowheads="1"/>
          </p:cNvSpPr>
          <p:nvPr>
            <p:ph type="title"/>
          </p:nvPr>
        </p:nvSpPr>
        <p:spPr>
          <a:xfrm>
            <a:off x="179388" y="500042"/>
            <a:ext cx="7772400" cy="795337"/>
          </a:xfrm>
          <a:noFill/>
        </p:spPr>
        <p:txBody>
          <a:bodyPr/>
          <a:lstStyle/>
          <a:p>
            <a:pPr algn="l"/>
            <a:r>
              <a:rPr lang="en-US" altLang="zh-CN" sz="3200" dirty="0">
                <a:solidFill>
                  <a:schemeClr val="tx1"/>
                </a:solidFill>
                <a:latin typeface="华文行楷" pitchFamily="2" charset="-122"/>
                <a:ea typeface="华文行楷" pitchFamily="2" charset="-122"/>
              </a:rPr>
              <a:t>2. </a:t>
            </a:r>
            <a:r>
              <a:rPr lang="zh-CN" altLang="en-US" sz="3200" dirty="0">
                <a:solidFill>
                  <a:schemeClr val="tx1"/>
                </a:solidFill>
                <a:latin typeface="华文行楷" pitchFamily="2" charset="-122"/>
                <a:ea typeface="华文行楷" pitchFamily="2" charset="-122"/>
              </a:rPr>
              <a:t>直流反馈和交流反馈的判断</a:t>
            </a:r>
          </a:p>
        </p:txBody>
      </p:sp>
      <p:graphicFrame>
        <p:nvGraphicFramePr>
          <p:cNvPr id="30724" name="Object 4"/>
          <p:cNvGraphicFramePr>
            <a:graphicFrameLocks noGrp="1" noChangeAspect="1"/>
          </p:cNvGraphicFramePr>
          <p:nvPr>
            <p:ph sz="half" idx="1"/>
          </p:nvPr>
        </p:nvGraphicFramePr>
        <p:xfrm>
          <a:off x="3708400" y="2276475"/>
          <a:ext cx="2665413" cy="1311275"/>
        </p:xfrm>
        <a:graphic>
          <a:graphicData uri="http://schemas.openxmlformats.org/presentationml/2006/ole">
            <mc:AlternateContent xmlns:mc="http://schemas.openxmlformats.org/markup-compatibility/2006">
              <mc:Choice xmlns:v="urn:schemas-microsoft-com:vml" Requires="v">
                <p:oleObj spid="_x0000_s162855" name="Photo Editor 照片" r:id="rId5" imgW="8695238" imgH="4277322" progId="">
                  <p:embed/>
                </p:oleObj>
              </mc:Choice>
              <mc:Fallback>
                <p:oleObj name="Photo Editor 照片" r:id="rId5" imgW="8695238" imgH="4277322" progId="">
                  <p:embed/>
                  <p:pic>
                    <p:nvPicPr>
                      <p:cNvPr id="0" name="Picture 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8400" y="2276475"/>
                        <a:ext cx="2665413"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5"/>
          <p:cNvGrpSpPr>
            <a:grpSpLocks/>
          </p:cNvGrpSpPr>
          <p:nvPr/>
        </p:nvGrpSpPr>
        <p:grpSpPr bwMode="auto">
          <a:xfrm>
            <a:off x="900113" y="2205038"/>
            <a:ext cx="2733675" cy="4403725"/>
            <a:chOff x="567" y="1253"/>
            <a:chExt cx="1722" cy="2774"/>
          </a:xfrm>
        </p:grpSpPr>
        <p:graphicFrame>
          <p:nvGraphicFramePr>
            <p:cNvPr id="30726" name="Object 6"/>
            <p:cNvGraphicFramePr>
              <a:graphicFrameLocks noChangeAspect="1"/>
            </p:cNvGraphicFramePr>
            <p:nvPr/>
          </p:nvGraphicFramePr>
          <p:xfrm>
            <a:off x="567" y="1253"/>
            <a:ext cx="1680" cy="1431"/>
          </p:xfrm>
          <a:graphic>
            <a:graphicData uri="http://schemas.openxmlformats.org/presentationml/2006/ole">
              <mc:AlternateContent xmlns:mc="http://schemas.openxmlformats.org/markup-compatibility/2006">
                <mc:Choice xmlns:v="urn:schemas-microsoft-com:vml" Requires="v">
                  <p:oleObj spid="_x0000_s162856" name="Photo Editor 照片" r:id="rId7" imgW="24800000" imgH="7535327" progId="">
                    <p:embed/>
                  </p:oleObj>
                </mc:Choice>
                <mc:Fallback>
                  <p:oleObj name="Photo Editor 照片" r:id="rId7" imgW="24800000" imgH="7535327" progId="">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r="67500" b="8833"/>
                        <a:stretch>
                          <a:fillRect/>
                        </a:stretch>
                      </p:blipFill>
                      <p:spPr bwMode="auto">
                        <a:xfrm>
                          <a:off x="567" y="1253"/>
                          <a:ext cx="1680" cy="1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7" name="Object 7"/>
            <p:cNvGraphicFramePr>
              <a:graphicFrameLocks noChangeAspect="1"/>
            </p:cNvGraphicFramePr>
            <p:nvPr/>
          </p:nvGraphicFramePr>
          <p:xfrm>
            <a:off x="657" y="2750"/>
            <a:ext cx="1632" cy="1277"/>
          </p:xfrm>
          <a:graphic>
            <a:graphicData uri="http://schemas.openxmlformats.org/presentationml/2006/ole">
              <mc:AlternateContent xmlns:mc="http://schemas.openxmlformats.org/markup-compatibility/2006">
                <mc:Choice xmlns:v="urn:schemas-microsoft-com:vml" Requires="v">
                  <p:oleObj spid="_x0000_s162857" name="Photo Editor 照片" r:id="rId9" imgW="8411749" imgH="6582694" progId="">
                    <p:embed/>
                  </p:oleObj>
                </mc:Choice>
                <mc:Fallback>
                  <p:oleObj name="Photo Editor 照片" r:id="rId9" imgW="8411749" imgH="6582694" progId="">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7" y="2750"/>
                          <a:ext cx="1632" cy="1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0728" name="Text Box 8"/>
          <p:cNvSpPr txBox="1">
            <a:spLocks noChangeArrowheads="1"/>
          </p:cNvSpPr>
          <p:nvPr/>
        </p:nvSpPr>
        <p:spPr bwMode="auto">
          <a:xfrm>
            <a:off x="611188" y="1268413"/>
            <a:ext cx="7620000" cy="457200"/>
          </a:xfrm>
          <a:prstGeom prst="rect">
            <a:avLst/>
          </a:prstGeom>
          <a:noFill/>
          <a:ln w="9525">
            <a:noFill/>
            <a:miter lim="800000"/>
            <a:headEnd/>
            <a:tailEnd/>
          </a:ln>
          <a:effectLst/>
        </p:spPr>
        <p:txBody>
          <a:bodyPr>
            <a:spAutoFit/>
          </a:bodyPr>
          <a:lstStyle/>
          <a:p>
            <a:pPr>
              <a:spcBef>
                <a:spcPct val="50000"/>
              </a:spcBef>
            </a:pPr>
            <a:r>
              <a:rPr kumimoji="1" lang="en-US" altLang="zh-CN" sz="2400" b="1">
                <a:latin typeface="Times New Roman"/>
              </a:rPr>
              <a:t>“</a:t>
            </a:r>
            <a:r>
              <a:rPr kumimoji="1" lang="zh-CN" altLang="en-US" sz="2400" b="1">
                <a:solidFill>
                  <a:srgbClr val="A50021"/>
                </a:solidFill>
                <a:latin typeface="宋体" charset="-122"/>
              </a:rPr>
              <a:t>看通路</a:t>
            </a:r>
            <a:r>
              <a:rPr kumimoji="1" lang="zh-CN" altLang="en-US" sz="2400" b="1">
                <a:latin typeface="Times New Roman"/>
              </a:rPr>
              <a:t>”</a:t>
            </a:r>
            <a:r>
              <a:rPr kumimoji="1" lang="zh-CN" altLang="en-US" sz="2400" b="1">
                <a:latin typeface="宋体" charset="-122"/>
              </a:rPr>
              <a:t>，即看反馈是存在于直流通路还是交流通路。</a:t>
            </a:r>
          </a:p>
        </p:txBody>
      </p:sp>
      <p:sp>
        <p:nvSpPr>
          <p:cNvPr id="30729" name="Text Box 9"/>
          <p:cNvSpPr txBox="1">
            <a:spLocks noChangeArrowheads="1"/>
          </p:cNvSpPr>
          <p:nvPr/>
        </p:nvSpPr>
        <p:spPr bwMode="auto">
          <a:xfrm>
            <a:off x="684213" y="1700213"/>
            <a:ext cx="7377112" cy="457200"/>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设以下电路中所有电容对交流信号均可视为短路。</a:t>
            </a:r>
          </a:p>
        </p:txBody>
      </p:sp>
      <p:sp>
        <p:nvSpPr>
          <p:cNvPr id="30730" name="Text Box 10"/>
          <p:cNvSpPr txBox="1">
            <a:spLocks noChangeArrowheads="1"/>
          </p:cNvSpPr>
          <p:nvPr/>
        </p:nvSpPr>
        <p:spPr bwMode="auto">
          <a:xfrm>
            <a:off x="2484438" y="3571875"/>
            <a:ext cx="1366837" cy="822325"/>
          </a:xfrm>
          <a:prstGeom prst="rect">
            <a:avLst/>
          </a:prstGeom>
          <a:noFill/>
          <a:ln w="9525">
            <a:noFill/>
            <a:miter lim="800000"/>
            <a:headEnd/>
            <a:tailEnd/>
          </a:ln>
          <a:effectLst/>
        </p:spPr>
        <p:txBody>
          <a:bodyPr>
            <a:spAutoFit/>
          </a:bodyPr>
          <a:lstStyle/>
          <a:p>
            <a:pPr algn="ctr"/>
            <a:r>
              <a:rPr kumimoji="1" lang="zh-CN" altLang="en-US" sz="2400" b="1">
                <a:solidFill>
                  <a:srgbClr val="A50021"/>
                </a:solidFill>
                <a:latin typeface="Times New Roman" pitchFamily="18" charset="0"/>
              </a:rPr>
              <a:t>仅有直流反馈</a:t>
            </a:r>
            <a:endParaRPr kumimoji="1" lang="zh-CN" altLang="en-US" sz="2400">
              <a:solidFill>
                <a:srgbClr val="A50021"/>
              </a:solidFill>
              <a:latin typeface="Times New Roman" pitchFamily="18" charset="0"/>
            </a:endParaRPr>
          </a:p>
        </p:txBody>
      </p:sp>
      <p:sp>
        <p:nvSpPr>
          <p:cNvPr id="30731" name="Text Box 11"/>
          <p:cNvSpPr txBox="1">
            <a:spLocks noChangeArrowheads="1"/>
          </p:cNvSpPr>
          <p:nvPr/>
        </p:nvSpPr>
        <p:spPr bwMode="auto">
          <a:xfrm>
            <a:off x="2268538" y="6164263"/>
            <a:ext cx="2160587" cy="457200"/>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A50021"/>
                </a:solidFill>
                <a:latin typeface="Times New Roman" pitchFamily="18" charset="0"/>
              </a:rPr>
              <a:t>仅有交流反馈</a:t>
            </a:r>
          </a:p>
        </p:txBody>
      </p:sp>
      <p:sp>
        <p:nvSpPr>
          <p:cNvPr id="30732" name="Text Box 12"/>
          <p:cNvSpPr txBox="1">
            <a:spLocks noChangeArrowheads="1"/>
          </p:cNvSpPr>
          <p:nvPr/>
        </p:nvSpPr>
        <p:spPr bwMode="auto">
          <a:xfrm>
            <a:off x="5867400" y="3140075"/>
            <a:ext cx="3024188" cy="457200"/>
          </a:xfrm>
          <a:prstGeom prst="rect">
            <a:avLst/>
          </a:prstGeom>
          <a:noFill/>
          <a:ln w="9525">
            <a:noFill/>
            <a:miter lim="800000"/>
            <a:headEnd/>
            <a:tailEnd/>
          </a:ln>
          <a:effectLst/>
        </p:spPr>
        <p:txBody>
          <a:bodyPr>
            <a:spAutoFit/>
          </a:bodyPr>
          <a:lstStyle/>
          <a:p>
            <a:pPr algn="ctr"/>
            <a:r>
              <a:rPr kumimoji="1" lang="zh-CN" altLang="en-US" sz="2400" b="1">
                <a:solidFill>
                  <a:srgbClr val="A50021"/>
                </a:solidFill>
                <a:latin typeface="Times New Roman" pitchFamily="18" charset="0"/>
              </a:rPr>
              <a:t>交、直流反馈共存</a:t>
            </a:r>
            <a:endParaRPr kumimoji="1" lang="zh-CN" altLang="en-US" sz="2400">
              <a:solidFill>
                <a:srgbClr val="A50021"/>
              </a:solidFill>
              <a:latin typeface="Times New Roman" pitchFamily="18" charset="0"/>
            </a:endParaRPr>
          </a:p>
        </p:txBody>
      </p:sp>
      <p:sp>
        <p:nvSpPr>
          <p:cNvPr id="30733" name="Text Box 13"/>
          <p:cNvSpPr txBox="1">
            <a:spLocks noChangeArrowheads="1"/>
          </p:cNvSpPr>
          <p:nvPr/>
        </p:nvSpPr>
        <p:spPr bwMode="auto">
          <a:xfrm>
            <a:off x="7380288" y="5516563"/>
            <a:ext cx="1366837" cy="822325"/>
          </a:xfrm>
          <a:prstGeom prst="rect">
            <a:avLst/>
          </a:prstGeom>
          <a:noFill/>
          <a:ln w="9525">
            <a:noFill/>
            <a:miter lim="800000"/>
            <a:headEnd/>
            <a:tailEnd/>
          </a:ln>
          <a:effectLst/>
        </p:spPr>
        <p:txBody>
          <a:bodyPr>
            <a:spAutoFit/>
          </a:bodyPr>
          <a:lstStyle/>
          <a:p>
            <a:r>
              <a:rPr kumimoji="1" lang="zh-CN" altLang="en-US" sz="2400" b="1">
                <a:solidFill>
                  <a:srgbClr val="A50021"/>
                </a:solidFill>
                <a:latin typeface="Times New Roman" pitchFamily="18" charset="0"/>
              </a:rPr>
              <a:t>仅有直流反馈</a:t>
            </a:r>
            <a:endParaRPr kumimoji="1" lang="zh-CN" altLang="en-US" sz="2400">
              <a:solidFill>
                <a:srgbClr val="A50021"/>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8">
                                            <p:txEl>
                                              <p:pRg st="0" end="0"/>
                                            </p:txEl>
                                          </p:spTgt>
                                        </p:tgtEl>
                                        <p:attrNameLst>
                                          <p:attrName>style.visibility</p:attrName>
                                        </p:attrNameLst>
                                      </p:cBhvr>
                                      <p:to>
                                        <p:strVal val="visible"/>
                                      </p:to>
                                    </p:set>
                                    <p:animEffect transition="in" filter="wipe(left)">
                                      <p:cBhvr>
                                        <p:cTn id="7" dur="500"/>
                                        <p:tgtEl>
                                          <p:spTgt spid="307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29">
                                            <p:txEl>
                                              <p:pRg st="0" end="0"/>
                                            </p:txEl>
                                          </p:spTgt>
                                        </p:tgtEl>
                                        <p:attrNameLst>
                                          <p:attrName>style.visibility</p:attrName>
                                        </p:attrNameLst>
                                      </p:cBhvr>
                                      <p:to>
                                        <p:strVal val="visible"/>
                                      </p:to>
                                    </p:set>
                                    <p:animEffect transition="in" filter="wipe(left)">
                                      <p:cBhvr>
                                        <p:cTn id="12" dur="500"/>
                                        <p:tgtEl>
                                          <p:spTgt spid="3072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073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073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0724"/>
                                        </p:tgtEl>
                                        <p:attrNameLst>
                                          <p:attrName>style.visibility</p:attrName>
                                        </p:attrNameLst>
                                      </p:cBhvr>
                                      <p:to>
                                        <p:strVal val="visible"/>
                                      </p:to>
                                    </p:set>
                                    <p:animEffect transition="in" filter="wipe(left)">
                                      <p:cBhvr>
                                        <p:cTn id="30" dur="500"/>
                                        <p:tgtEl>
                                          <p:spTgt spid="3072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7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1" fill="hold">
                                          <p:stCondLst>
                                            <p:cond delay="0"/>
                                          </p:stCondLst>
                                        </p:cTn>
                                        <p:tgtEl>
                                          <p:spTgt spid="30722"/>
                                        </p:tgtEl>
                                        <p:attrNameLst>
                                          <p:attrName>style.visibility</p:attrName>
                                        </p:attrNameLst>
                                      </p:cBhvr>
                                      <p:to>
                                        <p:strVal val="visible"/>
                                      </p:to>
                                    </p:set>
                                    <p:animEffect transition="in" filter="checkerboard(across)">
                                      <p:cBhvr>
                                        <p:cTn id="39" dur="500"/>
                                        <p:tgtEl>
                                          <p:spTgt spid="30722"/>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07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8" grpId="0" build="p" autoUpdateAnimBg="0"/>
      <p:bldP spid="30729" grpId="0" build="p" autoUpdateAnimBg="0"/>
      <p:bldP spid="30730" grpId="0"/>
      <p:bldP spid="30731" grpId="0"/>
      <p:bldP spid="30732" grpId="0"/>
      <p:bldP spid="307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23850" y="836613"/>
            <a:ext cx="6553200" cy="609600"/>
          </a:xfrm>
          <a:noFill/>
        </p:spPr>
        <p:txBody>
          <a:bodyPr/>
          <a:lstStyle/>
          <a:p>
            <a:pPr algn="l">
              <a:spcAft>
                <a:spcPct val="100000"/>
              </a:spcAft>
            </a:pPr>
            <a:r>
              <a:rPr lang="en-US" altLang="zh-CN" sz="3200">
                <a:solidFill>
                  <a:schemeClr val="tx1"/>
                </a:solidFill>
                <a:latin typeface="华文行楷" pitchFamily="2" charset="-122"/>
                <a:ea typeface="华文行楷" pitchFamily="2" charset="-122"/>
              </a:rPr>
              <a:t>3. </a:t>
            </a:r>
            <a:r>
              <a:rPr lang="zh-CN" altLang="en-US" sz="3200">
                <a:solidFill>
                  <a:schemeClr val="tx1"/>
                </a:solidFill>
                <a:latin typeface="华文行楷" pitchFamily="2" charset="-122"/>
                <a:ea typeface="华文行楷" pitchFamily="2" charset="-122"/>
              </a:rPr>
              <a:t>正、负反馈（反馈极性）的判断</a:t>
            </a:r>
          </a:p>
        </p:txBody>
      </p:sp>
      <p:sp>
        <p:nvSpPr>
          <p:cNvPr id="31747" name="Text Box 3"/>
          <p:cNvSpPr txBox="1">
            <a:spLocks noChangeArrowheads="1"/>
          </p:cNvSpPr>
          <p:nvPr/>
        </p:nvSpPr>
        <p:spPr bwMode="auto">
          <a:xfrm>
            <a:off x="731838" y="1484313"/>
            <a:ext cx="7834312" cy="457200"/>
          </a:xfrm>
          <a:prstGeom prst="rect">
            <a:avLst/>
          </a:prstGeom>
          <a:noFill/>
          <a:ln w="9525">
            <a:noFill/>
            <a:miter lim="800000"/>
            <a:headEnd/>
            <a:tailEnd/>
          </a:ln>
          <a:effectLst/>
        </p:spPr>
        <p:txBody>
          <a:bodyPr>
            <a:spAutoFit/>
          </a:bodyPr>
          <a:lstStyle/>
          <a:p>
            <a:pPr>
              <a:spcBef>
                <a:spcPct val="50000"/>
              </a:spcBef>
            </a:pPr>
            <a:r>
              <a:rPr lang="en-US" altLang="zh-CN" sz="2400" b="1">
                <a:latin typeface="Times New Roman"/>
              </a:rPr>
              <a:t>“</a:t>
            </a:r>
            <a:r>
              <a:rPr lang="zh-CN" altLang="en-US" sz="2400" b="1">
                <a:solidFill>
                  <a:srgbClr val="A50021"/>
                </a:solidFill>
                <a:latin typeface="宋体" charset="-122"/>
              </a:rPr>
              <a:t>看反馈的结果</a:t>
            </a:r>
            <a:r>
              <a:rPr lang="zh-CN" altLang="en-US" sz="2400" b="1">
                <a:latin typeface="Times New Roman"/>
              </a:rPr>
              <a:t>”</a:t>
            </a:r>
            <a:r>
              <a:rPr lang="zh-CN" altLang="en-US" sz="2400" b="1">
                <a:latin typeface="宋体" charset="-122"/>
              </a:rPr>
              <a:t> ，即净输入量是被增大还是被减小。</a:t>
            </a:r>
          </a:p>
        </p:txBody>
      </p:sp>
      <p:grpSp>
        <p:nvGrpSpPr>
          <p:cNvPr id="2" name="Group 4"/>
          <p:cNvGrpSpPr>
            <a:grpSpLocks/>
          </p:cNvGrpSpPr>
          <p:nvPr/>
        </p:nvGrpSpPr>
        <p:grpSpPr bwMode="auto">
          <a:xfrm>
            <a:off x="4476750" y="1916113"/>
            <a:ext cx="3671888" cy="2298700"/>
            <a:chOff x="2688" y="1104"/>
            <a:chExt cx="2304" cy="1448"/>
          </a:xfrm>
        </p:grpSpPr>
        <p:sp>
          <p:nvSpPr>
            <p:cNvPr id="31749" name="Text Box 5"/>
            <p:cNvSpPr txBox="1">
              <a:spLocks noChangeArrowheads="1"/>
            </p:cNvSpPr>
            <p:nvPr/>
          </p:nvSpPr>
          <p:spPr bwMode="auto">
            <a:xfrm>
              <a:off x="2688" y="1104"/>
              <a:ext cx="2304" cy="1438"/>
            </a:xfrm>
            <a:prstGeom prst="rect">
              <a:avLst/>
            </a:prstGeom>
            <a:noFill/>
            <a:ln w="9525">
              <a:noFill/>
              <a:miter lim="800000"/>
              <a:headEnd/>
              <a:tailEnd/>
            </a:ln>
            <a:effectLst/>
          </p:spPr>
          <p:txBody>
            <a:bodyPr>
              <a:spAutoFit/>
            </a:bodyPr>
            <a:lstStyle/>
            <a:p>
              <a:pPr>
                <a:lnSpc>
                  <a:spcPct val="120000"/>
                </a:lnSpc>
              </a:pPr>
              <a:r>
                <a:rPr kumimoji="1" lang="zh-CN" altLang="en-US" sz="2400" b="1">
                  <a:solidFill>
                    <a:srgbClr val="A50021"/>
                  </a:solidFill>
                  <a:latin typeface="Times New Roman" pitchFamily="18" charset="0"/>
                </a:rPr>
                <a:t>瞬时极性法：</a:t>
              </a:r>
            </a:p>
            <a:p>
              <a:pPr>
                <a:lnSpc>
                  <a:spcPct val="120000"/>
                </a:lnSpc>
              </a:pPr>
              <a:r>
                <a:rPr kumimoji="1" lang="zh-CN" altLang="en-US" sz="2400" b="1">
                  <a:latin typeface="Times New Roman" pitchFamily="18" charset="0"/>
                </a:rPr>
                <a:t>       给定      的瞬时极性，并以此为依据分析电路中各电流、电位的极性从而得到       的极性；</a:t>
              </a:r>
            </a:p>
          </p:txBody>
        </p:sp>
        <p:graphicFrame>
          <p:nvGraphicFramePr>
            <p:cNvPr id="31750" name="Object 6"/>
            <p:cNvGraphicFramePr>
              <a:graphicFrameLocks noChangeAspect="1"/>
            </p:cNvGraphicFramePr>
            <p:nvPr/>
          </p:nvGraphicFramePr>
          <p:xfrm>
            <a:off x="3504" y="1392"/>
            <a:ext cx="288" cy="326"/>
          </p:xfrm>
          <a:graphic>
            <a:graphicData uri="http://schemas.openxmlformats.org/presentationml/2006/ole">
              <mc:AlternateContent xmlns:mc="http://schemas.openxmlformats.org/markup-compatibility/2006">
                <mc:Choice xmlns:v="urn:schemas-microsoft-com:vml" Requires="v">
                  <p:oleObj spid="_x0000_s163932" name="Equation" r:id="rId3" imgW="203040" imgH="228600" progId="Equation.3">
                    <p:embed/>
                  </p:oleObj>
                </mc:Choice>
                <mc:Fallback>
                  <p:oleObj name="Equation" r:id="rId3" imgW="203040" imgH="2286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4" y="1392"/>
                          <a:ext cx="288" cy="3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51" name="Object 7"/>
            <p:cNvGraphicFramePr>
              <a:graphicFrameLocks noChangeAspect="1"/>
            </p:cNvGraphicFramePr>
            <p:nvPr/>
          </p:nvGraphicFramePr>
          <p:xfrm>
            <a:off x="3168" y="2208"/>
            <a:ext cx="306" cy="344"/>
          </p:xfrm>
          <a:graphic>
            <a:graphicData uri="http://schemas.openxmlformats.org/presentationml/2006/ole">
              <mc:AlternateContent xmlns:mc="http://schemas.openxmlformats.org/markup-compatibility/2006">
                <mc:Choice xmlns:v="urn:schemas-microsoft-com:vml" Requires="v">
                  <p:oleObj spid="_x0000_s163933" name="Equation" r:id="rId5" imgW="215640" imgH="241200" progId="Equation.3">
                    <p:embed/>
                  </p:oleObj>
                </mc:Choice>
                <mc:Fallback>
                  <p:oleObj name="Equation" r:id="rId5" imgW="215640" imgH="241200" progId="Equation.3">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8" y="2208"/>
                          <a:ext cx="306" cy="3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8"/>
          <p:cNvGrpSpPr>
            <a:grpSpLocks/>
          </p:cNvGrpSpPr>
          <p:nvPr/>
        </p:nvGrpSpPr>
        <p:grpSpPr bwMode="auto">
          <a:xfrm>
            <a:off x="1042988" y="4257675"/>
            <a:ext cx="7086600" cy="546100"/>
            <a:chOff x="816" y="3168"/>
            <a:chExt cx="4464" cy="344"/>
          </a:xfrm>
        </p:grpSpPr>
        <p:sp>
          <p:nvSpPr>
            <p:cNvPr id="31753" name="Text Box 9"/>
            <p:cNvSpPr txBox="1">
              <a:spLocks noChangeArrowheads="1"/>
            </p:cNvSpPr>
            <p:nvPr/>
          </p:nvSpPr>
          <p:spPr bwMode="auto">
            <a:xfrm>
              <a:off x="1056" y="3168"/>
              <a:ext cx="4224" cy="288"/>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的极性→      的极性→      、     、    的叠加关系</a:t>
              </a:r>
            </a:p>
          </p:txBody>
        </p:sp>
        <p:graphicFrame>
          <p:nvGraphicFramePr>
            <p:cNvPr id="31754" name="Object 10"/>
            <p:cNvGraphicFramePr>
              <a:graphicFrameLocks noChangeAspect="1"/>
            </p:cNvGraphicFramePr>
            <p:nvPr/>
          </p:nvGraphicFramePr>
          <p:xfrm>
            <a:off x="816" y="3168"/>
            <a:ext cx="306" cy="344"/>
          </p:xfrm>
          <a:graphic>
            <a:graphicData uri="http://schemas.openxmlformats.org/presentationml/2006/ole">
              <mc:AlternateContent xmlns:mc="http://schemas.openxmlformats.org/markup-compatibility/2006">
                <mc:Choice xmlns:v="urn:schemas-microsoft-com:vml" Requires="v">
                  <p:oleObj spid="_x0000_s163934" name="Equation" r:id="rId7" imgW="215640" imgH="241200" progId="Equation.3">
                    <p:embed/>
                  </p:oleObj>
                </mc:Choice>
                <mc:Fallback>
                  <p:oleObj name="Equation" r:id="rId7" imgW="215640" imgH="24120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 y="3168"/>
                          <a:ext cx="306" cy="3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55" name="Object 11"/>
            <p:cNvGraphicFramePr>
              <a:graphicFrameLocks noChangeAspect="1"/>
            </p:cNvGraphicFramePr>
            <p:nvPr/>
          </p:nvGraphicFramePr>
          <p:xfrm>
            <a:off x="1872" y="3168"/>
            <a:ext cx="306" cy="326"/>
          </p:xfrm>
          <a:graphic>
            <a:graphicData uri="http://schemas.openxmlformats.org/presentationml/2006/ole">
              <mc:AlternateContent xmlns:mc="http://schemas.openxmlformats.org/markup-compatibility/2006">
                <mc:Choice xmlns:v="urn:schemas-microsoft-com:vml" Requires="v">
                  <p:oleObj spid="_x0000_s163935" name="Equation" r:id="rId8" imgW="215640" imgH="228600" progId="Equation.3">
                    <p:embed/>
                  </p:oleObj>
                </mc:Choice>
                <mc:Fallback>
                  <p:oleObj name="Equation" r:id="rId8" imgW="215640" imgH="228600" progId="Equation.3">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2" y="3168"/>
                          <a:ext cx="306" cy="3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56" name="Object 12"/>
            <p:cNvGraphicFramePr>
              <a:graphicFrameLocks noChangeAspect="1"/>
            </p:cNvGraphicFramePr>
            <p:nvPr/>
          </p:nvGraphicFramePr>
          <p:xfrm>
            <a:off x="2928" y="3168"/>
            <a:ext cx="288" cy="326"/>
          </p:xfrm>
          <a:graphic>
            <a:graphicData uri="http://schemas.openxmlformats.org/presentationml/2006/ole">
              <mc:AlternateContent xmlns:mc="http://schemas.openxmlformats.org/markup-compatibility/2006">
                <mc:Choice xmlns:v="urn:schemas-microsoft-com:vml" Requires="v">
                  <p:oleObj spid="_x0000_s163936" name="Equation" r:id="rId10" imgW="203040" imgH="228600" progId="Equation.3">
                    <p:embed/>
                  </p:oleObj>
                </mc:Choice>
                <mc:Fallback>
                  <p:oleObj name="Equation" r:id="rId10" imgW="203040" imgH="228600" progId="Equation.3">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3168"/>
                          <a:ext cx="288" cy="3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57" name="Object 13"/>
            <p:cNvGraphicFramePr>
              <a:graphicFrameLocks noChangeAspect="1"/>
            </p:cNvGraphicFramePr>
            <p:nvPr/>
          </p:nvGraphicFramePr>
          <p:xfrm>
            <a:off x="3312" y="3168"/>
            <a:ext cx="306" cy="326"/>
          </p:xfrm>
          <a:graphic>
            <a:graphicData uri="http://schemas.openxmlformats.org/presentationml/2006/ole">
              <mc:AlternateContent xmlns:mc="http://schemas.openxmlformats.org/markup-compatibility/2006">
                <mc:Choice xmlns:v="urn:schemas-microsoft-com:vml" Requires="v">
                  <p:oleObj spid="_x0000_s163937" name="Equation" r:id="rId11" imgW="215640" imgH="228600" progId="Equation.3">
                    <p:embed/>
                  </p:oleObj>
                </mc:Choice>
                <mc:Fallback>
                  <p:oleObj name="Equation" r:id="rId11" imgW="215640" imgH="228600" progId="Equation.3">
                    <p:embed/>
                    <p:pic>
                      <p:nvPicPr>
                        <p:cNvPr id="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2" y="3168"/>
                          <a:ext cx="306" cy="3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58" name="Object 14"/>
            <p:cNvGraphicFramePr>
              <a:graphicFrameLocks noChangeAspect="1"/>
            </p:cNvGraphicFramePr>
            <p:nvPr/>
          </p:nvGraphicFramePr>
          <p:xfrm>
            <a:off x="3744" y="3168"/>
            <a:ext cx="288" cy="326"/>
          </p:xfrm>
          <a:graphic>
            <a:graphicData uri="http://schemas.openxmlformats.org/presentationml/2006/ole">
              <mc:AlternateContent xmlns:mc="http://schemas.openxmlformats.org/markup-compatibility/2006">
                <mc:Choice xmlns:v="urn:schemas-microsoft-com:vml" Requires="v">
                  <p:oleObj spid="_x0000_s163938" name="Equation" r:id="rId12" imgW="203040" imgH="228600" progId="Equation.3">
                    <p:embed/>
                  </p:oleObj>
                </mc:Choice>
                <mc:Fallback>
                  <p:oleObj name="Equation" r:id="rId12" imgW="203040" imgH="228600" progId="Equation.3">
                    <p:embed/>
                    <p:pic>
                      <p:nvPicPr>
                        <p:cNvPr id="0" name="Picture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44" y="3168"/>
                          <a:ext cx="288" cy="3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1759" name="Object 15"/>
          <p:cNvGraphicFramePr>
            <a:graphicFrameLocks noChangeAspect="1"/>
          </p:cNvGraphicFramePr>
          <p:nvPr/>
        </p:nvGraphicFramePr>
        <p:xfrm>
          <a:off x="1042988" y="2276475"/>
          <a:ext cx="3276600" cy="1803400"/>
        </p:xfrm>
        <a:graphic>
          <a:graphicData uri="http://schemas.openxmlformats.org/presentationml/2006/ole">
            <mc:AlternateContent xmlns:mc="http://schemas.openxmlformats.org/markup-compatibility/2006">
              <mc:Choice xmlns:v="urn:schemas-microsoft-com:vml" Requires="v">
                <p:oleObj spid="_x0000_s163939" name="Photo Editor 照片" r:id="rId14" imgW="10221752" imgH="5630061" progId="">
                  <p:embed/>
                </p:oleObj>
              </mc:Choice>
              <mc:Fallback>
                <p:oleObj name="Photo Editor 照片" r:id="rId14" imgW="10221752" imgH="5630061" progId="">
                  <p:embed/>
                  <p:pic>
                    <p:nvPicPr>
                      <p:cNvPr id="0"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2988" y="2276475"/>
                        <a:ext cx="3276600"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16"/>
          <p:cNvGrpSpPr>
            <a:grpSpLocks/>
          </p:cNvGrpSpPr>
          <p:nvPr/>
        </p:nvGrpSpPr>
        <p:grpSpPr bwMode="auto">
          <a:xfrm>
            <a:off x="1489075" y="5553075"/>
            <a:ext cx="5649913" cy="531813"/>
            <a:chOff x="953" y="3408"/>
            <a:chExt cx="3559" cy="335"/>
          </a:xfrm>
        </p:grpSpPr>
        <p:graphicFrame>
          <p:nvGraphicFramePr>
            <p:cNvPr id="31761" name="Object 17"/>
            <p:cNvGraphicFramePr>
              <a:graphicFrameLocks noChangeAspect="1"/>
            </p:cNvGraphicFramePr>
            <p:nvPr/>
          </p:nvGraphicFramePr>
          <p:xfrm>
            <a:off x="953" y="3408"/>
            <a:ext cx="2378" cy="335"/>
          </p:xfrm>
          <a:graphic>
            <a:graphicData uri="http://schemas.openxmlformats.org/presentationml/2006/ole">
              <mc:AlternateContent xmlns:mc="http://schemas.openxmlformats.org/markup-compatibility/2006">
                <mc:Choice xmlns:v="urn:schemas-microsoft-com:vml" Requires="v">
                  <p:oleObj spid="_x0000_s163940" name="公式" r:id="rId16" imgW="1625400" imgH="228600" progId="Equation.3">
                    <p:embed/>
                  </p:oleObj>
                </mc:Choice>
                <mc:Fallback>
                  <p:oleObj name="公式" r:id="rId16" imgW="1625400" imgH="228600" progId="Equation.3">
                    <p:embed/>
                    <p:pic>
                      <p:nvPicPr>
                        <p:cNvPr id="0" name="Picture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53" y="3408"/>
                          <a:ext cx="2378" cy="335"/>
                        </a:xfrm>
                        <a:prstGeom prst="rect">
                          <a:avLst/>
                        </a:prstGeom>
                        <a:solidFill>
                          <a:srgbClr val="66FFFF"/>
                        </a:solidFill>
                        <a:ln w="9525">
                          <a:solidFill>
                            <a:srgbClr val="CC3300"/>
                          </a:solidFill>
                          <a:miter lim="800000"/>
                          <a:headEnd/>
                          <a:tailEnd/>
                        </a:ln>
                      </p:spPr>
                    </p:pic>
                  </p:oleObj>
                </mc:Fallback>
              </mc:AlternateContent>
            </a:graphicData>
          </a:graphic>
        </p:graphicFrame>
        <p:sp>
          <p:nvSpPr>
            <p:cNvPr id="31762" name="Text Box 18"/>
            <p:cNvSpPr txBox="1">
              <a:spLocks noChangeArrowheads="1"/>
            </p:cNvSpPr>
            <p:nvPr/>
          </p:nvSpPr>
          <p:spPr bwMode="auto">
            <a:xfrm>
              <a:off x="3312" y="3408"/>
              <a:ext cx="1200" cy="288"/>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－－正反馈</a:t>
              </a:r>
            </a:p>
          </p:txBody>
        </p:sp>
      </p:grpSp>
      <p:grpSp>
        <p:nvGrpSpPr>
          <p:cNvPr id="5" name="Group 19"/>
          <p:cNvGrpSpPr>
            <a:grpSpLocks/>
          </p:cNvGrpSpPr>
          <p:nvPr/>
        </p:nvGrpSpPr>
        <p:grpSpPr bwMode="auto">
          <a:xfrm>
            <a:off x="1487488" y="4943475"/>
            <a:ext cx="5651500" cy="531813"/>
            <a:chOff x="952" y="3024"/>
            <a:chExt cx="3560" cy="335"/>
          </a:xfrm>
        </p:grpSpPr>
        <p:sp>
          <p:nvSpPr>
            <p:cNvPr id="31764" name="Text Box 20"/>
            <p:cNvSpPr txBox="1">
              <a:spLocks noChangeArrowheads="1"/>
            </p:cNvSpPr>
            <p:nvPr/>
          </p:nvSpPr>
          <p:spPr bwMode="auto">
            <a:xfrm>
              <a:off x="3312" y="3024"/>
              <a:ext cx="1200" cy="288"/>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－－负反馈</a:t>
              </a:r>
            </a:p>
          </p:txBody>
        </p:sp>
        <p:graphicFrame>
          <p:nvGraphicFramePr>
            <p:cNvPr id="31765" name="Object 21"/>
            <p:cNvGraphicFramePr>
              <a:graphicFrameLocks noChangeAspect="1"/>
            </p:cNvGraphicFramePr>
            <p:nvPr/>
          </p:nvGraphicFramePr>
          <p:xfrm>
            <a:off x="952" y="3024"/>
            <a:ext cx="2378" cy="335"/>
          </p:xfrm>
          <a:graphic>
            <a:graphicData uri="http://schemas.openxmlformats.org/presentationml/2006/ole">
              <mc:AlternateContent xmlns:mc="http://schemas.openxmlformats.org/markup-compatibility/2006">
                <mc:Choice xmlns:v="urn:schemas-microsoft-com:vml" Requires="v">
                  <p:oleObj spid="_x0000_s163941" name="Equation" r:id="rId18" imgW="1625400" imgH="228600" progId="Equation.3">
                    <p:embed/>
                  </p:oleObj>
                </mc:Choice>
                <mc:Fallback>
                  <p:oleObj name="Equation" r:id="rId18" imgW="1625400" imgH="228600" progId="Equation.3">
                    <p:embed/>
                    <p:pic>
                      <p:nvPicPr>
                        <p:cNvPr id="0"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2" y="3024"/>
                          <a:ext cx="2378" cy="335"/>
                        </a:xfrm>
                        <a:prstGeom prst="rect">
                          <a:avLst/>
                        </a:prstGeom>
                        <a:solidFill>
                          <a:srgbClr val="66FFFF"/>
                        </a:solidFill>
                        <a:ln w="9525">
                          <a:solidFill>
                            <a:srgbClr val="CC3300"/>
                          </a:solidFill>
                          <a:miter lim="800000"/>
                          <a:headEnd/>
                          <a:tailEnd/>
                        </a:ln>
                      </p:spPr>
                    </p:pic>
                  </p:oleObj>
                </mc:Fallback>
              </mc:AlternateContent>
            </a:graphicData>
          </a:graphic>
        </p:graphicFrame>
      </p:grpSp>
      <p:grpSp>
        <p:nvGrpSpPr>
          <p:cNvPr id="6" name="Group 22"/>
          <p:cNvGrpSpPr>
            <a:grpSpLocks/>
          </p:cNvGrpSpPr>
          <p:nvPr/>
        </p:nvGrpSpPr>
        <p:grpSpPr bwMode="auto">
          <a:xfrm>
            <a:off x="1235075" y="2851150"/>
            <a:ext cx="2376488" cy="720725"/>
            <a:chOff x="793" y="1706"/>
            <a:chExt cx="1497" cy="454"/>
          </a:xfrm>
        </p:grpSpPr>
        <p:sp>
          <p:nvSpPr>
            <p:cNvPr id="31767" name="Line 23"/>
            <p:cNvSpPr>
              <a:spLocks noChangeShapeType="1"/>
            </p:cNvSpPr>
            <p:nvPr/>
          </p:nvSpPr>
          <p:spPr bwMode="auto">
            <a:xfrm>
              <a:off x="793" y="1706"/>
              <a:ext cx="1497" cy="0"/>
            </a:xfrm>
            <a:prstGeom prst="line">
              <a:avLst/>
            </a:prstGeom>
            <a:noFill/>
            <a:ln w="19050">
              <a:solidFill>
                <a:srgbClr val="FF0000"/>
              </a:solidFill>
              <a:prstDash val="lgDash"/>
              <a:round/>
              <a:headEnd/>
              <a:tailEnd/>
            </a:ln>
            <a:effectLst/>
          </p:spPr>
          <p:txBody>
            <a:bodyPr/>
            <a:lstStyle/>
            <a:p>
              <a:endParaRPr lang="zh-CN" altLang="en-US"/>
            </a:p>
          </p:txBody>
        </p:sp>
        <p:sp>
          <p:nvSpPr>
            <p:cNvPr id="31768" name="Line 24"/>
            <p:cNvSpPr>
              <a:spLocks noChangeShapeType="1"/>
            </p:cNvSpPr>
            <p:nvPr/>
          </p:nvSpPr>
          <p:spPr bwMode="auto">
            <a:xfrm>
              <a:off x="2290" y="1706"/>
              <a:ext cx="0" cy="454"/>
            </a:xfrm>
            <a:prstGeom prst="line">
              <a:avLst/>
            </a:prstGeom>
            <a:noFill/>
            <a:ln w="19050">
              <a:solidFill>
                <a:srgbClr val="FF0000"/>
              </a:solidFill>
              <a:prstDash val="lgDash"/>
              <a:round/>
              <a:headEnd/>
              <a:tailEnd/>
            </a:ln>
            <a:effectLst/>
          </p:spPr>
          <p:txBody>
            <a:bodyPr/>
            <a:lstStyle/>
            <a:p>
              <a:endParaRPr lang="zh-CN" altLang="en-US"/>
            </a:p>
          </p:txBody>
        </p:sp>
        <p:sp>
          <p:nvSpPr>
            <p:cNvPr id="31769" name="Line 25"/>
            <p:cNvSpPr>
              <a:spLocks noChangeShapeType="1"/>
            </p:cNvSpPr>
            <p:nvPr/>
          </p:nvSpPr>
          <p:spPr bwMode="auto">
            <a:xfrm flipH="1">
              <a:off x="1247" y="2160"/>
              <a:ext cx="1043" cy="0"/>
            </a:xfrm>
            <a:prstGeom prst="line">
              <a:avLst/>
            </a:prstGeom>
            <a:noFill/>
            <a:ln w="19050">
              <a:solidFill>
                <a:srgbClr val="FF0000"/>
              </a:solidFill>
              <a:prstDash val="lgDash"/>
              <a:round/>
              <a:headEnd/>
              <a:tailEnd type="triangle" w="med" len="me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wipe(left)">
                                      <p:cBhvr>
                                        <p:cTn id="7" dur="500"/>
                                        <p:tgtEl>
                                          <p:spTgt spid="31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759"/>
                                        </p:tgtEl>
                                        <p:attrNameLst>
                                          <p:attrName>style.visibility</p:attrName>
                                        </p:attrNameLst>
                                      </p:cBhvr>
                                      <p:to>
                                        <p:strVal val="visible"/>
                                      </p:to>
                                    </p:set>
                                    <p:animEffect transition="in" filter="wipe(left)">
                                      <p:cBhvr>
                                        <p:cTn id="12" dur="500"/>
                                        <p:tgtEl>
                                          <p:spTgt spid="317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68313" y="908050"/>
            <a:ext cx="6553200" cy="609600"/>
          </a:xfrm>
          <a:noFill/>
        </p:spPr>
        <p:txBody>
          <a:bodyPr/>
          <a:lstStyle/>
          <a:p>
            <a:pPr algn="l">
              <a:spcAft>
                <a:spcPct val="100000"/>
              </a:spcAft>
            </a:pPr>
            <a:r>
              <a:rPr lang="en-US" altLang="zh-CN" sz="3200">
                <a:solidFill>
                  <a:schemeClr val="tx1"/>
                </a:solidFill>
                <a:latin typeface="华文行楷" pitchFamily="2" charset="-122"/>
                <a:ea typeface="华文行楷" pitchFamily="2" charset="-122"/>
              </a:rPr>
              <a:t>3. </a:t>
            </a:r>
            <a:r>
              <a:rPr lang="zh-CN" altLang="en-US" sz="3200">
                <a:solidFill>
                  <a:schemeClr val="tx1"/>
                </a:solidFill>
                <a:latin typeface="华文行楷" pitchFamily="2" charset="-122"/>
                <a:ea typeface="华文行楷" pitchFamily="2" charset="-122"/>
              </a:rPr>
              <a:t>正、负反馈的判断</a:t>
            </a:r>
          </a:p>
        </p:txBody>
      </p:sp>
      <p:graphicFrame>
        <p:nvGraphicFramePr>
          <p:cNvPr id="32771" name="Object 3"/>
          <p:cNvGraphicFramePr>
            <a:graphicFrameLocks noChangeAspect="1"/>
          </p:cNvGraphicFramePr>
          <p:nvPr/>
        </p:nvGraphicFramePr>
        <p:xfrm>
          <a:off x="4284663" y="1989138"/>
          <a:ext cx="3200400" cy="2332037"/>
        </p:xfrm>
        <a:graphic>
          <a:graphicData uri="http://schemas.openxmlformats.org/presentationml/2006/ole">
            <mc:AlternateContent xmlns:mc="http://schemas.openxmlformats.org/markup-compatibility/2006">
              <mc:Choice xmlns:v="urn:schemas-microsoft-com:vml" Requires="v">
                <p:oleObj spid="_x0000_s164938" name="Photo Editor 照片" r:id="rId4" imgW="9057143" imgH="6601746" progId="">
                  <p:embed/>
                </p:oleObj>
              </mc:Choice>
              <mc:Fallback>
                <p:oleObj name="Photo Editor 照片" r:id="rId4" imgW="9057143" imgH="6601746"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1989138"/>
                        <a:ext cx="3200400" cy="233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2" name="Object 4"/>
          <p:cNvGraphicFramePr>
            <a:graphicFrameLocks noChangeAspect="1"/>
          </p:cNvGraphicFramePr>
          <p:nvPr/>
        </p:nvGraphicFramePr>
        <p:xfrm>
          <a:off x="3903663" y="2065338"/>
          <a:ext cx="304800" cy="304800"/>
        </p:xfrm>
        <a:graphic>
          <a:graphicData uri="http://schemas.openxmlformats.org/presentationml/2006/ole">
            <mc:AlternateContent xmlns:mc="http://schemas.openxmlformats.org/markup-compatibility/2006">
              <mc:Choice xmlns:v="urn:schemas-microsoft-com:vml" Requires="v">
                <p:oleObj spid="_x0000_s164939" name="公式" r:id="rId6" imgW="139680" imgH="139680" progId="Equation.3">
                  <p:embed/>
                </p:oleObj>
              </mc:Choice>
              <mc:Fallback>
                <p:oleObj name="公式" r:id="rId6" imgW="139680" imgH="13968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3663" y="2065338"/>
                        <a:ext cx="304800" cy="304800"/>
                      </a:xfrm>
                      <a:prstGeom prst="rect">
                        <a:avLst/>
                      </a:prstGeom>
                      <a:solidFill>
                        <a:srgbClr val="66FFFF"/>
                      </a:solidFill>
                    </p:spPr>
                  </p:pic>
                </p:oleObj>
              </mc:Fallback>
            </mc:AlternateContent>
          </a:graphicData>
        </a:graphic>
      </p:graphicFrame>
      <p:graphicFrame>
        <p:nvGraphicFramePr>
          <p:cNvPr id="32773" name="Object 5"/>
          <p:cNvGraphicFramePr>
            <a:graphicFrameLocks noChangeAspect="1"/>
          </p:cNvGraphicFramePr>
          <p:nvPr/>
        </p:nvGraphicFramePr>
        <p:xfrm>
          <a:off x="6875463" y="2141538"/>
          <a:ext cx="304800" cy="304800"/>
        </p:xfrm>
        <a:graphic>
          <a:graphicData uri="http://schemas.openxmlformats.org/presentationml/2006/ole">
            <mc:AlternateContent xmlns:mc="http://schemas.openxmlformats.org/markup-compatibility/2006">
              <mc:Choice xmlns:v="urn:schemas-microsoft-com:vml" Requires="v">
                <p:oleObj spid="_x0000_s164940" name="公式" r:id="rId8" imgW="139680" imgH="139680" progId="Equation.3">
                  <p:embed/>
                </p:oleObj>
              </mc:Choice>
              <mc:Fallback>
                <p:oleObj name="公式" r:id="rId8" imgW="139680" imgH="13968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5463" y="2141538"/>
                        <a:ext cx="304800" cy="304800"/>
                      </a:xfrm>
                      <a:prstGeom prst="rect">
                        <a:avLst/>
                      </a:prstGeom>
                      <a:solidFill>
                        <a:srgbClr val="66FFFF"/>
                      </a:solidFill>
                    </p:spPr>
                  </p:pic>
                </p:oleObj>
              </mc:Fallback>
            </mc:AlternateContent>
          </a:graphicData>
        </a:graphic>
      </p:graphicFrame>
      <p:grpSp>
        <p:nvGrpSpPr>
          <p:cNvPr id="2" name="Group 6"/>
          <p:cNvGrpSpPr>
            <a:grpSpLocks/>
          </p:cNvGrpSpPr>
          <p:nvPr/>
        </p:nvGrpSpPr>
        <p:grpSpPr bwMode="auto">
          <a:xfrm>
            <a:off x="4056063" y="3284538"/>
            <a:ext cx="685800" cy="923925"/>
            <a:chOff x="2555" y="2069"/>
            <a:chExt cx="432" cy="582"/>
          </a:xfrm>
        </p:grpSpPr>
        <p:graphicFrame>
          <p:nvGraphicFramePr>
            <p:cNvPr id="32775" name="Object 7"/>
            <p:cNvGraphicFramePr>
              <a:graphicFrameLocks noChangeAspect="1"/>
            </p:cNvGraphicFramePr>
            <p:nvPr/>
          </p:nvGraphicFramePr>
          <p:xfrm>
            <a:off x="2795" y="2069"/>
            <a:ext cx="192" cy="192"/>
          </p:xfrm>
          <a:graphic>
            <a:graphicData uri="http://schemas.openxmlformats.org/presentationml/2006/ole">
              <mc:AlternateContent xmlns:mc="http://schemas.openxmlformats.org/markup-compatibility/2006">
                <mc:Choice xmlns:v="urn:schemas-microsoft-com:vml" Requires="v">
                  <p:oleObj spid="_x0000_s164941" name="公式" r:id="rId9" imgW="139680" imgH="139680" progId="Equation.3">
                    <p:embed/>
                  </p:oleObj>
                </mc:Choice>
                <mc:Fallback>
                  <p:oleObj name="公式" r:id="rId9" imgW="139680" imgH="13968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5" y="2069"/>
                          <a:ext cx="192" cy="192"/>
                        </a:xfrm>
                        <a:prstGeom prst="rect">
                          <a:avLst/>
                        </a:prstGeom>
                        <a:solidFill>
                          <a:srgbClr val="66FFFF"/>
                        </a:solidFill>
                      </p:spPr>
                    </p:pic>
                  </p:oleObj>
                </mc:Fallback>
              </mc:AlternateContent>
            </a:graphicData>
          </a:graphic>
        </p:graphicFrame>
        <p:graphicFrame>
          <p:nvGraphicFramePr>
            <p:cNvPr id="32776" name="Object 8"/>
            <p:cNvGraphicFramePr>
              <a:graphicFrameLocks noChangeAspect="1"/>
            </p:cNvGraphicFramePr>
            <p:nvPr/>
          </p:nvGraphicFramePr>
          <p:xfrm>
            <a:off x="2795" y="2549"/>
            <a:ext cx="172" cy="102"/>
          </p:xfrm>
          <a:graphic>
            <a:graphicData uri="http://schemas.openxmlformats.org/presentationml/2006/ole">
              <mc:AlternateContent xmlns:mc="http://schemas.openxmlformats.org/markup-compatibility/2006">
                <mc:Choice xmlns:v="urn:schemas-microsoft-com:vml" Requires="v">
                  <p:oleObj spid="_x0000_s164942" name="公式" r:id="rId10" imgW="126720" imgH="75960" progId="Equation.3">
                    <p:embed/>
                  </p:oleObj>
                </mc:Choice>
                <mc:Fallback>
                  <p:oleObj name="公式" r:id="rId10" imgW="126720" imgH="75960" progId="Equation.3">
                    <p:embed/>
                    <p:pic>
                      <p:nvPicPr>
                        <p:cNvPr id="0"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95" y="2549"/>
                          <a:ext cx="172" cy="102"/>
                        </a:xfrm>
                        <a:prstGeom prst="rect">
                          <a:avLst/>
                        </a:prstGeom>
                        <a:solidFill>
                          <a:srgbClr val="66FFFF"/>
                        </a:solidFill>
                      </p:spPr>
                    </p:pic>
                  </p:oleObj>
                </mc:Fallback>
              </mc:AlternateContent>
            </a:graphicData>
          </a:graphic>
        </p:graphicFrame>
        <p:graphicFrame>
          <p:nvGraphicFramePr>
            <p:cNvPr id="32777" name="Object 9"/>
            <p:cNvGraphicFramePr>
              <a:graphicFrameLocks noChangeAspect="1"/>
            </p:cNvGraphicFramePr>
            <p:nvPr/>
          </p:nvGraphicFramePr>
          <p:xfrm>
            <a:off x="2555" y="2261"/>
            <a:ext cx="197" cy="240"/>
          </p:xfrm>
          <a:graphic>
            <a:graphicData uri="http://schemas.openxmlformats.org/presentationml/2006/ole">
              <mc:AlternateContent xmlns:mc="http://schemas.openxmlformats.org/markup-compatibility/2006">
                <mc:Choice xmlns:v="urn:schemas-microsoft-com:vml" Requires="v">
                  <p:oleObj spid="_x0000_s164943" name="公式" r:id="rId12" imgW="177480" imgH="215640" progId="Equation.3">
                    <p:embed/>
                  </p:oleObj>
                </mc:Choice>
                <mc:Fallback>
                  <p:oleObj name="公式" r:id="rId12" imgW="177480" imgH="215640" progId="Equation.3">
                    <p:embed/>
                    <p:pic>
                      <p:nvPicPr>
                        <p:cNvPr id="0" name="Picture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5" y="2261"/>
                          <a:ext cx="197" cy="240"/>
                        </a:xfrm>
                        <a:prstGeom prst="rect">
                          <a:avLst/>
                        </a:prstGeom>
                        <a:solidFill>
                          <a:srgbClr val="00FFFF"/>
                        </a:solidFill>
                      </p:spPr>
                    </p:pic>
                  </p:oleObj>
                </mc:Fallback>
              </mc:AlternateContent>
            </a:graphicData>
          </a:graphic>
        </p:graphicFrame>
      </p:grpSp>
      <p:graphicFrame>
        <p:nvGraphicFramePr>
          <p:cNvPr id="32778" name="Object 10"/>
          <p:cNvGraphicFramePr>
            <a:graphicFrameLocks noChangeAspect="1"/>
          </p:cNvGraphicFramePr>
          <p:nvPr/>
        </p:nvGraphicFramePr>
        <p:xfrm>
          <a:off x="1617663" y="2293938"/>
          <a:ext cx="1905000" cy="536575"/>
        </p:xfrm>
        <a:graphic>
          <a:graphicData uri="http://schemas.openxmlformats.org/presentationml/2006/ole">
            <mc:AlternateContent xmlns:mc="http://schemas.openxmlformats.org/markup-compatibility/2006">
              <mc:Choice xmlns:v="urn:schemas-microsoft-com:vml" Requires="v">
                <p:oleObj spid="_x0000_s164944" name="公式" r:id="rId14" imgW="761760" imgH="215640" progId="Equation.3">
                  <p:embed/>
                </p:oleObj>
              </mc:Choice>
              <mc:Fallback>
                <p:oleObj name="公式" r:id="rId14" imgW="761760" imgH="215640" progId="Equation.3">
                  <p:embed/>
                  <p:pic>
                    <p:nvPicPr>
                      <p:cNvPr id="0"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17663" y="2293938"/>
                        <a:ext cx="1905000" cy="536575"/>
                      </a:xfrm>
                      <a:prstGeom prst="rect">
                        <a:avLst/>
                      </a:prstGeom>
                      <a:solidFill>
                        <a:srgbClr val="CCFFFF"/>
                      </a:solidFill>
                      <a:ln w="9525">
                        <a:solidFill>
                          <a:srgbClr val="FF0000"/>
                        </a:solidFill>
                        <a:miter lim="800000"/>
                        <a:headEnd/>
                        <a:tailEnd/>
                      </a:ln>
                    </p:spPr>
                  </p:pic>
                </p:oleObj>
              </mc:Fallback>
            </mc:AlternateContent>
          </a:graphicData>
        </a:graphic>
      </p:graphicFrame>
      <p:grpSp>
        <p:nvGrpSpPr>
          <p:cNvPr id="3" name="Group 11"/>
          <p:cNvGrpSpPr>
            <a:grpSpLocks/>
          </p:cNvGrpSpPr>
          <p:nvPr/>
        </p:nvGrpSpPr>
        <p:grpSpPr bwMode="auto">
          <a:xfrm>
            <a:off x="5122863" y="2674938"/>
            <a:ext cx="1600200" cy="1219200"/>
            <a:chOff x="3696" y="1584"/>
            <a:chExt cx="1008" cy="768"/>
          </a:xfrm>
        </p:grpSpPr>
        <p:sp>
          <p:nvSpPr>
            <p:cNvPr id="32780" name="Line 12"/>
            <p:cNvSpPr>
              <a:spLocks noChangeShapeType="1"/>
            </p:cNvSpPr>
            <p:nvPr/>
          </p:nvSpPr>
          <p:spPr bwMode="auto">
            <a:xfrm>
              <a:off x="4704" y="1584"/>
              <a:ext cx="0" cy="336"/>
            </a:xfrm>
            <a:prstGeom prst="line">
              <a:avLst/>
            </a:prstGeom>
            <a:noFill/>
            <a:ln w="28575">
              <a:solidFill>
                <a:srgbClr val="FF3300"/>
              </a:solidFill>
              <a:prstDash val="dash"/>
              <a:round/>
              <a:headEnd/>
              <a:tailEnd/>
            </a:ln>
            <a:effectLst/>
          </p:spPr>
          <p:txBody>
            <a:bodyPr wrap="none" anchor="ctr"/>
            <a:lstStyle/>
            <a:p>
              <a:endParaRPr lang="zh-CN" altLang="en-US"/>
            </a:p>
          </p:txBody>
        </p:sp>
        <p:sp>
          <p:nvSpPr>
            <p:cNvPr id="32781" name="Line 13"/>
            <p:cNvSpPr>
              <a:spLocks noChangeShapeType="1"/>
            </p:cNvSpPr>
            <p:nvPr/>
          </p:nvSpPr>
          <p:spPr bwMode="auto">
            <a:xfrm flipH="1">
              <a:off x="3696" y="1920"/>
              <a:ext cx="1008" cy="0"/>
            </a:xfrm>
            <a:prstGeom prst="line">
              <a:avLst/>
            </a:prstGeom>
            <a:noFill/>
            <a:ln w="28575">
              <a:solidFill>
                <a:srgbClr val="FF3300"/>
              </a:solidFill>
              <a:prstDash val="dash"/>
              <a:round/>
              <a:headEnd/>
              <a:tailEnd/>
            </a:ln>
            <a:effectLst/>
          </p:spPr>
          <p:txBody>
            <a:bodyPr wrap="none" anchor="ctr"/>
            <a:lstStyle/>
            <a:p>
              <a:endParaRPr lang="zh-CN" altLang="en-US"/>
            </a:p>
          </p:txBody>
        </p:sp>
        <p:sp>
          <p:nvSpPr>
            <p:cNvPr id="32782" name="Line 14"/>
            <p:cNvSpPr>
              <a:spLocks noChangeShapeType="1"/>
            </p:cNvSpPr>
            <p:nvPr/>
          </p:nvSpPr>
          <p:spPr bwMode="auto">
            <a:xfrm>
              <a:off x="3696" y="1920"/>
              <a:ext cx="0" cy="432"/>
            </a:xfrm>
            <a:prstGeom prst="line">
              <a:avLst/>
            </a:prstGeom>
            <a:noFill/>
            <a:ln w="28575">
              <a:solidFill>
                <a:srgbClr val="FF3300"/>
              </a:solidFill>
              <a:prstDash val="dash"/>
              <a:round/>
              <a:headEnd/>
              <a:tailEnd type="triangle" w="med" len="med"/>
            </a:ln>
            <a:effectLst/>
          </p:spPr>
          <p:txBody>
            <a:bodyPr wrap="none" anchor="ctr"/>
            <a:lstStyle/>
            <a:p>
              <a:endParaRPr lang="zh-CN" altLang="en-US"/>
            </a:p>
          </p:txBody>
        </p:sp>
      </p:grpSp>
      <p:sp>
        <p:nvSpPr>
          <p:cNvPr id="32783" name="Text Box 15"/>
          <p:cNvSpPr txBox="1">
            <a:spLocks noChangeArrowheads="1"/>
          </p:cNvSpPr>
          <p:nvPr/>
        </p:nvSpPr>
        <p:spPr bwMode="auto">
          <a:xfrm>
            <a:off x="971550" y="4797425"/>
            <a:ext cx="7239000" cy="584775"/>
          </a:xfrm>
          <a:prstGeom prst="rect">
            <a:avLst/>
          </a:prstGeom>
          <a:solidFill>
            <a:srgbClr val="FFFFCC"/>
          </a:solidFill>
          <a:ln w="9525">
            <a:solidFill>
              <a:srgbClr val="FF3300"/>
            </a:solidFill>
            <a:miter lim="800000"/>
            <a:headEnd/>
            <a:tailEnd/>
          </a:ln>
          <a:effectLst/>
        </p:spPr>
        <p:txBody>
          <a:bodyPr>
            <a:spAutoFit/>
          </a:bodyPr>
          <a:lstStyle/>
          <a:p>
            <a:pPr algn="ctr">
              <a:spcBef>
                <a:spcPct val="50000"/>
              </a:spcBef>
            </a:pPr>
            <a:r>
              <a:rPr kumimoji="1" lang="zh-CN" altLang="en-US" sz="3200" dirty="0" smtClean="0">
                <a:solidFill>
                  <a:srgbClr val="003300"/>
                </a:solidFill>
                <a:latin typeface="Times New Roman" pitchFamily="18" charset="0"/>
                <a:ea typeface="华文行楷" pitchFamily="2" charset="-122"/>
              </a:rPr>
              <a:t>反馈</a:t>
            </a:r>
            <a:r>
              <a:rPr kumimoji="1" lang="zh-CN" altLang="en-US" sz="3200" dirty="0">
                <a:solidFill>
                  <a:srgbClr val="003300"/>
                </a:solidFill>
                <a:latin typeface="Times New Roman" pitchFamily="18" charset="0"/>
                <a:ea typeface="华文行楷" pitchFamily="2" charset="-122"/>
              </a:rPr>
              <a:t>量是仅仅决定于输出量的物理量。</a:t>
            </a:r>
          </a:p>
        </p:txBody>
      </p:sp>
      <p:graphicFrame>
        <p:nvGraphicFramePr>
          <p:cNvPr id="32784" name="Object 16"/>
          <p:cNvGraphicFramePr>
            <a:graphicFrameLocks noChangeAspect="1"/>
          </p:cNvGraphicFramePr>
          <p:nvPr/>
        </p:nvGraphicFramePr>
        <p:xfrm>
          <a:off x="1617663" y="2979738"/>
          <a:ext cx="2286000" cy="971550"/>
        </p:xfrm>
        <a:graphic>
          <a:graphicData uri="http://schemas.openxmlformats.org/presentationml/2006/ole">
            <mc:AlternateContent xmlns:mc="http://schemas.openxmlformats.org/markup-compatibility/2006">
              <mc:Choice xmlns:v="urn:schemas-microsoft-com:vml" Requires="v">
                <p:oleObj spid="_x0000_s164945" name="Equation" r:id="rId16" imgW="1015920" imgH="431640" progId="Equation.3">
                  <p:embed/>
                </p:oleObj>
              </mc:Choice>
              <mc:Fallback>
                <p:oleObj name="Equation" r:id="rId16" imgW="1015920" imgH="431640" progId="Equation.3">
                  <p:embed/>
                  <p:pic>
                    <p:nvPicPr>
                      <p:cNvPr id="0" name="Picture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17663" y="2979738"/>
                        <a:ext cx="2286000" cy="971550"/>
                      </a:xfrm>
                      <a:prstGeom prst="rect">
                        <a:avLst/>
                      </a:prstGeom>
                      <a:solidFill>
                        <a:srgbClr val="CCFFFF"/>
                      </a:solidFill>
                      <a:ln w="9525">
                        <a:solidFill>
                          <a:srgbClr val="FF0000"/>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wipe(left)">
                                      <p:cBhvr>
                                        <p:cTn id="7" dur="500"/>
                                        <p:tgtEl>
                                          <p:spTgt spid="327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3277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3277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7" presetClass="entr" presetSubtype="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ppt_h/2"/>
                                          </p:val>
                                        </p:tav>
                                        <p:tav tm="100000">
                                          <p:val>
                                            <p:strVal val="#ppt_y"/>
                                          </p:val>
                                        </p:tav>
                                      </p:tavLst>
                                    </p:anim>
                                    <p:anim calcmode="lin" valueType="num">
                                      <p:cBhvr>
                                        <p:cTn id="22" dur="500" fill="hold"/>
                                        <p:tgtEl>
                                          <p:spTgt spid="3"/>
                                        </p:tgtEl>
                                        <p:attrNameLst>
                                          <p:attrName>ppt_w</p:attrName>
                                        </p:attrNameLst>
                                      </p:cBhvr>
                                      <p:tavLst>
                                        <p:tav tm="0">
                                          <p:val>
                                            <p:strVal val="#ppt_w"/>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2778"/>
                                        </p:tgtEl>
                                        <p:attrNameLst>
                                          <p:attrName>style.visibility</p:attrName>
                                        </p:attrNameLst>
                                      </p:cBhvr>
                                      <p:to>
                                        <p:strVal val="visible"/>
                                      </p:to>
                                    </p:set>
                                    <p:animEffect transition="in" filter="wipe(left)">
                                      <p:cBhvr>
                                        <p:cTn id="33" dur="500"/>
                                        <p:tgtEl>
                                          <p:spTgt spid="3277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2783"/>
                                        </p:tgtEl>
                                        <p:attrNameLst>
                                          <p:attrName>style.visibility</p:attrName>
                                        </p:attrNameLst>
                                      </p:cBhvr>
                                      <p:to>
                                        <p:strVal val="visible"/>
                                      </p:to>
                                    </p:set>
                                    <p:animEffect transition="in" filter="wipe(left)">
                                      <p:cBhvr>
                                        <p:cTn id="38" dur="500"/>
                                        <p:tgtEl>
                                          <p:spTgt spid="3278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2784"/>
                                        </p:tgtEl>
                                        <p:attrNameLst>
                                          <p:attrName>style.visibility</p:attrName>
                                        </p:attrNameLst>
                                      </p:cBhvr>
                                      <p:to>
                                        <p:strVal val="visible"/>
                                      </p:to>
                                    </p:set>
                                    <p:animEffect transition="in" filter="wipe(left)">
                                      <p:cBhvr>
                                        <p:cTn id="43" dur="500"/>
                                        <p:tgtEl>
                                          <p:spTgt spid="32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3"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Object 2"/>
          <p:cNvGraphicFramePr>
            <a:graphicFrameLocks noChangeAspect="1"/>
          </p:cNvGraphicFramePr>
          <p:nvPr/>
        </p:nvGraphicFramePr>
        <p:xfrm>
          <a:off x="4716463" y="1341438"/>
          <a:ext cx="3200400" cy="2151062"/>
        </p:xfrm>
        <a:graphic>
          <a:graphicData uri="http://schemas.openxmlformats.org/presentationml/2006/ole">
            <mc:AlternateContent xmlns:mc="http://schemas.openxmlformats.org/markup-compatibility/2006">
              <mc:Choice xmlns:v="urn:schemas-microsoft-com:vml" Requires="v">
                <p:oleObj spid="_x0000_s165971" name="Photo Editor 照片" r:id="rId4" imgW="10447619" imgH="7020905" progId="">
                  <p:embed/>
                </p:oleObj>
              </mc:Choice>
              <mc:Fallback>
                <p:oleObj name="Photo Editor 照片" r:id="rId4" imgW="10447619" imgH="702090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463" y="1341438"/>
                        <a:ext cx="3200400" cy="215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19" name="Object 3"/>
          <p:cNvGraphicFramePr>
            <a:graphicFrameLocks noChangeAspect="1"/>
          </p:cNvGraphicFramePr>
          <p:nvPr/>
        </p:nvGraphicFramePr>
        <p:xfrm>
          <a:off x="1058863" y="1417638"/>
          <a:ext cx="3429000" cy="2087562"/>
        </p:xfrm>
        <a:graphic>
          <a:graphicData uri="http://schemas.openxmlformats.org/presentationml/2006/ole">
            <mc:AlternateContent xmlns:mc="http://schemas.openxmlformats.org/markup-compatibility/2006">
              <mc:Choice xmlns:v="urn:schemas-microsoft-com:vml" Requires="v">
                <p:oleObj spid="_x0000_s165972" name="Photo Editor 照片" r:id="rId6" imgW="26800000" imgH="6725589" progId="">
                  <p:embed/>
                </p:oleObj>
              </mc:Choice>
              <mc:Fallback>
                <p:oleObj name="Photo Editor 照片" r:id="rId6" imgW="26800000" imgH="6725589" progId="">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l="32500" r="32500" b="15057"/>
                      <a:stretch>
                        <a:fillRect/>
                      </a:stretch>
                    </p:blipFill>
                    <p:spPr bwMode="auto">
                      <a:xfrm>
                        <a:off x="1058863" y="1417638"/>
                        <a:ext cx="3429000" cy="2087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0" name="Object 4"/>
          <p:cNvGraphicFramePr>
            <a:graphicFrameLocks noChangeAspect="1"/>
          </p:cNvGraphicFramePr>
          <p:nvPr/>
        </p:nvGraphicFramePr>
        <p:xfrm>
          <a:off x="1058863" y="1798638"/>
          <a:ext cx="304800" cy="304800"/>
        </p:xfrm>
        <a:graphic>
          <a:graphicData uri="http://schemas.openxmlformats.org/presentationml/2006/ole">
            <mc:AlternateContent xmlns:mc="http://schemas.openxmlformats.org/markup-compatibility/2006">
              <mc:Choice xmlns:v="urn:schemas-microsoft-com:vml" Requires="v">
                <p:oleObj spid="_x0000_s165973" name="公式" r:id="rId8" imgW="139680" imgH="139680" progId="Equation.3">
                  <p:embed/>
                </p:oleObj>
              </mc:Choice>
              <mc:Fallback>
                <p:oleObj name="公式" r:id="rId8" imgW="139680" imgH="13968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863" y="1798638"/>
                        <a:ext cx="304800" cy="304800"/>
                      </a:xfrm>
                      <a:prstGeom prst="rect">
                        <a:avLst/>
                      </a:prstGeom>
                      <a:solidFill>
                        <a:srgbClr val="66FFFF"/>
                      </a:solidFill>
                    </p:spPr>
                  </p:pic>
                </p:oleObj>
              </mc:Fallback>
            </mc:AlternateContent>
          </a:graphicData>
        </a:graphic>
      </p:graphicFrame>
      <p:sp>
        <p:nvSpPr>
          <p:cNvPr id="34821" name="Line 5"/>
          <p:cNvSpPr>
            <a:spLocks noChangeShapeType="1"/>
          </p:cNvSpPr>
          <p:nvPr/>
        </p:nvSpPr>
        <p:spPr bwMode="auto">
          <a:xfrm>
            <a:off x="1439863" y="2484438"/>
            <a:ext cx="488950" cy="0"/>
          </a:xfrm>
          <a:prstGeom prst="line">
            <a:avLst/>
          </a:prstGeom>
          <a:noFill/>
          <a:ln w="28575">
            <a:solidFill>
              <a:srgbClr val="FF0000"/>
            </a:solidFill>
            <a:round/>
            <a:headEnd/>
            <a:tailEnd type="stealth" w="med" len="med"/>
          </a:ln>
          <a:effectLst/>
        </p:spPr>
        <p:txBody>
          <a:bodyPr wrap="none" anchor="ctr"/>
          <a:lstStyle/>
          <a:p>
            <a:endParaRPr lang="zh-CN" altLang="en-US"/>
          </a:p>
        </p:txBody>
      </p:sp>
      <p:graphicFrame>
        <p:nvGraphicFramePr>
          <p:cNvPr id="34822" name="Object 6"/>
          <p:cNvGraphicFramePr>
            <a:graphicFrameLocks noChangeAspect="1"/>
          </p:cNvGraphicFramePr>
          <p:nvPr/>
        </p:nvGraphicFramePr>
        <p:xfrm>
          <a:off x="1973263" y="2332038"/>
          <a:ext cx="298450" cy="298450"/>
        </p:xfrm>
        <a:graphic>
          <a:graphicData uri="http://schemas.openxmlformats.org/presentationml/2006/ole">
            <mc:AlternateContent xmlns:mc="http://schemas.openxmlformats.org/markup-compatibility/2006">
              <mc:Choice xmlns:v="urn:schemas-microsoft-com:vml" Requires="v">
                <p:oleObj spid="_x0000_s165974" name="公式" r:id="rId10" imgW="139680" imgH="139680" progId="Equation.3">
                  <p:embed/>
                </p:oleObj>
              </mc:Choice>
              <mc:Fallback>
                <p:oleObj name="公式" r:id="rId10" imgW="139680" imgH="139680" progId="Equation.3">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3263" y="2332038"/>
                        <a:ext cx="298450" cy="298450"/>
                      </a:xfrm>
                      <a:prstGeom prst="rect">
                        <a:avLst/>
                      </a:prstGeom>
                      <a:solidFill>
                        <a:srgbClr val="66FFFF"/>
                      </a:solidFill>
                    </p:spPr>
                  </p:pic>
                </p:oleObj>
              </mc:Fallback>
            </mc:AlternateContent>
          </a:graphicData>
        </a:graphic>
      </p:graphicFrame>
      <p:graphicFrame>
        <p:nvGraphicFramePr>
          <p:cNvPr id="34823" name="Object 7"/>
          <p:cNvGraphicFramePr>
            <a:graphicFrameLocks noChangeAspect="1"/>
          </p:cNvGraphicFramePr>
          <p:nvPr/>
        </p:nvGraphicFramePr>
        <p:xfrm>
          <a:off x="4106863" y="2332038"/>
          <a:ext cx="215900" cy="128587"/>
        </p:xfrm>
        <a:graphic>
          <a:graphicData uri="http://schemas.openxmlformats.org/presentationml/2006/ole">
            <mc:AlternateContent xmlns:mc="http://schemas.openxmlformats.org/markup-compatibility/2006">
              <mc:Choice xmlns:v="urn:schemas-microsoft-com:vml" Requires="v">
                <p:oleObj spid="_x0000_s165975" name="公式" r:id="rId11" imgW="126720" imgH="75960" progId="Equation.3">
                  <p:embed/>
                </p:oleObj>
              </mc:Choice>
              <mc:Fallback>
                <p:oleObj name="公式" r:id="rId11" imgW="126720" imgH="7596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06863" y="2332038"/>
                        <a:ext cx="215900" cy="128587"/>
                      </a:xfrm>
                      <a:prstGeom prst="rect">
                        <a:avLst/>
                      </a:prstGeom>
                      <a:solidFill>
                        <a:srgbClr val="66FFFF"/>
                      </a:solidFill>
                    </p:spPr>
                  </p:pic>
                </p:oleObj>
              </mc:Fallback>
            </mc:AlternateContent>
          </a:graphicData>
        </a:graphic>
      </p:graphicFrame>
      <p:sp>
        <p:nvSpPr>
          <p:cNvPr id="34824" name="Line 8"/>
          <p:cNvSpPr>
            <a:spLocks noChangeShapeType="1"/>
          </p:cNvSpPr>
          <p:nvPr/>
        </p:nvSpPr>
        <p:spPr bwMode="auto">
          <a:xfrm>
            <a:off x="2735263" y="1951038"/>
            <a:ext cx="533400" cy="0"/>
          </a:xfrm>
          <a:prstGeom prst="line">
            <a:avLst/>
          </a:prstGeom>
          <a:noFill/>
          <a:ln w="28575">
            <a:solidFill>
              <a:srgbClr val="FF0000"/>
            </a:solidFill>
            <a:prstDash val="lgDash"/>
            <a:round/>
            <a:headEnd/>
            <a:tailEnd type="triangle" w="med" len="med"/>
          </a:ln>
          <a:effectLst/>
        </p:spPr>
        <p:txBody>
          <a:bodyPr wrap="none" anchor="ctr"/>
          <a:lstStyle/>
          <a:p>
            <a:endParaRPr lang="zh-CN" altLang="en-US"/>
          </a:p>
        </p:txBody>
      </p:sp>
      <p:graphicFrame>
        <p:nvGraphicFramePr>
          <p:cNvPr id="34825" name="Object 9"/>
          <p:cNvGraphicFramePr>
            <a:graphicFrameLocks noChangeAspect="1"/>
          </p:cNvGraphicFramePr>
          <p:nvPr/>
        </p:nvGraphicFramePr>
        <p:xfrm>
          <a:off x="4716463" y="1874838"/>
          <a:ext cx="298450" cy="298450"/>
        </p:xfrm>
        <a:graphic>
          <a:graphicData uri="http://schemas.openxmlformats.org/presentationml/2006/ole">
            <mc:AlternateContent xmlns:mc="http://schemas.openxmlformats.org/markup-compatibility/2006">
              <mc:Choice xmlns:v="urn:schemas-microsoft-com:vml" Requires="v">
                <p:oleObj spid="_x0000_s165976" name="公式" r:id="rId13" imgW="139680" imgH="139680" progId="Equation.3">
                  <p:embed/>
                </p:oleObj>
              </mc:Choice>
              <mc:Fallback>
                <p:oleObj name="公式" r:id="rId13" imgW="139680" imgH="139680" progId="Equation.3">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6463" y="1874838"/>
                        <a:ext cx="298450" cy="298450"/>
                      </a:xfrm>
                      <a:prstGeom prst="rect">
                        <a:avLst/>
                      </a:prstGeom>
                      <a:solidFill>
                        <a:srgbClr val="66FFFF"/>
                      </a:solidFill>
                    </p:spPr>
                  </p:pic>
                </p:oleObj>
              </mc:Fallback>
            </mc:AlternateContent>
          </a:graphicData>
        </a:graphic>
      </p:graphicFrame>
      <p:sp>
        <p:nvSpPr>
          <p:cNvPr id="34826" name="Line 10"/>
          <p:cNvSpPr>
            <a:spLocks noChangeShapeType="1"/>
          </p:cNvSpPr>
          <p:nvPr/>
        </p:nvSpPr>
        <p:spPr bwMode="auto">
          <a:xfrm>
            <a:off x="5173663" y="2103438"/>
            <a:ext cx="304800" cy="0"/>
          </a:xfrm>
          <a:prstGeom prst="line">
            <a:avLst/>
          </a:prstGeom>
          <a:noFill/>
          <a:ln w="28575">
            <a:solidFill>
              <a:srgbClr val="FF0000"/>
            </a:solidFill>
            <a:round/>
            <a:headEnd/>
            <a:tailEnd type="triangle" w="med" len="med"/>
          </a:ln>
          <a:effectLst/>
        </p:spPr>
        <p:txBody>
          <a:bodyPr wrap="none" anchor="ctr"/>
          <a:lstStyle/>
          <a:p>
            <a:endParaRPr lang="zh-CN" altLang="en-US"/>
          </a:p>
        </p:txBody>
      </p:sp>
      <p:graphicFrame>
        <p:nvGraphicFramePr>
          <p:cNvPr id="34827" name="Object 11"/>
          <p:cNvGraphicFramePr>
            <a:graphicFrameLocks noChangeAspect="1"/>
          </p:cNvGraphicFramePr>
          <p:nvPr/>
        </p:nvGraphicFramePr>
        <p:xfrm>
          <a:off x="5707063" y="2332038"/>
          <a:ext cx="298450" cy="298450"/>
        </p:xfrm>
        <a:graphic>
          <a:graphicData uri="http://schemas.openxmlformats.org/presentationml/2006/ole">
            <mc:AlternateContent xmlns:mc="http://schemas.openxmlformats.org/markup-compatibility/2006">
              <mc:Choice xmlns:v="urn:schemas-microsoft-com:vml" Requires="v">
                <p:oleObj spid="_x0000_s165977" name="公式" r:id="rId14" imgW="139680" imgH="139680" progId="Equation.3">
                  <p:embed/>
                </p:oleObj>
              </mc:Choice>
              <mc:Fallback>
                <p:oleObj name="公式" r:id="rId14" imgW="139680" imgH="139680" progId="Equation.3">
                  <p:embed/>
                  <p:pic>
                    <p:nvPicPr>
                      <p:cNvPr id="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07063" y="2332038"/>
                        <a:ext cx="298450" cy="298450"/>
                      </a:xfrm>
                      <a:prstGeom prst="rect">
                        <a:avLst/>
                      </a:prstGeom>
                      <a:solidFill>
                        <a:srgbClr val="66FFFF"/>
                      </a:solidFill>
                    </p:spPr>
                  </p:pic>
                </p:oleObj>
              </mc:Fallback>
            </mc:AlternateContent>
          </a:graphicData>
        </a:graphic>
      </p:graphicFrame>
      <p:graphicFrame>
        <p:nvGraphicFramePr>
          <p:cNvPr id="34828" name="Object 12"/>
          <p:cNvGraphicFramePr>
            <a:graphicFrameLocks noChangeAspect="1"/>
          </p:cNvGraphicFramePr>
          <p:nvPr/>
        </p:nvGraphicFramePr>
        <p:xfrm>
          <a:off x="7569200" y="2136775"/>
          <a:ext cx="298450" cy="298450"/>
        </p:xfrm>
        <a:graphic>
          <a:graphicData uri="http://schemas.openxmlformats.org/presentationml/2006/ole">
            <mc:AlternateContent xmlns:mc="http://schemas.openxmlformats.org/markup-compatibility/2006">
              <mc:Choice xmlns:v="urn:schemas-microsoft-com:vml" Requires="v">
                <p:oleObj spid="_x0000_s165978" name="公式" r:id="rId15" imgW="139680" imgH="139680" progId="Equation.3">
                  <p:embed/>
                </p:oleObj>
              </mc:Choice>
              <mc:Fallback>
                <p:oleObj name="公式" r:id="rId15" imgW="139680" imgH="139680" progId="Equation.3">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9200" y="2136775"/>
                        <a:ext cx="298450" cy="298450"/>
                      </a:xfrm>
                      <a:prstGeom prst="rect">
                        <a:avLst/>
                      </a:prstGeom>
                      <a:solidFill>
                        <a:srgbClr val="66FFFF"/>
                      </a:solidFill>
                    </p:spPr>
                  </p:pic>
                </p:oleObj>
              </mc:Fallback>
            </mc:AlternateContent>
          </a:graphicData>
        </a:graphic>
      </p:graphicFrame>
      <p:sp>
        <p:nvSpPr>
          <p:cNvPr id="34829" name="Line 13"/>
          <p:cNvSpPr>
            <a:spLocks noChangeShapeType="1"/>
          </p:cNvSpPr>
          <p:nvPr/>
        </p:nvSpPr>
        <p:spPr bwMode="auto">
          <a:xfrm flipH="1">
            <a:off x="6697663" y="1798638"/>
            <a:ext cx="533400" cy="0"/>
          </a:xfrm>
          <a:prstGeom prst="line">
            <a:avLst/>
          </a:prstGeom>
          <a:noFill/>
          <a:ln w="28575">
            <a:solidFill>
              <a:srgbClr val="FF0000"/>
            </a:solidFill>
            <a:prstDash val="lgDash"/>
            <a:round/>
            <a:headEnd/>
            <a:tailEnd type="triangle" w="med" len="med"/>
          </a:ln>
          <a:effectLst/>
        </p:spPr>
        <p:txBody>
          <a:bodyPr wrap="none" anchor="ctr"/>
          <a:lstStyle/>
          <a:p>
            <a:endParaRPr lang="zh-CN" altLang="en-US"/>
          </a:p>
        </p:txBody>
      </p:sp>
      <p:sp>
        <p:nvSpPr>
          <p:cNvPr id="34830" name="Text Box 14"/>
          <p:cNvSpPr txBox="1">
            <a:spLocks noChangeArrowheads="1"/>
          </p:cNvSpPr>
          <p:nvPr/>
        </p:nvSpPr>
        <p:spPr bwMode="auto">
          <a:xfrm>
            <a:off x="762000" y="5097463"/>
            <a:ext cx="7848600" cy="1379545"/>
          </a:xfrm>
          <a:prstGeom prst="rect">
            <a:avLst/>
          </a:prstGeom>
          <a:noFill/>
          <a:ln w="9525">
            <a:noFill/>
            <a:miter lim="800000"/>
            <a:headEnd/>
            <a:tailEnd/>
          </a:ln>
          <a:effectLst/>
        </p:spPr>
        <p:txBody>
          <a:bodyPr>
            <a:spAutoFit/>
          </a:bodyPr>
          <a:lstStyle/>
          <a:p>
            <a:pPr eaLnBrk="0" hangingPunct="0">
              <a:lnSpc>
                <a:spcPct val="120000"/>
              </a:lnSpc>
              <a:spcBef>
                <a:spcPts val="0"/>
              </a:spcBef>
            </a:pPr>
            <a:r>
              <a:rPr lang="en-US" altLang="zh-CN" sz="2400" dirty="0">
                <a:latin typeface="Times New Roman" pitchFamily="18" charset="0"/>
              </a:rPr>
              <a:t>    </a:t>
            </a:r>
            <a:r>
              <a:rPr lang="en-US" altLang="zh-CN" sz="2400" dirty="0" smtClean="0">
                <a:latin typeface="Times New Roman" pitchFamily="18" charset="0"/>
              </a:rPr>
              <a:t>    </a:t>
            </a:r>
            <a:r>
              <a:rPr lang="zh-CN" altLang="en-US" sz="2400" b="1" dirty="0" smtClean="0">
                <a:latin typeface="Times New Roman" pitchFamily="18" charset="0"/>
              </a:rPr>
              <a:t>在</a:t>
            </a:r>
            <a:r>
              <a:rPr lang="zh-CN" altLang="en-US" sz="2400" b="1" dirty="0">
                <a:latin typeface="Times New Roman" pitchFamily="18" charset="0"/>
              </a:rPr>
              <a:t>判断集成运放构成的反馈放大电路的反馈极性时，净输入电压指的是集成运放两个输入端的电位差，净输入电流指的是同相输入端或反相输入端的电流。</a:t>
            </a:r>
          </a:p>
        </p:txBody>
      </p:sp>
      <p:graphicFrame>
        <p:nvGraphicFramePr>
          <p:cNvPr id="34831" name="Object 15"/>
          <p:cNvGraphicFramePr>
            <a:graphicFrameLocks noChangeAspect="1"/>
          </p:cNvGraphicFramePr>
          <p:nvPr/>
        </p:nvGraphicFramePr>
        <p:xfrm>
          <a:off x="1516063" y="4008438"/>
          <a:ext cx="1905000" cy="996950"/>
        </p:xfrm>
        <a:graphic>
          <a:graphicData uri="http://schemas.openxmlformats.org/presentationml/2006/ole">
            <mc:AlternateContent xmlns:mc="http://schemas.openxmlformats.org/markup-compatibility/2006">
              <mc:Choice xmlns:v="urn:schemas-microsoft-com:vml" Requires="v">
                <p:oleObj spid="_x0000_s165979" name="Equation" r:id="rId16" imgW="825480" imgH="431640" progId="Equation.3">
                  <p:embed/>
                </p:oleObj>
              </mc:Choice>
              <mc:Fallback>
                <p:oleObj name="Equation" r:id="rId16" imgW="825480" imgH="431640" progId="Equation.3">
                  <p:embed/>
                  <p:pic>
                    <p:nvPicPr>
                      <p:cNvPr id="0"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16063" y="4008438"/>
                        <a:ext cx="1905000" cy="99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6"/>
          <p:cNvGrpSpPr>
            <a:grpSpLocks/>
          </p:cNvGrpSpPr>
          <p:nvPr/>
        </p:nvGrpSpPr>
        <p:grpSpPr bwMode="auto">
          <a:xfrm>
            <a:off x="2582863" y="3962400"/>
            <a:ext cx="2590800" cy="1066800"/>
            <a:chOff x="1632" y="2467"/>
            <a:chExt cx="1632" cy="672"/>
          </a:xfrm>
        </p:grpSpPr>
        <p:sp>
          <p:nvSpPr>
            <p:cNvPr id="34833" name="Oval 17"/>
            <p:cNvSpPr>
              <a:spLocks noChangeArrowheads="1"/>
            </p:cNvSpPr>
            <p:nvPr/>
          </p:nvSpPr>
          <p:spPr bwMode="auto">
            <a:xfrm>
              <a:off x="1632" y="2467"/>
              <a:ext cx="576" cy="672"/>
            </a:xfrm>
            <a:prstGeom prst="ellipse">
              <a:avLst/>
            </a:prstGeom>
            <a:noFill/>
            <a:ln w="28575">
              <a:solidFill>
                <a:srgbClr val="FF0000"/>
              </a:solidFill>
              <a:round/>
              <a:headEnd/>
              <a:tailEnd/>
            </a:ln>
            <a:effectLst/>
          </p:spPr>
          <p:txBody>
            <a:bodyPr wrap="none" anchor="ctr"/>
            <a:lstStyle/>
            <a:p>
              <a:endParaRPr lang="zh-CN" altLang="en-US"/>
            </a:p>
          </p:txBody>
        </p:sp>
        <p:sp>
          <p:nvSpPr>
            <p:cNvPr id="34834" name="AutoShape 18"/>
            <p:cNvSpPr>
              <a:spLocks/>
            </p:cNvSpPr>
            <p:nvPr/>
          </p:nvSpPr>
          <p:spPr bwMode="auto">
            <a:xfrm>
              <a:off x="2514" y="2644"/>
              <a:ext cx="750" cy="303"/>
            </a:xfrm>
            <a:prstGeom prst="borderCallout1">
              <a:avLst>
                <a:gd name="adj1" fmla="val 23764"/>
                <a:gd name="adj2" fmla="val -6398"/>
                <a:gd name="adj3" fmla="val 78218"/>
                <a:gd name="adj4" fmla="val -38000"/>
              </a:avLst>
            </a:prstGeom>
            <a:solidFill>
              <a:srgbClr val="CCFFFF"/>
            </a:solidFill>
            <a:ln w="19050">
              <a:solidFill>
                <a:srgbClr val="FF0000"/>
              </a:solidFill>
              <a:miter lim="800000"/>
              <a:headEnd/>
              <a:tailEnd/>
            </a:ln>
            <a:effectLst/>
          </p:spPr>
          <p:txBody>
            <a:bodyPr/>
            <a:lstStyle/>
            <a:p>
              <a:pPr algn="ctr"/>
              <a:r>
                <a:rPr kumimoji="1" lang="zh-CN" altLang="en-US" sz="2400" b="1">
                  <a:latin typeface="Times New Roman" pitchFamily="18" charset="0"/>
                </a:rPr>
                <a:t>反馈量</a:t>
              </a:r>
            </a:p>
          </p:txBody>
        </p:sp>
      </p:grpSp>
      <p:sp>
        <p:nvSpPr>
          <p:cNvPr id="34835" name="AutoShape 19"/>
          <p:cNvSpPr>
            <a:spLocks/>
          </p:cNvSpPr>
          <p:nvPr/>
        </p:nvSpPr>
        <p:spPr bwMode="auto">
          <a:xfrm>
            <a:off x="4030663" y="2865438"/>
            <a:ext cx="1447800" cy="457200"/>
          </a:xfrm>
          <a:prstGeom prst="borderCallout1">
            <a:avLst>
              <a:gd name="adj1" fmla="val 25000"/>
              <a:gd name="adj2" fmla="val -5264"/>
              <a:gd name="adj3" fmla="val -177083"/>
              <a:gd name="adj4" fmla="val -48574"/>
            </a:avLst>
          </a:prstGeom>
          <a:solidFill>
            <a:srgbClr val="CCFFFF"/>
          </a:solidFill>
          <a:ln w="19050">
            <a:solidFill>
              <a:srgbClr val="FF0000"/>
            </a:solidFill>
            <a:miter lim="800000"/>
            <a:headEnd/>
            <a:tailEnd/>
          </a:ln>
          <a:effectLst/>
        </p:spPr>
        <p:txBody>
          <a:bodyPr/>
          <a:lstStyle/>
          <a:p>
            <a:pPr algn="ctr"/>
            <a:r>
              <a:rPr kumimoji="1" lang="zh-CN" altLang="en-US" sz="2400" b="1">
                <a:latin typeface="Times New Roman" pitchFamily="18" charset="0"/>
              </a:rPr>
              <a:t>反馈电流</a:t>
            </a:r>
          </a:p>
        </p:txBody>
      </p:sp>
      <p:sp>
        <p:nvSpPr>
          <p:cNvPr id="34836" name="Rectangle 20"/>
          <p:cNvSpPr>
            <a:spLocks noGrp="1" noChangeArrowheads="1"/>
          </p:cNvSpPr>
          <p:nvPr>
            <p:ph type="title"/>
          </p:nvPr>
        </p:nvSpPr>
        <p:spPr>
          <a:xfrm>
            <a:off x="323850" y="836613"/>
            <a:ext cx="4495800" cy="457200"/>
          </a:xfrm>
        </p:spPr>
        <p:txBody>
          <a:bodyPr/>
          <a:lstStyle/>
          <a:p>
            <a:pPr algn="l"/>
            <a:r>
              <a:rPr lang="zh-CN" altLang="en-US" sz="3200">
                <a:ea typeface="华文行楷" pitchFamily="2" charset="-122"/>
              </a:rPr>
              <a:t>反馈量仅决定于输出量</a:t>
            </a:r>
          </a:p>
        </p:txBody>
      </p:sp>
      <p:sp>
        <p:nvSpPr>
          <p:cNvPr id="34837" name="Line 21"/>
          <p:cNvSpPr>
            <a:spLocks noChangeShapeType="1"/>
          </p:cNvSpPr>
          <p:nvPr/>
        </p:nvSpPr>
        <p:spPr bwMode="auto">
          <a:xfrm>
            <a:off x="2049463" y="2103438"/>
            <a:ext cx="228600" cy="0"/>
          </a:xfrm>
          <a:prstGeom prst="line">
            <a:avLst/>
          </a:prstGeom>
          <a:noFill/>
          <a:ln w="28575">
            <a:solidFill>
              <a:srgbClr val="FF0000"/>
            </a:solidFill>
            <a:round/>
            <a:headEnd/>
            <a:tailEnd type="triangle" w="med" len="med"/>
          </a:ln>
          <a:effectLst/>
        </p:spPr>
        <p:txBody>
          <a:bodyPr wrap="none" anchor="ctr"/>
          <a:lstStyle/>
          <a:p>
            <a:endParaRPr lang="zh-CN" altLang="en-US"/>
          </a:p>
        </p:txBody>
      </p:sp>
      <p:sp>
        <p:nvSpPr>
          <p:cNvPr id="34838" name="Line 22"/>
          <p:cNvSpPr>
            <a:spLocks noChangeShapeType="1"/>
          </p:cNvSpPr>
          <p:nvPr/>
        </p:nvSpPr>
        <p:spPr bwMode="auto">
          <a:xfrm>
            <a:off x="5935663" y="2103438"/>
            <a:ext cx="228600" cy="0"/>
          </a:xfrm>
          <a:prstGeom prst="line">
            <a:avLst/>
          </a:prstGeom>
          <a:noFill/>
          <a:ln w="28575">
            <a:solidFill>
              <a:srgbClr val="FF0000"/>
            </a:solidFill>
            <a:round/>
            <a:headEnd/>
            <a:tailEnd type="triangle" w="med" len="med"/>
          </a:ln>
          <a:effectLst/>
        </p:spPr>
        <p:txBody>
          <a:bodyPr wrap="none" anchor="ctr"/>
          <a:lstStyle/>
          <a:p>
            <a:endParaRPr lang="zh-CN" altLang="en-US"/>
          </a:p>
        </p:txBody>
      </p:sp>
      <p:sp>
        <p:nvSpPr>
          <p:cNvPr id="34839" name="Text Box 23"/>
          <p:cNvSpPr txBox="1">
            <a:spLocks noChangeArrowheads="1"/>
          </p:cNvSpPr>
          <p:nvPr/>
        </p:nvSpPr>
        <p:spPr bwMode="auto">
          <a:xfrm>
            <a:off x="677863" y="3475038"/>
            <a:ext cx="4648200" cy="466725"/>
          </a:xfrm>
          <a:prstGeom prst="rect">
            <a:avLst/>
          </a:prstGeom>
          <a:solidFill>
            <a:srgbClr val="CCFFFF"/>
          </a:solidFill>
          <a:ln w="9525">
            <a:solidFill>
              <a:srgbClr val="FF0000"/>
            </a:solidFill>
            <a:miter lim="800000"/>
            <a:headEnd/>
            <a:tailEnd/>
          </a:ln>
          <a:effectLst/>
        </p:spPr>
        <p:txBody>
          <a:bodyPr>
            <a:spAutoFit/>
          </a:bodyPr>
          <a:lstStyle/>
          <a:p>
            <a:r>
              <a:rPr kumimoji="1" lang="zh-CN" altLang="en-US" sz="2400" b="1">
                <a:latin typeface="Times New Roman" pitchFamily="18" charset="0"/>
              </a:rPr>
              <a:t>净输入电流减小，引入了负反馈</a:t>
            </a:r>
            <a:endParaRPr kumimoji="1" lang="zh-CN" altLang="en-US" sz="2400">
              <a:latin typeface="Times New Roman" pitchFamily="18" charset="0"/>
            </a:endParaRPr>
          </a:p>
        </p:txBody>
      </p:sp>
      <p:sp>
        <p:nvSpPr>
          <p:cNvPr id="34840" name="Text Box 24"/>
          <p:cNvSpPr txBox="1">
            <a:spLocks noChangeArrowheads="1"/>
          </p:cNvSpPr>
          <p:nvPr/>
        </p:nvSpPr>
        <p:spPr bwMode="auto">
          <a:xfrm>
            <a:off x="6011863" y="3094038"/>
            <a:ext cx="1905000" cy="1196975"/>
          </a:xfrm>
          <a:prstGeom prst="rect">
            <a:avLst/>
          </a:prstGeom>
          <a:solidFill>
            <a:srgbClr val="CCFFFF"/>
          </a:solidFill>
          <a:ln w="9525">
            <a:solidFill>
              <a:srgbClr val="FF0000"/>
            </a:solidFill>
            <a:miter lim="800000"/>
            <a:headEnd/>
            <a:tailEnd/>
          </a:ln>
          <a:effectLst/>
        </p:spPr>
        <p:txBody>
          <a:bodyPr>
            <a:spAutoFit/>
          </a:bodyPr>
          <a:lstStyle/>
          <a:p>
            <a:pPr>
              <a:spcBef>
                <a:spcPct val="50000"/>
              </a:spcBef>
            </a:pPr>
            <a:r>
              <a:rPr kumimoji="1" lang="zh-CN" altLang="en-US" sz="2400" b="1">
                <a:latin typeface="Times New Roman" pitchFamily="18" charset="0"/>
              </a:rPr>
              <a:t>净输入电流增大，引入了正反馈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48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48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48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48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48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48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48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4839"/>
                                        </p:tgtEl>
                                        <p:attrNameLst>
                                          <p:attrName>style.visibility</p:attrName>
                                        </p:attrNameLst>
                                      </p:cBhvr>
                                      <p:to>
                                        <p:strVal val="visible"/>
                                      </p:to>
                                    </p:set>
                                    <p:animEffect transition="in" filter="wipe(left)">
                                      <p:cBhvr>
                                        <p:cTn id="35" dur="500"/>
                                        <p:tgtEl>
                                          <p:spTgt spid="3483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4831"/>
                                        </p:tgtEl>
                                        <p:attrNameLst>
                                          <p:attrName>style.visibility</p:attrName>
                                        </p:attrNameLst>
                                      </p:cBhvr>
                                      <p:to>
                                        <p:strVal val="visible"/>
                                      </p:to>
                                    </p:set>
                                    <p:animEffect transition="in" filter="wipe(left)">
                                      <p:cBhvr>
                                        <p:cTn id="40" dur="500"/>
                                        <p:tgtEl>
                                          <p:spTgt spid="3483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left)">
                                      <p:cBhvr>
                                        <p:cTn id="45" dur="500"/>
                                        <p:tgtEl>
                                          <p:spTgt spid="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4818"/>
                                        </p:tgtEl>
                                        <p:attrNameLst>
                                          <p:attrName>style.visibility</p:attrName>
                                        </p:attrNameLst>
                                      </p:cBhvr>
                                      <p:to>
                                        <p:strVal val="visible"/>
                                      </p:to>
                                    </p:set>
                                    <p:animEffect transition="in" filter="wipe(left)">
                                      <p:cBhvr>
                                        <p:cTn id="50" dur="500"/>
                                        <p:tgtEl>
                                          <p:spTgt spid="348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348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348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499"/>
                                          </p:stCondLst>
                                        </p:cTn>
                                        <p:tgtEl>
                                          <p:spTgt spid="348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499"/>
                                          </p:stCondLst>
                                        </p:cTn>
                                        <p:tgtEl>
                                          <p:spTgt spid="348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348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3483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34840"/>
                                        </p:tgtEl>
                                        <p:attrNameLst>
                                          <p:attrName>style.visibility</p:attrName>
                                        </p:attrNameLst>
                                      </p:cBhvr>
                                      <p:to>
                                        <p:strVal val="visible"/>
                                      </p:to>
                                    </p:set>
                                    <p:animEffect transition="in" filter="wipe(left)">
                                      <p:cBhvr>
                                        <p:cTn id="79" dur="500"/>
                                        <p:tgtEl>
                                          <p:spTgt spid="3484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34830">
                                            <p:txEl>
                                              <p:pRg st="0" end="0"/>
                                            </p:txEl>
                                          </p:spTgt>
                                        </p:tgtEl>
                                        <p:attrNameLst>
                                          <p:attrName>style.visibility</p:attrName>
                                        </p:attrNameLst>
                                      </p:cBhvr>
                                      <p:to>
                                        <p:strVal val="visible"/>
                                      </p:to>
                                    </p:set>
                                    <p:animEffect transition="in" filter="wipe(left)">
                                      <p:cBhvr>
                                        <p:cTn id="84" dur="500"/>
                                        <p:tgtEl>
                                          <p:spTgt spid="348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animBg="1"/>
      <p:bldP spid="34824" grpId="0" animBg="1"/>
      <p:bldP spid="34826" grpId="0" animBg="1"/>
      <p:bldP spid="34829" grpId="0" animBg="1"/>
      <p:bldP spid="34830" grpId="0" build="p" autoUpdateAnimBg="0"/>
      <p:bldP spid="34835" grpId="0" animBg="1" autoUpdateAnimBg="0"/>
      <p:bldP spid="34837" grpId="0" animBg="1"/>
      <p:bldP spid="34838" grpId="0" animBg="1"/>
      <p:bldP spid="34839" grpId="0" animBg="1" autoUpdateAnimBg="0"/>
      <p:bldP spid="34840"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990600" y="2566974"/>
          <a:ext cx="3124200" cy="1985963"/>
        </p:xfrm>
        <a:graphic>
          <a:graphicData uri="http://schemas.openxmlformats.org/presentationml/2006/ole">
            <mc:AlternateContent xmlns:mc="http://schemas.openxmlformats.org/markup-compatibility/2006">
              <mc:Choice xmlns:v="urn:schemas-microsoft-com:vml" Requires="v">
                <p:oleObj spid="_x0000_s166932" name="Photo Editor 照片" r:id="rId3" imgW="8980952" imgH="5706272" progId="">
                  <p:embed/>
                </p:oleObj>
              </mc:Choice>
              <mc:Fallback>
                <p:oleObj name="Photo Editor 照片" r:id="rId3" imgW="8980952" imgH="5706272"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566974"/>
                        <a:ext cx="3124200" cy="198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67" name="Text Box 3"/>
          <p:cNvSpPr txBox="1">
            <a:spLocks noGrp="1" noChangeArrowheads="1"/>
          </p:cNvSpPr>
          <p:nvPr>
            <p:ph type="title"/>
          </p:nvPr>
        </p:nvSpPr>
        <p:spPr>
          <a:xfrm>
            <a:off x="395288" y="908050"/>
            <a:ext cx="5943600" cy="609600"/>
          </a:xfrm>
          <a:noFill/>
          <a:ln/>
        </p:spPr>
        <p:txBody>
          <a:bodyPr anchor="b"/>
          <a:lstStyle/>
          <a:p>
            <a:pPr algn="l">
              <a:spcBef>
                <a:spcPct val="50000"/>
              </a:spcBef>
            </a:pPr>
            <a:r>
              <a:rPr lang="en-US" altLang="zh-CN" sz="3200">
                <a:solidFill>
                  <a:schemeClr val="tx1"/>
                </a:solidFill>
                <a:latin typeface="华文行楷" pitchFamily="2" charset="-122"/>
                <a:ea typeface="华文行楷" pitchFamily="2" charset="-122"/>
              </a:rPr>
              <a:t>4. </a:t>
            </a:r>
            <a:r>
              <a:rPr lang="zh-CN" altLang="en-US" sz="3200">
                <a:solidFill>
                  <a:schemeClr val="tx1"/>
                </a:solidFill>
                <a:latin typeface="华文行楷" pitchFamily="2" charset="-122"/>
                <a:ea typeface="华文行楷" pitchFamily="2" charset="-122"/>
              </a:rPr>
              <a:t>电压反馈和电流反馈的判断</a:t>
            </a:r>
          </a:p>
        </p:txBody>
      </p:sp>
      <p:grpSp>
        <p:nvGrpSpPr>
          <p:cNvPr id="2" name="Group 4"/>
          <p:cNvGrpSpPr>
            <a:grpSpLocks/>
          </p:cNvGrpSpPr>
          <p:nvPr/>
        </p:nvGrpSpPr>
        <p:grpSpPr bwMode="auto">
          <a:xfrm>
            <a:off x="3803650" y="3744899"/>
            <a:ext cx="311150" cy="727075"/>
            <a:chOff x="2400" y="2230"/>
            <a:chExt cx="192" cy="506"/>
          </a:xfrm>
        </p:grpSpPr>
        <p:sp>
          <p:nvSpPr>
            <p:cNvPr id="36869" name="Line 5"/>
            <p:cNvSpPr>
              <a:spLocks noChangeShapeType="1"/>
            </p:cNvSpPr>
            <p:nvPr/>
          </p:nvSpPr>
          <p:spPr bwMode="auto">
            <a:xfrm>
              <a:off x="2496" y="2230"/>
              <a:ext cx="0" cy="499"/>
            </a:xfrm>
            <a:prstGeom prst="line">
              <a:avLst/>
            </a:prstGeom>
            <a:noFill/>
            <a:ln w="19050">
              <a:solidFill>
                <a:srgbClr val="FF0000"/>
              </a:solidFill>
              <a:round/>
              <a:headEnd/>
              <a:tailEnd/>
            </a:ln>
            <a:effectLst/>
          </p:spPr>
          <p:txBody>
            <a:bodyPr wrap="none" anchor="ctr"/>
            <a:lstStyle/>
            <a:p>
              <a:endParaRPr lang="zh-CN" altLang="en-US"/>
            </a:p>
          </p:txBody>
        </p:sp>
        <p:sp>
          <p:nvSpPr>
            <p:cNvPr id="36870" name="Line 6"/>
            <p:cNvSpPr>
              <a:spLocks noChangeShapeType="1"/>
            </p:cNvSpPr>
            <p:nvPr/>
          </p:nvSpPr>
          <p:spPr bwMode="auto">
            <a:xfrm>
              <a:off x="2400" y="2736"/>
              <a:ext cx="192" cy="0"/>
            </a:xfrm>
            <a:prstGeom prst="line">
              <a:avLst/>
            </a:prstGeom>
            <a:noFill/>
            <a:ln w="38100">
              <a:solidFill>
                <a:srgbClr val="FF0000"/>
              </a:solidFill>
              <a:round/>
              <a:headEnd/>
              <a:tailEnd/>
            </a:ln>
            <a:effectLst/>
          </p:spPr>
          <p:txBody>
            <a:bodyPr wrap="none" anchor="ctr"/>
            <a:lstStyle/>
            <a:p>
              <a:endParaRPr lang="zh-CN" altLang="en-US"/>
            </a:p>
          </p:txBody>
        </p:sp>
      </p:grpSp>
      <p:sp>
        <p:nvSpPr>
          <p:cNvPr id="36871" name="Text Box 7"/>
          <p:cNvSpPr txBox="1">
            <a:spLocks noChangeArrowheads="1"/>
          </p:cNvSpPr>
          <p:nvPr/>
        </p:nvSpPr>
        <p:spPr bwMode="auto">
          <a:xfrm>
            <a:off x="2667000" y="4714884"/>
            <a:ext cx="3352800" cy="466725"/>
          </a:xfrm>
          <a:prstGeom prst="rect">
            <a:avLst/>
          </a:prstGeom>
          <a:solidFill>
            <a:srgbClr val="66FFFF"/>
          </a:solidFill>
          <a:ln w="9525">
            <a:solidFill>
              <a:srgbClr val="FF3300"/>
            </a:solidFill>
            <a:miter lim="800000"/>
            <a:headEnd/>
            <a:tailEnd/>
          </a:ln>
          <a:effectLst/>
        </p:spPr>
        <p:txBody>
          <a:bodyPr>
            <a:spAutoFit/>
          </a:bodyPr>
          <a:lstStyle/>
          <a:p>
            <a:pPr eaLnBrk="0" hangingPunct="0">
              <a:spcBef>
                <a:spcPct val="50000"/>
              </a:spcBef>
            </a:pPr>
            <a:r>
              <a:rPr lang="zh-CN" altLang="en-US" sz="2400" b="1">
                <a:solidFill>
                  <a:srgbClr val="000000"/>
                </a:solidFill>
                <a:latin typeface="Times New Roman" pitchFamily="18" charset="0"/>
              </a:rPr>
              <a:t>电路引入了电压负反馈</a:t>
            </a:r>
          </a:p>
        </p:txBody>
      </p:sp>
      <p:sp>
        <p:nvSpPr>
          <p:cNvPr id="36872" name="Text Box 8"/>
          <p:cNvSpPr txBox="1">
            <a:spLocks noChangeArrowheads="1"/>
          </p:cNvSpPr>
          <p:nvPr/>
        </p:nvSpPr>
        <p:spPr bwMode="auto">
          <a:xfrm>
            <a:off x="838200" y="1500174"/>
            <a:ext cx="7696200" cy="936347"/>
          </a:xfrm>
          <a:prstGeom prst="rect">
            <a:avLst/>
          </a:prstGeom>
          <a:noFill/>
          <a:ln w="9525">
            <a:noFill/>
            <a:miter lim="800000"/>
            <a:headEnd/>
            <a:tailEnd/>
          </a:ln>
          <a:effectLst/>
        </p:spPr>
        <p:txBody>
          <a:bodyPr>
            <a:spAutoFit/>
          </a:bodyPr>
          <a:lstStyle/>
          <a:p>
            <a:pPr>
              <a:lnSpc>
                <a:spcPct val="120000"/>
              </a:lnSpc>
              <a:spcBef>
                <a:spcPct val="50000"/>
              </a:spcBef>
            </a:pPr>
            <a:r>
              <a:rPr kumimoji="1" lang="en-US" altLang="zh-CN" sz="2400" b="1" dirty="0">
                <a:latin typeface="Times New Roman" pitchFamily="18" charset="0"/>
              </a:rPr>
              <a:t>    </a:t>
            </a:r>
            <a:r>
              <a:rPr kumimoji="1" lang="en-US" altLang="zh-CN" sz="2400" b="1" dirty="0" smtClean="0">
                <a:latin typeface="Times New Roman" pitchFamily="18" charset="0"/>
              </a:rPr>
              <a:t>    </a:t>
            </a:r>
            <a:r>
              <a:rPr kumimoji="1" lang="zh-CN" altLang="en-US" sz="2400" b="1" dirty="0" smtClean="0">
                <a:latin typeface="Times New Roman" pitchFamily="18" charset="0"/>
              </a:rPr>
              <a:t>令</a:t>
            </a:r>
            <a:r>
              <a:rPr kumimoji="1" lang="zh-CN" altLang="en-US" sz="2400" b="1" dirty="0">
                <a:latin typeface="Times New Roman" pitchFamily="18" charset="0"/>
              </a:rPr>
              <a:t>输出电压为</a:t>
            </a:r>
            <a:r>
              <a:rPr kumimoji="1" lang="en-US" altLang="zh-CN" sz="2400" b="1" dirty="0">
                <a:latin typeface="Times New Roman" pitchFamily="18" charset="0"/>
              </a:rPr>
              <a:t>0</a:t>
            </a:r>
            <a:r>
              <a:rPr kumimoji="1" lang="zh-CN" altLang="en-US" sz="2400" b="1" dirty="0">
                <a:latin typeface="Times New Roman" pitchFamily="18" charset="0"/>
              </a:rPr>
              <a:t>，若反馈量随之为</a:t>
            </a:r>
            <a:r>
              <a:rPr kumimoji="1" lang="en-US" altLang="zh-CN" sz="2400" b="1" dirty="0">
                <a:latin typeface="Times New Roman" pitchFamily="18" charset="0"/>
              </a:rPr>
              <a:t>0</a:t>
            </a:r>
            <a:r>
              <a:rPr kumimoji="1" lang="zh-CN" altLang="en-US" sz="2400" b="1" dirty="0">
                <a:latin typeface="Times New Roman" pitchFamily="18" charset="0"/>
              </a:rPr>
              <a:t>，则为电压反馈；若反馈量依然存在，则为电流反馈。</a:t>
            </a:r>
          </a:p>
        </p:txBody>
      </p:sp>
      <p:grpSp>
        <p:nvGrpSpPr>
          <p:cNvPr id="3" name="Group 9"/>
          <p:cNvGrpSpPr>
            <a:grpSpLocks/>
          </p:cNvGrpSpPr>
          <p:nvPr/>
        </p:nvGrpSpPr>
        <p:grpSpPr bwMode="auto">
          <a:xfrm>
            <a:off x="4267200" y="2871774"/>
            <a:ext cx="3733800" cy="1427163"/>
            <a:chOff x="2688" y="1920"/>
            <a:chExt cx="2352" cy="899"/>
          </a:xfrm>
        </p:grpSpPr>
        <p:graphicFrame>
          <p:nvGraphicFramePr>
            <p:cNvPr id="36874" name="Object 10"/>
            <p:cNvGraphicFramePr>
              <a:graphicFrameLocks noChangeAspect="1"/>
            </p:cNvGraphicFramePr>
            <p:nvPr/>
          </p:nvGraphicFramePr>
          <p:xfrm>
            <a:off x="2928" y="1920"/>
            <a:ext cx="2112" cy="899"/>
          </p:xfrm>
          <a:graphic>
            <a:graphicData uri="http://schemas.openxmlformats.org/presentationml/2006/ole">
              <mc:AlternateContent xmlns:mc="http://schemas.openxmlformats.org/markup-compatibility/2006">
                <mc:Choice xmlns:v="urn:schemas-microsoft-com:vml" Requires="v">
                  <p:oleObj spid="_x0000_s166933" name="Photo Editor 照片" r:id="rId5" imgW="9821646" imgH="4180952" progId="">
                    <p:embed/>
                  </p:oleObj>
                </mc:Choice>
                <mc:Fallback>
                  <p:oleObj name="Photo Editor 照片" r:id="rId5" imgW="9821646" imgH="4180952"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0"/>
                          <a:ext cx="2112" cy="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75" name="AutoShape 11"/>
            <p:cNvSpPr>
              <a:spLocks noChangeArrowheads="1"/>
            </p:cNvSpPr>
            <p:nvPr/>
          </p:nvSpPr>
          <p:spPr bwMode="auto">
            <a:xfrm>
              <a:off x="2688" y="2352"/>
              <a:ext cx="240" cy="144"/>
            </a:xfrm>
            <a:prstGeom prst="rightArrow">
              <a:avLst>
                <a:gd name="adj1" fmla="val 50000"/>
                <a:gd name="adj2" fmla="val 41667"/>
              </a:avLst>
            </a:prstGeom>
            <a:solidFill>
              <a:srgbClr val="CCFFFF"/>
            </a:solidFill>
            <a:ln w="28575">
              <a:solidFill>
                <a:srgbClr val="FF0000"/>
              </a:solidFill>
              <a:miter lim="800000"/>
              <a:headEnd/>
              <a:tailEnd/>
            </a:ln>
            <a:effectLst/>
          </p:spPr>
          <p:txBody>
            <a:bodyPr wrap="none" anchor="ctr"/>
            <a:lstStyle/>
            <a:p>
              <a:endParaRPr lang="zh-CN" altLang="en-US"/>
            </a:p>
          </p:txBody>
        </p:sp>
      </p:grpSp>
      <p:sp>
        <p:nvSpPr>
          <p:cNvPr id="12" name="Text Box 8"/>
          <p:cNvSpPr txBox="1">
            <a:spLocks noChangeArrowheads="1"/>
          </p:cNvSpPr>
          <p:nvPr/>
        </p:nvSpPr>
        <p:spPr bwMode="auto">
          <a:xfrm>
            <a:off x="928662" y="5429264"/>
            <a:ext cx="7696200" cy="978729"/>
          </a:xfrm>
          <a:prstGeom prst="rect">
            <a:avLst/>
          </a:prstGeom>
          <a:noFill/>
          <a:ln w="9525">
            <a:noFill/>
            <a:miter lim="800000"/>
            <a:headEnd/>
            <a:tailEnd/>
          </a:ln>
          <a:effectLst/>
        </p:spPr>
        <p:txBody>
          <a:bodyPr>
            <a:spAutoFit/>
          </a:bodyPr>
          <a:lstStyle/>
          <a:p>
            <a:pPr>
              <a:lnSpc>
                <a:spcPct val="120000"/>
              </a:lnSpc>
              <a:spcBef>
                <a:spcPct val="50000"/>
              </a:spcBef>
            </a:pPr>
            <a:r>
              <a:rPr kumimoji="1" lang="en-US" altLang="zh-CN" sz="2400" b="1" dirty="0">
                <a:latin typeface="Times New Roman" pitchFamily="18" charset="0"/>
              </a:rPr>
              <a:t>    </a:t>
            </a:r>
            <a:r>
              <a:rPr kumimoji="1" lang="en-US" altLang="zh-CN" sz="2400" b="1" dirty="0" smtClean="0">
                <a:latin typeface="Times New Roman" pitchFamily="18" charset="0"/>
              </a:rPr>
              <a:t>    </a:t>
            </a:r>
            <a:r>
              <a:rPr kumimoji="1" lang="zh-CN" altLang="en-US" sz="2400" b="1" dirty="0" smtClean="0">
                <a:latin typeface="Times New Roman" pitchFamily="18" charset="0"/>
              </a:rPr>
              <a:t>应当指出，上述方法是一种判断方法，而不是实验方法。对于实际电路，不能将集成运放输出端接地！</a:t>
            </a:r>
            <a:endParaRPr kumimoji="1" lang="zh-CN" altLang="en-US" sz="2400" b="1" dirty="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72">
                                            <p:txEl>
                                              <p:pRg st="0" end="0"/>
                                            </p:txEl>
                                          </p:spTgt>
                                        </p:tgtEl>
                                        <p:attrNameLst>
                                          <p:attrName>style.visibility</p:attrName>
                                        </p:attrNameLst>
                                      </p:cBhvr>
                                      <p:to>
                                        <p:strVal val="visible"/>
                                      </p:to>
                                    </p:set>
                                    <p:animEffect transition="in" filter="wipe(left)">
                                      <p:cBhvr>
                                        <p:cTn id="7" dur="500"/>
                                        <p:tgtEl>
                                          <p:spTgt spid="368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866"/>
                                        </p:tgtEl>
                                        <p:attrNameLst>
                                          <p:attrName>style.visibility</p:attrName>
                                        </p:attrNameLst>
                                      </p:cBhvr>
                                      <p:to>
                                        <p:strVal val="visible"/>
                                      </p:to>
                                    </p:set>
                                    <p:animEffect transition="in" filter="wipe(left)">
                                      <p:cBhvr>
                                        <p:cTn id="12" dur="500"/>
                                        <p:tgtEl>
                                          <p:spTgt spid="368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68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wipe(left)">
                                      <p:cBhvr>
                                        <p:cTn id="3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1" grpId="0" animBg="1" autoUpdateAnimBg="0"/>
      <p:bldP spid="36872" grpId="0" build="p" autoUpdateAnimBg="0"/>
      <p:bldP spid="12"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Text Box 2"/>
          <p:cNvSpPr txBox="1">
            <a:spLocks noGrp="1" noChangeArrowheads="1"/>
          </p:cNvSpPr>
          <p:nvPr>
            <p:ph type="title"/>
          </p:nvPr>
        </p:nvSpPr>
        <p:spPr>
          <a:xfrm>
            <a:off x="250825" y="836613"/>
            <a:ext cx="6400800" cy="603250"/>
          </a:xfrm>
          <a:noFill/>
          <a:ln/>
        </p:spPr>
        <p:txBody>
          <a:bodyPr anchor="b"/>
          <a:lstStyle/>
          <a:p>
            <a:pPr algn="l">
              <a:spcBef>
                <a:spcPct val="50000"/>
              </a:spcBef>
            </a:pPr>
            <a:r>
              <a:rPr lang="en-US" altLang="zh-CN" sz="3200">
                <a:solidFill>
                  <a:schemeClr val="tx1"/>
                </a:solidFill>
                <a:latin typeface="华文行楷" pitchFamily="2" charset="-122"/>
                <a:ea typeface="华文行楷" pitchFamily="2" charset="-122"/>
              </a:rPr>
              <a:t>4. </a:t>
            </a:r>
            <a:r>
              <a:rPr lang="zh-CN" altLang="en-US" sz="3200">
                <a:solidFill>
                  <a:schemeClr val="tx1"/>
                </a:solidFill>
                <a:latin typeface="华文行楷" pitchFamily="2" charset="-122"/>
                <a:ea typeface="华文行楷" pitchFamily="2" charset="-122"/>
              </a:rPr>
              <a:t>电压反馈和电流反馈的判断</a:t>
            </a:r>
          </a:p>
        </p:txBody>
      </p:sp>
      <p:graphicFrame>
        <p:nvGraphicFramePr>
          <p:cNvPr id="37891" name="Object 3"/>
          <p:cNvGraphicFramePr>
            <a:graphicFrameLocks noChangeAspect="1"/>
          </p:cNvGraphicFramePr>
          <p:nvPr/>
        </p:nvGraphicFramePr>
        <p:xfrm>
          <a:off x="1547813" y="1484313"/>
          <a:ext cx="4419600" cy="3155950"/>
        </p:xfrm>
        <a:graphic>
          <a:graphicData uri="http://schemas.openxmlformats.org/presentationml/2006/ole">
            <mc:AlternateContent xmlns:mc="http://schemas.openxmlformats.org/markup-compatibility/2006">
              <mc:Choice xmlns:v="urn:schemas-microsoft-com:vml" Requires="v">
                <p:oleObj spid="_x0000_s167974" name="Photo Editor 照片" r:id="rId3" imgW="14523810" imgH="10371429" progId="">
                  <p:embed/>
                </p:oleObj>
              </mc:Choice>
              <mc:Fallback>
                <p:oleObj name="Photo Editor 照片" r:id="rId3" imgW="14523810" imgH="10371429"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484313"/>
                        <a:ext cx="4419600" cy="315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2" name="Line 4"/>
          <p:cNvSpPr>
            <a:spLocks noChangeShapeType="1"/>
          </p:cNvSpPr>
          <p:nvPr/>
        </p:nvSpPr>
        <p:spPr bwMode="auto">
          <a:xfrm>
            <a:off x="2538413" y="3313113"/>
            <a:ext cx="381000" cy="0"/>
          </a:xfrm>
          <a:prstGeom prst="line">
            <a:avLst/>
          </a:prstGeom>
          <a:noFill/>
          <a:ln w="28575">
            <a:solidFill>
              <a:srgbClr val="FF0000"/>
            </a:solidFill>
            <a:miter lim="800000"/>
            <a:headEnd/>
            <a:tailEnd type="triangle" w="med" len="med"/>
          </a:ln>
          <a:effectLst/>
        </p:spPr>
        <p:txBody>
          <a:bodyPr wrap="none"/>
          <a:lstStyle/>
          <a:p>
            <a:endParaRPr lang="zh-CN" altLang="en-US"/>
          </a:p>
        </p:txBody>
      </p:sp>
      <p:sp>
        <p:nvSpPr>
          <p:cNvPr id="37893" name="Line 5"/>
          <p:cNvSpPr>
            <a:spLocks noChangeShapeType="1"/>
          </p:cNvSpPr>
          <p:nvPr/>
        </p:nvSpPr>
        <p:spPr bwMode="auto">
          <a:xfrm>
            <a:off x="3148013" y="2932113"/>
            <a:ext cx="152400" cy="0"/>
          </a:xfrm>
          <a:prstGeom prst="line">
            <a:avLst/>
          </a:prstGeom>
          <a:noFill/>
          <a:ln w="28575">
            <a:solidFill>
              <a:srgbClr val="FF0000"/>
            </a:solidFill>
            <a:miter lim="800000"/>
            <a:headEnd/>
            <a:tailEnd type="triangle" w="med" len="med"/>
          </a:ln>
          <a:effectLst/>
        </p:spPr>
        <p:txBody>
          <a:bodyPr wrap="none"/>
          <a:lstStyle/>
          <a:p>
            <a:endParaRPr lang="zh-CN" altLang="en-US"/>
          </a:p>
        </p:txBody>
      </p:sp>
      <p:graphicFrame>
        <p:nvGraphicFramePr>
          <p:cNvPr id="37894" name="Object 6"/>
          <p:cNvGraphicFramePr>
            <a:graphicFrameLocks noChangeAspect="1"/>
          </p:cNvGraphicFramePr>
          <p:nvPr/>
        </p:nvGraphicFramePr>
        <p:xfrm>
          <a:off x="2233613" y="2703513"/>
          <a:ext cx="223837" cy="241300"/>
        </p:xfrm>
        <a:graphic>
          <a:graphicData uri="http://schemas.openxmlformats.org/presentationml/2006/ole">
            <mc:AlternateContent xmlns:mc="http://schemas.openxmlformats.org/markup-compatibility/2006">
              <mc:Choice xmlns:v="urn:schemas-microsoft-com:vml" Requires="v">
                <p:oleObj spid="_x0000_s167975" name="Equation" r:id="rId5" imgW="164880" imgH="177480" progId="Equation.3">
                  <p:embed/>
                </p:oleObj>
              </mc:Choice>
              <mc:Fallback>
                <p:oleObj name="Equation" r:id="rId5" imgW="164880" imgH="177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3613" y="2703513"/>
                        <a:ext cx="223837" cy="241300"/>
                      </a:xfrm>
                      <a:prstGeom prst="rect">
                        <a:avLst/>
                      </a:prstGeom>
                      <a:solidFill>
                        <a:srgbClr val="66FFFF"/>
                      </a:solidFill>
                    </p:spPr>
                  </p:pic>
                </p:oleObj>
              </mc:Fallback>
            </mc:AlternateContent>
          </a:graphicData>
        </a:graphic>
      </p:graphicFrame>
      <p:graphicFrame>
        <p:nvGraphicFramePr>
          <p:cNvPr id="37895" name="Object 7"/>
          <p:cNvGraphicFramePr>
            <a:graphicFrameLocks noChangeAspect="1"/>
          </p:cNvGraphicFramePr>
          <p:nvPr/>
        </p:nvGraphicFramePr>
        <p:xfrm>
          <a:off x="3757613" y="2474913"/>
          <a:ext cx="173037" cy="103187"/>
        </p:xfrm>
        <a:graphic>
          <a:graphicData uri="http://schemas.openxmlformats.org/presentationml/2006/ole">
            <mc:AlternateContent xmlns:mc="http://schemas.openxmlformats.org/markup-compatibility/2006">
              <mc:Choice xmlns:v="urn:schemas-microsoft-com:vml" Requires="v">
                <p:oleObj spid="_x0000_s167976" name="Equation" r:id="rId7" imgW="126720" imgH="75960" progId="Equation.3">
                  <p:embed/>
                </p:oleObj>
              </mc:Choice>
              <mc:Fallback>
                <p:oleObj name="Equation" r:id="rId7" imgW="126720" imgH="7596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7613" y="2474913"/>
                        <a:ext cx="173037" cy="103187"/>
                      </a:xfrm>
                      <a:prstGeom prst="rect">
                        <a:avLst/>
                      </a:prstGeom>
                      <a:solidFill>
                        <a:srgbClr val="66FFFF"/>
                      </a:solidFill>
                    </p:spPr>
                  </p:pic>
                </p:oleObj>
              </mc:Fallback>
            </mc:AlternateContent>
          </a:graphicData>
        </a:graphic>
      </p:graphicFrame>
      <p:graphicFrame>
        <p:nvGraphicFramePr>
          <p:cNvPr id="37896" name="Object 8"/>
          <p:cNvGraphicFramePr>
            <a:graphicFrameLocks noChangeAspect="1"/>
          </p:cNvGraphicFramePr>
          <p:nvPr/>
        </p:nvGraphicFramePr>
        <p:xfrm>
          <a:off x="4824413" y="3008313"/>
          <a:ext cx="173037" cy="103187"/>
        </p:xfrm>
        <a:graphic>
          <a:graphicData uri="http://schemas.openxmlformats.org/presentationml/2006/ole">
            <mc:AlternateContent xmlns:mc="http://schemas.openxmlformats.org/markup-compatibility/2006">
              <mc:Choice xmlns:v="urn:schemas-microsoft-com:vml" Requires="v">
                <p:oleObj spid="_x0000_s167977" name="Equation" r:id="rId9" imgW="126720" imgH="75960" progId="Equation.3">
                  <p:embed/>
                </p:oleObj>
              </mc:Choice>
              <mc:Fallback>
                <p:oleObj name="Equation" r:id="rId9" imgW="126720" imgH="75960" progId="Equation.3">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24413" y="3008313"/>
                        <a:ext cx="173037" cy="103187"/>
                      </a:xfrm>
                      <a:prstGeom prst="rect">
                        <a:avLst/>
                      </a:prstGeom>
                      <a:solidFill>
                        <a:srgbClr val="66FFFF"/>
                      </a:solidFill>
                    </p:spPr>
                  </p:pic>
                </p:oleObj>
              </mc:Fallback>
            </mc:AlternateContent>
          </a:graphicData>
        </a:graphic>
      </p:graphicFrame>
      <p:sp>
        <p:nvSpPr>
          <p:cNvPr id="37897" name="Line 9"/>
          <p:cNvSpPr>
            <a:spLocks noChangeShapeType="1"/>
          </p:cNvSpPr>
          <p:nvPr/>
        </p:nvSpPr>
        <p:spPr bwMode="auto">
          <a:xfrm flipV="1">
            <a:off x="4900613" y="3236913"/>
            <a:ext cx="0" cy="304800"/>
          </a:xfrm>
          <a:prstGeom prst="line">
            <a:avLst/>
          </a:prstGeom>
          <a:noFill/>
          <a:ln w="28575">
            <a:solidFill>
              <a:srgbClr val="FF0000"/>
            </a:solidFill>
            <a:miter lim="800000"/>
            <a:headEnd/>
            <a:tailEnd type="triangle" w="med" len="med"/>
          </a:ln>
          <a:effectLst/>
        </p:spPr>
        <p:txBody>
          <a:bodyPr wrap="none"/>
          <a:lstStyle/>
          <a:p>
            <a:endParaRPr lang="zh-CN" altLang="en-US"/>
          </a:p>
        </p:txBody>
      </p:sp>
      <p:sp>
        <p:nvSpPr>
          <p:cNvPr id="37898" name="Line 10"/>
          <p:cNvSpPr>
            <a:spLocks noChangeShapeType="1"/>
          </p:cNvSpPr>
          <p:nvPr/>
        </p:nvSpPr>
        <p:spPr bwMode="auto">
          <a:xfrm>
            <a:off x="3071813" y="3846513"/>
            <a:ext cx="457200" cy="0"/>
          </a:xfrm>
          <a:prstGeom prst="line">
            <a:avLst/>
          </a:prstGeom>
          <a:noFill/>
          <a:ln w="28575">
            <a:solidFill>
              <a:srgbClr val="FF0000"/>
            </a:solidFill>
            <a:prstDash val="lgDash"/>
            <a:miter lim="800000"/>
            <a:headEnd/>
            <a:tailEnd type="triangle" w="med" len="med"/>
          </a:ln>
          <a:effectLst/>
        </p:spPr>
        <p:txBody>
          <a:bodyPr wrap="none"/>
          <a:lstStyle/>
          <a:p>
            <a:endParaRPr lang="zh-CN" altLang="en-US"/>
          </a:p>
        </p:txBody>
      </p:sp>
      <p:sp>
        <p:nvSpPr>
          <p:cNvPr id="37899" name="Line 11"/>
          <p:cNvSpPr>
            <a:spLocks noChangeShapeType="1"/>
          </p:cNvSpPr>
          <p:nvPr/>
        </p:nvSpPr>
        <p:spPr bwMode="auto">
          <a:xfrm>
            <a:off x="5738813" y="2322513"/>
            <a:ext cx="0" cy="762000"/>
          </a:xfrm>
          <a:prstGeom prst="line">
            <a:avLst/>
          </a:prstGeom>
          <a:noFill/>
          <a:ln w="19050">
            <a:solidFill>
              <a:srgbClr val="FF0000"/>
            </a:solidFill>
            <a:miter lim="800000"/>
            <a:headEnd/>
            <a:tailEnd/>
          </a:ln>
          <a:effectLst/>
        </p:spPr>
        <p:txBody>
          <a:bodyPr wrap="none"/>
          <a:lstStyle/>
          <a:p>
            <a:endParaRPr lang="zh-CN" altLang="en-US"/>
          </a:p>
        </p:txBody>
      </p:sp>
      <p:sp>
        <p:nvSpPr>
          <p:cNvPr id="37900" name="Text Box 12"/>
          <p:cNvSpPr txBox="1">
            <a:spLocks noChangeArrowheads="1"/>
          </p:cNvSpPr>
          <p:nvPr/>
        </p:nvSpPr>
        <p:spPr bwMode="auto">
          <a:xfrm>
            <a:off x="2917825" y="4837113"/>
            <a:ext cx="3276600" cy="466725"/>
          </a:xfrm>
          <a:prstGeom prst="rect">
            <a:avLst/>
          </a:prstGeom>
          <a:solidFill>
            <a:srgbClr val="66FFFF"/>
          </a:solidFill>
          <a:ln w="9525">
            <a:solidFill>
              <a:srgbClr val="FF3300"/>
            </a:solidFill>
            <a:miter lim="800000"/>
            <a:headEnd/>
            <a:tailEnd/>
          </a:ln>
          <a:effectLst/>
        </p:spPr>
        <p:txBody>
          <a:bodyPr>
            <a:spAutoFit/>
          </a:bodyPr>
          <a:lstStyle/>
          <a:p>
            <a:pPr eaLnBrk="0" hangingPunct="0">
              <a:spcBef>
                <a:spcPct val="50000"/>
              </a:spcBef>
            </a:pPr>
            <a:r>
              <a:rPr lang="zh-CN" altLang="en-US" sz="2400" b="1">
                <a:solidFill>
                  <a:srgbClr val="000000"/>
                </a:solidFill>
                <a:latin typeface="Times New Roman" pitchFamily="18" charset="0"/>
              </a:rPr>
              <a:t>电路引入了电流负反馈</a:t>
            </a:r>
          </a:p>
        </p:txBody>
      </p:sp>
      <p:sp>
        <p:nvSpPr>
          <p:cNvPr id="37901" name="Line 13"/>
          <p:cNvSpPr>
            <a:spLocks noChangeShapeType="1"/>
          </p:cNvSpPr>
          <p:nvPr/>
        </p:nvSpPr>
        <p:spPr bwMode="auto">
          <a:xfrm flipV="1">
            <a:off x="4900613" y="3922713"/>
            <a:ext cx="0" cy="304800"/>
          </a:xfrm>
          <a:prstGeom prst="line">
            <a:avLst/>
          </a:prstGeom>
          <a:noFill/>
          <a:ln w="28575">
            <a:solidFill>
              <a:srgbClr val="FF3300"/>
            </a:solidFill>
            <a:miter lim="800000"/>
            <a:headEnd/>
            <a:tailEnd type="triangle" w="med" len="med"/>
          </a:ln>
          <a:effectLst/>
        </p:spPr>
        <p:txBody>
          <a:bodyPr wrap="none"/>
          <a:lstStyle/>
          <a:p>
            <a:endParaRPr lang="zh-CN" altLang="en-US"/>
          </a:p>
        </p:txBody>
      </p:sp>
      <p:sp>
        <p:nvSpPr>
          <p:cNvPr id="37902" name="AutoShape 14"/>
          <p:cNvSpPr>
            <a:spLocks/>
          </p:cNvSpPr>
          <p:nvPr/>
        </p:nvSpPr>
        <p:spPr bwMode="auto">
          <a:xfrm>
            <a:off x="830263" y="4478338"/>
            <a:ext cx="1617662" cy="466725"/>
          </a:xfrm>
          <a:prstGeom prst="borderCallout1">
            <a:avLst>
              <a:gd name="adj1" fmla="val 24491"/>
              <a:gd name="adj2" fmla="val 104708"/>
              <a:gd name="adj3" fmla="val -131634"/>
              <a:gd name="adj4" fmla="val 151032"/>
            </a:avLst>
          </a:prstGeom>
          <a:solidFill>
            <a:srgbClr val="FFFFCC"/>
          </a:solidFill>
          <a:ln w="19050">
            <a:solidFill>
              <a:srgbClr val="FF0000"/>
            </a:solidFill>
            <a:miter lim="800000"/>
            <a:headEnd/>
            <a:tailEnd/>
          </a:ln>
          <a:effectLst/>
        </p:spPr>
        <p:txBody>
          <a:bodyPr/>
          <a:lstStyle/>
          <a:p>
            <a:pPr algn="ctr"/>
            <a:r>
              <a:rPr kumimoji="1" lang="zh-CN" altLang="en-US" sz="2400" b="1">
                <a:latin typeface="Times New Roman" pitchFamily="18" charset="0"/>
              </a:rPr>
              <a:t>反馈电流</a:t>
            </a:r>
          </a:p>
        </p:txBody>
      </p:sp>
      <p:sp>
        <p:nvSpPr>
          <p:cNvPr id="37903" name="Text Box 15"/>
          <p:cNvSpPr txBox="1">
            <a:spLocks noChangeArrowheads="1"/>
          </p:cNvSpPr>
          <p:nvPr/>
        </p:nvSpPr>
        <p:spPr bwMode="auto">
          <a:xfrm>
            <a:off x="1071538" y="5429264"/>
            <a:ext cx="7243787" cy="978729"/>
          </a:xfrm>
          <a:prstGeom prst="rect">
            <a:avLst/>
          </a:prstGeom>
          <a:noFill/>
          <a:ln w="9525">
            <a:noFill/>
            <a:miter lim="800000"/>
            <a:headEnd/>
            <a:tailEnd/>
          </a:ln>
          <a:effectLst/>
        </p:spPr>
        <p:txBody>
          <a:bodyPr wrap="square">
            <a:spAutoFit/>
          </a:bodyPr>
          <a:lstStyle/>
          <a:p>
            <a:pPr>
              <a:lnSpc>
                <a:spcPct val="120000"/>
              </a:lnSpc>
              <a:spcBef>
                <a:spcPct val="50000"/>
              </a:spcBef>
            </a:pPr>
            <a:r>
              <a:rPr kumimoji="1" lang="en-US" altLang="zh-CN" sz="2400" dirty="0">
                <a:latin typeface="Times New Roman" pitchFamily="18" charset="0"/>
              </a:rPr>
              <a:t>    </a:t>
            </a:r>
            <a:r>
              <a:rPr kumimoji="1" lang="zh-CN" altLang="en-US" sz="2400" b="1" dirty="0" smtClean="0">
                <a:solidFill>
                  <a:srgbClr val="A50021"/>
                </a:solidFill>
                <a:latin typeface="Times New Roman" pitchFamily="18" charset="0"/>
              </a:rPr>
              <a:t>    </a:t>
            </a:r>
            <a:r>
              <a:rPr kumimoji="1" lang="zh-CN" altLang="en-US" sz="2400" b="1" dirty="0" smtClean="0">
                <a:solidFill>
                  <a:srgbClr val="C00000"/>
                </a:solidFill>
                <a:latin typeface="Times New Roman" pitchFamily="18" charset="0"/>
              </a:rPr>
              <a:t>电压</a:t>
            </a:r>
            <a:r>
              <a:rPr kumimoji="1" lang="zh-CN" altLang="en-US" sz="2400" b="1" dirty="0">
                <a:solidFill>
                  <a:srgbClr val="C00000"/>
                </a:solidFill>
                <a:latin typeface="Times New Roman" pitchFamily="18" charset="0"/>
              </a:rPr>
              <a:t>负反馈稳定输出电压，引入电流负反馈稳定输出电流！</a:t>
            </a:r>
          </a:p>
        </p:txBody>
      </p:sp>
      <p:sp>
        <p:nvSpPr>
          <p:cNvPr id="37904" name="AutoShape 16"/>
          <p:cNvSpPr>
            <a:spLocks/>
          </p:cNvSpPr>
          <p:nvPr/>
        </p:nvSpPr>
        <p:spPr bwMode="auto">
          <a:xfrm>
            <a:off x="5510213" y="3613150"/>
            <a:ext cx="3168650" cy="576263"/>
          </a:xfrm>
          <a:prstGeom prst="borderCallout2">
            <a:avLst>
              <a:gd name="adj1" fmla="val 19833"/>
              <a:gd name="adj2" fmla="val -2403"/>
              <a:gd name="adj3" fmla="val 19833"/>
              <a:gd name="adj4" fmla="val -10120"/>
              <a:gd name="adj5" fmla="val -29477"/>
              <a:gd name="adj6" fmla="val -17838"/>
            </a:avLst>
          </a:prstGeom>
          <a:solidFill>
            <a:srgbClr val="FFFFCC"/>
          </a:solidFill>
          <a:ln w="19050">
            <a:solidFill>
              <a:srgbClr val="FF3300"/>
            </a:solidFill>
            <a:miter lim="800000"/>
            <a:headEnd/>
            <a:tailEnd/>
          </a:ln>
          <a:effectLst/>
        </p:spPr>
        <p:txBody>
          <a:bodyPr/>
          <a:lstStyle/>
          <a:p>
            <a:pPr algn="ctr" eaLnBrk="0" hangingPunct="0"/>
            <a:r>
              <a:rPr lang="zh-CN" altLang="en-US" sz="2400" b="1">
                <a:solidFill>
                  <a:srgbClr val="000000"/>
                </a:solidFill>
                <a:latin typeface="Times New Roman" pitchFamily="18" charset="0"/>
              </a:rPr>
              <a:t>仅受基极电流的控制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wipe(left)">
                                      <p:cBhvr>
                                        <p:cTn id="7" dur="500"/>
                                        <p:tgtEl>
                                          <p:spTgt spid="3789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3789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3789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3789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3789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499"/>
                                          </p:stCondLst>
                                        </p:cTn>
                                        <p:tgtEl>
                                          <p:spTgt spid="3789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3789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3790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3789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3790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3789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3790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3790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7903"/>
                                        </p:tgtEl>
                                        <p:attrNameLst>
                                          <p:attrName>style.visibility</p:attrName>
                                        </p:attrNameLst>
                                      </p:cBhvr>
                                      <p:to>
                                        <p:strVal val="visible"/>
                                      </p:to>
                                    </p:set>
                                    <p:animEffect transition="in" filter="wipe(left)">
                                      <p:cBhvr>
                                        <p:cTn id="60" dur="500"/>
                                        <p:tgtEl>
                                          <p:spTgt spid="37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animBg="1"/>
      <p:bldP spid="37893" grpId="0" animBg="1"/>
      <p:bldP spid="37897" grpId="0" animBg="1"/>
      <p:bldP spid="37898" grpId="0" animBg="1"/>
      <p:bldP spid="37899" grpId="0" animBg="1"/>
      <p:bldP spid="37900" grpId="0" animBg="1" autoUpdateAnimBg="0"/>
      <p:bldP spid="37901" grpId="0" animBg="1"/>
      <p:bldP spid="37902" grpId="0" animBg="1" autoUpdateAnimBg="0"/>
      <p:bldP spid="37903" grpId="0"/>
      <p:bldP spid="37904"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323850" y="642918"/>
            <a:ext cx="6054725" cy="793750"/>
          </a:xfrm>
          <a:noFill/>
        </p:spPr>
        <p:txBody>
          <a:bodyPr/>
          <a:lstStyle/>
          <a:p>
            <a:pPr algn="l"/>
            <a:r>
              <a:rPr lang="en-US" altLang="zh-CN" sz="3200" dirty="0">
                <a:solidFill>
                  <a:schemeClr val="tx1"/>
                </a:solidFill>
                <a:latin typeface="华文行楷" pitchFamily="2" charset="-122"/>
                <a:ea typeface="华文行楷" pitchFamily="2" charset="-122"/>
              </a:rPr>
              <a:t>5. </a:t>
            </a:r>
            <a:r>
              <a:rPr lang="zh-CN" altLang="en-US" sz="3200" dirty="0">
                <a:solidFill>
                  <a:schemeClr val="tx1"/>
                </a:solidFill>
                <a:latin typeface="华文行楷" pitchFamily="2" charset="-122"/>
                <a:ea typeface="华文行楷" pitchFamily="2" charset="-122"/>
              </a:rPr>
              <a:t>串联反馈和并联反馈的判断</a:t>
            </a:r>
          </a:p>
        </p:txBody>
      </p:sp>
      <p:graphicFrame>
        <p:nvGraphicFramePr>
          <p:cNvPr id="38915" name="Object 3"/>
          <p:cNvGraphicFramePr>
            <a:graphicFrameLocks noChangeAspect="1"/>
          </p:cNvGraphicFramePr>
          <p:nvPr/>
        </p:nvGraphicFramePr>
        <p:xfrm>
          <a:off x="754063" y="2708275"/>
          <a:ext cx="3733800" cy="2271713"/>
        </p:xfrm>
        <a:graphic>
          <a:graphicData uri="http://schemas.openxmlformats.org/presentationml/2006/ole">
            <mc:AlternateContent xmlns:mc="http://schemas.openxmlformats.org/markup-compatibility/2006">
              <mc:Choice xmlns:v="urn:schemas-microsoft-com:vml" Requires="v">
                <p:oleObj spid="_x0000_s169079" name="Photo Editor 照片" r:id="rId3" imgW="26800000" imgH="6725589" progId="">
                  <p:embed/>
                </p:oleObj>
              </mc:Choice>
              <mc:Fallback>
                <p:oleObj name="Photo Editor 照片" r:id="rId3" imgW="26800000" imgH="6725589"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l="32500" r="32500" b="15057"/>
                      <a:stretch>
                        <a:fillRect/>
                      </a:stretch>
                    </p:blipFill>
                    <p:spPr bwMode="auto">
                      <a:xfrm>
                        <a:off x="754063" y="2708275"/>
                        <a:ext cx="3733800" cy="227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6" name="Object 4"/>
          <p:cNvGraphicFramePr>
            <a:graphicFrameLocks noChangeAspect="1"/>
          </p:cNvGraphicFramePr>
          <p:nvPr/>
        </p:nvGraphicFramePr>
        <p:xfrm>
          <a:off x="4716463" y="2708275"/>
          <a:ext cx="3200400" cy="2332038"/>
        </p:xfrm>
        <a:graphic>
          <a:graphicData uri="http://schemas.openxmlformats.org/presentationml/2006/ole">
            <mc:AlternateContent xmlns:mc="http://schemas.openxmlformats.org/markup-compatibility/2006">
              <mc:Choice xmlns:v="urn:schemas-microsoft-com:vml" Requires="v">
                <p:oleObj spid="_x0000_s169080" name="Photo Editor 照片" r:id="rId5" imgW="9057143" imgH="6601746" progId="">
                  <p:embed/>
                </p:oleObj>
              </mc:Choice>
              <mc:Fallback>
                <p:oleObj name="Photo Editor 照片" r:id="rId5" imgW="9057143" imgH="6601746"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2708275"/>
                        <a:ext cx="3200400" cy="233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7" name="Object 5"/>
          <p:cNvGraphicFramePr>
            <a:graphicFrameLocks noChangeAspect="1"/>
          </p:cNvGraphicFramePr>
          <p:nvPr/>
        </p:nvGraphicFramePr>
        <p:xfrm>
          <a:off x="2125663" y="5070475"/>
          <a:ext cx="1295400" cy="457200"/>
        </p:xfrm>
        <a:graphic>
          <a:graphicData uri="http://schemas.openxmlformats.org/presentationml/2006/ole">
            <mc:AlternateContent xmlns:mc="http://schemas.openxmlformats.org/markup-compatibility/2006">
              <mc:Choice xmlns:v="urn:schemas-microsoft-com:vml" Requires="v">
                <p:oleObj spid="_x0000_s169081" name="公式" r:id="rId7" imgW="647640" imgH="228600" progId="Equation.3">
                  <p:embed/>
                </p:oleObj>
              </mc:Choice>
              <mc:Fallback>
                <p:oleObj name="公式" r:id="rId7" imgW="647640" imgH="2286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5663" y="5070475"/>
                        <a:ext cx="1295400" cy="457200"/>
                      </a:xfrm>
                      <a:prstGeom prst="rect">
                        <a:avLst/>
                      </a:prstGeom>
                      <a:solidFill>
                        <a:srgbClr val="FFFFCC"/>
                      </a:solidFill>
                      <a:ln w="9525">
                        <a:solidFill>
                          <a:srgbClr val="FF0000"/>
                        </a:solidFill>
                        <a:miter lim="800000"/>
                        <a:headEnd/>
                        <a:tailEnd/>
                      </a:ln>
                    </p:spPr>
                  </p:pic>
                </p:oleObj>
              </mc:Fallback>
            </mc:AlternateContent>
          </a:graphicData>
        </a:graphic>
      </p:graphicFrame>
      <p:graphicFrame>
        <p:nvGraphicFramePr>
          <p:cNvPr id="38918" name="Object 6"/>
          <p:cNvGraphicFramePr>
            <a:graphicFrameLocks noChangeAspect="1"/>
          </p:cNvGraphicFramePr>
          <p:nvPr/>
        </p:nvGraphicFramePr>
        <p:xfrm>
          <a:off x="5554663" y="5070475"/>
          <a:ext cx="1600200" cy="450850"/>
        </p:xfrm>
        <a:graphic>
          <a:graphicData uri="http://schemas.openxmlformats.org/presentationml/2006/ole">
            <mc:AlternateContent xmlns:mc="http://schemas.openxmlformats.org/markup-compatibility/2006">
              <mc:Choice xmlns:v="urn:schemas-microsoft-com:vml" Requires="v">
                <p:oleObj spid="_x0000_s169082" name="公式" r:id="rId9" imgW="761760" imgH="215640" progId="Equation.3">
                  <p:embed/>
                </p:oleObj>
              </mc:Choice>
              <mc:Fallback>
                <p:oleObj name="公式" r:id="rId9" imgW="761760" imgH="215640" progId="Equation.3">
                  <p:embed/>
                  <p:pic>
                    <p:nvPicPr>
                      <p:cNvPr id="0" name="Picture 5"/>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54663" y="5070475"/>
                        <a:ext cx="1600200" cy="450850"/>
                      </a:xfrm>
                      <a:prstGeom prst="rect">
                        <a:avLst/>
                      </a:prstGeom>
                      <a:solidFill>
                        <a:srgbClr val="FFFFCC"/>
                      </a:solidFill>
                      <a:ln w="9525">
                        <a:solidFill>
                          <a:srgbClr val="FF0000"/>
                        </a:solidFill>
                        <a:miter lim="800000"/>
                        <a:headEnd/>
                        <a:tailEnd/>
                      </a:ln>
                    </p:spPr>
                  </p:pic>
                </p:oleObj>
              </mc:Fallback>
            </mc:AlternateContent>
          </a:graphicData>
        </a:graphic>
      </p:graphicFrame>
      <p:sp>
        <p:nvSpPr>
          <p:cNvPr id="38919" name="Text Box 7"/>
          <p:cNvSpPr txBox="1">
            <a:spLocks noChangeArrowheads="1"/>
          </p:cNvSpPr>
          <p:nvPr/>
        </p:nvSpPr>
        <p:spPr bwMode="auto">
          <a:xfrm>
            <a:off x="677862" y="1500174"/>
            <a:ext cx="8037541" cy="978729"/>
          </a:xfrm>
          <a:prstGeom prst="rect">
            <a:avLst/>
          </a:prstGeom>
          <a:noFill/>
          <a:ln w="9525">
            <a:noFill/>
            <a:miter lim="800000"/>
            <a:headEnd/>
            <a:tailEnd/>
          </a:ln>
          <a:effectLst/>
        </p:spPr>
        <p:txBody>
          <a:bodyPr wrap="square">
            <a:spAutoFit/>
          </a:bodyPr>
          <a:lstStyle/>
          <a:p>
            <a:pPr>
              <a:lnSpc>
                <a:spcPct val="120000"/>
              </a:lnSpc>
              <a:spcBef>
                <a:spcPct val="50000"/>
              </a:spcBef>
            </a:pPr>
            <a:r>
              <a:rPr lang="en-US" altLang="zh-CN" sz="2400" b="1" dirty="0"/>
              <a:t>     </a:t>
            </a:r>
            <a:r>
              <a:rPr lang="en-US" altLang="zh-CN" sz="2400" b="1" dirty="0" smtClean="0"/>
              <a:t> </a:t>
            </a:r>
            <a:r>
              <a:rPr lang="zh-CN" altLang="en-US" sz="2400" b="1" dirty="0" smtClean="0"/>
              <a:t>在</a:t>
            </a:r>
            <a:r>
              <a:rPr lang="zh-CN" altLang="en-US" sz="2400" b="1" dirty="0"/>
              <a:t>输入端，输入量、反馈量和净输入量以电压的方式叠加，为串联反馈；以电流的方式叠加，为并联反馈。</a:t>
            </a:r>
          </a:p>
        </p:txBody>
      </p:sp>
      <p:grpSp>
        <p:nvGrpSpPr>
          <p:cNvPr id="2" name="Group 8"/>
          <p:cNvGrpSpPr>
            <a:grpSpLocks/>
          </p:cNvGrpSpPr>
          <p:nvPr/>
        </p:nvGrpSpPr>
        <p:grpSpPr bwMode="auto">
          <a:xfrm>
            <a:off x="754063" y="3165475"/>
            <a:ext cx="3244850" cy="1077913"/>
            <a:chOff x="480" y="1872"/>
            <a:chExt cx="2044" cy="679"/>
          </a:xfrm>
        </p:grpSpPr>
        <p:sp>
          <p:nvSpPr>
            <p:cNvPr id="38921" name="Line 9"/>
            <p:cNvSpPr>
              <a:spLocks noChangeShapeType="1"/>
            </p:cNvSpPr>
            <p:nvPr/>
          </p:nvSpPr>
          <p:spPr bwMode="auto">
            <a:xfrm>
              <a:off x="768" y="2304"/>
              <a:ext cx="192" cy="0"/>
            </a:xfrm>
            <a:prstGeom prst="line">
              <a:avLst/>
            </a:prstGeom>
            <a:noFill/>
            <a:ln w="28575">
              <a:solidFill>
                <a:srgbClr val="FF0000"/>
              </a:solidFill>
              <a:round/>
              <a:headEnd/>
              <a:tailEnd type="triangle" w="med" len="med"/>
            </a:ln>
            <a:effectLst/>
          </p:spPr>
          <p:txBody>
            <a:bodyPr wrap="none" anchor="ctr"/>
            <a:lstStyle/>
            <a:p>
              <a:endParaRPr lang="zh-CN" altLang="en-US"/>
            </a:p>
          </p:txBody>
        </p:sp>
        <p:sp>
          <p:nvSpPr>
            <p:cNvPr id="38922" name="Line 10"/>
            <p:cNvSpPr>
              <a:spLocks noChangeShapeType="1"/>
            </p:cNvSpPr>
            <p:nvPr/>
          </p:nvSpPr>
          <p:spPr bwMode="auto">
            <a:xfrm>
              <a:off x="1152" y="2256"/>
              <a:ext cx="144" cy="0"/>
            </a:xfrm>
            <a:prstGeom prst="line">
              <a:avLst/>
            </a:prstGeom>
            <a:noFill/>
            <a:ln w="28575">
              <a:solidFill>
                <a:srgbClr val="FF0000"/>
              </a:solidFill>
              <a:round/>
              <a:headEnd/>
              <a:tailEnd type="triangle" w="med" len="med"/>
            </a:ln>
            <a:effectLst/>
          </p:spPr>
          <p:txBody>
            <a:bodyPr wrap="none" anchor="ctr"/>
            <a:lstStyle/>
            <a:p>
              <a:endParaRPr lang="zh-CN" altLang="en-US"/>
            </a:p>
          </p:txBody>
        </p:sp>
        <p:sp>
          <p:nvSpPr>
            <p:cNvPr id="38923" name="Line 11"/>
            <p:cNvSpPr>
              <a:spLocks noChangeShapeType="1"/>
            </p:cNvSpPr>
            <p:nvPr/>
          </p:nvSpPr>
          <p:spPr bwMode="auto">
            <a:xfrm>
              <a:off x="1680" y="1920"/>
              <a:ext cx="288" cy="0"/>
            </a:xfrm>
            <a:prstGeom prst="line">
              <a:avLst/>
            </a:prstGeom>
            <a:noFill/>
            <a:ln w="28575">
              <a:solidFill>
                <a:srgbClr val="FF0000"/>
              </a:solidFill>
              <a:prstDash val="lgDash"/>
              <a:round/>
              <a:headEnd/>
              <a:tailEnd type="triangle" w="med" len="med"/>
            </a:ln>
            <a:effectLst/>
          </p:spPr>
          <p:txBody>
            <a:bodyPr wrap="none" anchor="ctr"/>
            <a:lstStyle/>
            <a:p>
              <a:endParaRPr lang="zh-CN" altLang="en-US"/>
            </a:p>
          </p:txBody>
        </p:sp>
        <p:graphicFrame>
          <p:nvGraphicFramePr>
            <p:cNvPr id="38924" name="Object 12"/>
            <p:cNvGraphicFramePr>
              <a:graphicFrameLocks noChangeAspect="1"/>
            </p:cNvGraphicFramePr>
            <p:nvPr/>
          </p:nvGraphicFramePr>
          <p:xfrm>
            <a:off x="480" y="1872"/>
            <a:ext cx="192" cy="192"/>
          </p:xfrm>
          <a:graphic>
            <a:graphicData uri="http://schemas.openxmlformats.org/presentationml/2006/ole">
              <mc:AlternateContent xmlns:mc="http://schemas.openxmlformats.org/markup-compatibility/2006">
                <mc:Choice xmlns:v="urn:schemas-microsoft-com:vml" Requires="v">
                  <p:oleObj spid="_x0000_s169083" name="公式" r:id="rId10" imgW="139680" imgH="139680" progId="Equation.3">
                    <p:embed/>
                  </p:oleObj>
                </mc:Choice>
                <mc:Fallback>
                  <p:oleObj name="公式" r:id="rId10" imgW="139680" imgH="139680" progId="Equation.3">
                    <p:embed/>
                    <p:pic>
                      <p:nvPicPr>
                        <p:cNvPr id="0"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 y="1872"/>
                          <a:ext cx="192" cy="192"/>
                        </a:xfrm>
                        <a:prstGeom prst="rect">
                          <a:avLst/>
                        </a:prstGeom>
                        <a:solidFill>
                          <a:srgbClr val="66FFFF"/>
                        </a:solidFill>
                      </p:spPr>
                    </p:pic>
                  </p:oleObj>
                </mc:Fallback>
              </mc:AlternateContent>
            </a:graphicData>
          </a:graphic>
        </p:graphicFrame>
        <p:graphicFrame>
          <p:nvGraphicFramePr>
            <p:cNvPr id="38925" name="Object 13"/>
            <p:cNvGraphicFramePr>
              <a:graphicFrameLocks noChangeAspect="1"/>
            </p:cNvGraphicFramePr>
            <p:nvPr/>
          </p:nvGraphicFramePr>
          <p:xfrm>
            <a:off x="2352" y="2448"/>
            <a:ext cx="172" cy="103"/>
          </p:xfrm>
          <a:graphic>
            <a:graphicData uri="http://schemas.openxmlformats.org/presentationml/2006/ole">
              <mc:AlternateContent xmlns:mc="http://schemas.openxmlformats.org/markup-compatibility/2006">
                <mc:Choice xmlns:v="urn:schemas-microsoft-com:vml" Requires="v">
                  <p:oleObj spid="_x0000_s169084" name="公式" r:id="rId12" imgW="126720" imgH="75960" progId="Equation.3">
                    <p:embed/>
                  </p:oleObj>
                </mc:Choice>
                <mc:Fallback>
                  <p:oleObj name="公式" r:id="rId12" imgW="126720" imgH="75960" progId="Equation.3">
                    <p:embed/>
                    <p:pic>
                      <p:nvPicPr>
                        <p:cNvPr id="0"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52" y="2448"/>
                          <a:ext cx="172" cy="103"/>
                        </a:xfrm>
                        <a:prstGeom prst="rect">
                          <a:avLst/>
                        </a:prstGeom>
                        <a:solidFill>
                          <a:srgbClr val="66FFFF"/>
                        </a:solidFill>
                        <a:ln w="9525">
                          <a:solidFill>
                            <a:srgbClr val="66FFFF"/>
                          </a:solidFill>
                          <a:miter lim="800000"/>
                          <a:headEnd/>
                          <a:tailEnd/>
                        </a:ln>
                      </p:spPr>
                    </p:pic>
                  </p:oleObj>
                </mc:Fallback>
              </mc:AlternateContent>
            </a:graphicData>
          </a:graphic>
        </p:graphicFrame>
      </p:grpSp>
      <p:sp>
        <p:nvSpPr>
          <p:cNvPr id="38926" name="Text Box 14"/>
          <p:cNvSpPr txBox="1">
            <a:spLocks noChangeArrowheads="1"/>
          </p:cNvSpPr>
          <p:nvPr/>
        </p:nvSpPr>
        <p:spPr bwMode="auto">
          <a:xfrm>
            <a:off x="1668463" y="5680075"/>
            <a:ext cx="2438400" cy="466725"/>
          </a:xfrm>
          <a:prstGeom prst="rect">
            <a:avLst/>
          </a:prstGeom>
          <a:solidFill>
            <a:srgbClr val="66FFFF"/>
          </a:solidFill>
          <a:ln w="9525">
            <a:solidFill>
              <a:srgbClr val="FF0000"/>
            </a:solidFill>
            <a:miter lim="800000"/>
            <a:headEnd/>
            <a:tailEnd/>
          </a:ln>
          <a:effectLst/>
        </p:spPr>
        <p:txBody>
          <a:bodyPr>
            <a:spAutoFit/>
          </a:bodyPr>
          <a:lstStyle/>
          <a:p>
            <a:pPr>
              <a:spcBef>
                <a:spcPct val="50000"/>
              </a:spcBef>
            </a:pPr>
            <a:r>
              <a:rPr kumimoji="1" lang="zh-CN" altLang="en-US" sz="2400" b="1">
                <a:latin typeface="Times New Roman" pitchFamily="18" charset="0"/>
              </a:rPr>
              <a:t>引入了并联反馈</a:t>
            </a:r>
          </a:p>
        </p:txBody>
      </p:sp>
      <p:sp>
        <p:nvSpPr>
          <p:cNvPr id="38927" name="Text Box 15"/>
          <p:cNvSpPr txBox="1">
            <a:spLocks noChangeArrowheads="1"/>
          </p:cNvSpPr>
          <p:nvPr/>
        </p:nvSpPr>
        <p:spPr bwMode="auto">
          <a:xfrm>
            <a:off x="5173663" y="5680075"/>
            <a:ext cx="2438400" cy="466725"/>
          </a:xfrm>
          <a:prstGeom prst="rect">
            <a:avLst/>
          </a:prstGeom>
          <a:solidFill>
            <a:srgbClr val="66FFFF"/>
          </a:solidFill>
          <a:ln w="9525">
            <a:solidFill>
              <a:srgbClr val="FF0000"/>
            </a:solidFill>
            <a:miter lim="800000"/>
            <a:headEnd/>
            <a:tailEnd/>
          </a:ln>
          <a:effectLst/>
        </p:spPr>
        <p:txBody>
          <a:bodyPr>
            <a:spAutoFit/>
          </a:bodyPr>
          <a:lstStyle/>
          <a:p>
            <a:pPr>
              <a:spcBef>
                <a:spcPct val="50000"/>
              </a:spcBef>
            </a:pPr>
            <a:r>
              <a:rPr kumimoji="1" lang="zh-CN" altLang="en-US" sz="2400" b="1">
                <a:latin typeface="Times New Roman" pitchFamily="18" charset="0"/>
              </a:rPr>
              <a:t>引入了串联反馈</a:t>
            </a:r>
          </a:p>
        </p:txBody>
      </p:sp>
      <p:grpSp>
        <p:nvGrpSpPr>
          <p:cNvPr id="3" name="Group 16"/>
          <p:cNvGrpSpPr>
            <a:grpSpLocks/>
          </p:cNvGrpSpPr>
          <p:nvPr/>
        </p:nvGrpSpPr>
        <p:grpSpPr bwMode="auto">
          <a:xfrm>
            <a:off x="4492625" y="2632075"/>
            <a:ext cx="3043238" cy="2346325"/>
            <a:chOff x="2835" y="1536"/>
            <a:chExt cx="1917" cy="1478"/>
          </a:xfrm>
        </p:grpSpPr>
        <p:graphicFrame>
          <p:nvGraphicFramePr>
            <p:cNvPr id="38929" name="Object 17"/>
            <p:cNvGraphicFramePr>
              <a:graphicFrameLocks noChangeAspect="1"/>
            </p:cNvGraphicFramePr>
            <p:nvPr/>
          </p:nvGraphicFramePr>
          <p:xfrm>
            <a:off x="2880" y="1536"/>
            <a:ext cx="192" cy="192"/>
          </p:xfrm>
          <a:graphic>
            <a:graphicData uri="http://schemas.openxmlformats.org/presentationml/2006/ole">
              <mc:AlternateContent xmlns:mc="http://schemas.openxmlformats.org/markup-compatibility/2006">
                <mc:Choice xmlns:v="urn:schemas-microsoft-com:vml" Requires="v">
                  <p:oleObj spid="_x0000_s169085" name="公式" r:id="rId14" imgW="139680" imgH="139680" progId="Equation.3">
                    <p:embed/>
                  </p:oleObj>
                </mc:Choice>
                <mc:Fallback>
                  <p:oleObj name="公式" r:id="rId14" imgW="139680" imgH="139680" progId="Equation.3">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0" y="1536"/>
                          <a:ext cx="192" cy="192"/>
                        </a:xfrm>
                        <a:prstGeom prst="rect">
                          <a:avLst/>
                        </a:prstGeom>
                        <a:solidFill>
                          <a:srgbClr val="66FFFF"/>
                        </a:solidFill>
                      </p:spPr>
                    </p:pic>
                  </p:oleObj>
                </mc:Fallback>
              </mc:AlternateContent>
            </a:graphicData>
          </a:graphic>
        </p:graphicFrame>
        <p:graphicFrame>
          <p:nvGraphicFramePr>
            <p:cNvPr id="38930" name="Object 18"/>
            <p:cNvGraphicFramePr>
              <a:graphicFrameLocks noChangeAspect="1"/>
            </p:cNvGraphicFramePr>
            <p:nvPr/>
          </p:nvGraphicFramePr>
          <p:xfrm>
            <a:off x="4560" y="1728"/>
            <a:ext cx="192" cy="192"/>
          </p:xfrm>
          <a:graphic>
            <a:graphicData uri="http://schemas.openxmlformats.org/presentationml/2006/ole">
              <mc:AlternateContent xmlns:mc="http://schemas.openxmlformats.org/markup-compatibility/2006">
                <mc:Choice xmlns:v="urn:schemas-microsoft-com:vml" Requires="v">
                  <p:oleObj spid="_x0000_s169086" name="公式" r:id="rId15" imgW="139680" imgH="139680" progId="Equation.3">
                    <p:embed/>
                  </p:oleObj>
                </mc:Choice>
                <mc:Fallback>
                  <p:oleObj name="公式" r:id="rId15" imgW="139680" imgH="139680" progId="Equation.3">
                    <p:embed/>
                    <p:pic>
                      <p:nvPicPr>
                        <p:cNvPr id="0"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60" y="1728"/>
                          <a:ext cx="192" cy="192"/>
                        </a:xfrm>
                        <a:prstGeom prst="rect">
                          <a:avLst/>
                        </a:prstGeom>
                        <a:solidFill>
                          <a:srgbClr val="66FFFF"/>
                        </a:solidFill>
                      </p:spPr>
                    </p:pic>
                  </p:oleObj>
                </mc:Fallback>
              </mc:AlternateContent>
            </a:graphicData>
          </a:graphic>
        </p:graphicFrame>
        <p:graphicFrame>
          <p:nvGraphicFramePr>
            <p:cNvPr id="38931" name="Object 19"/>
            <p:cNvGraphicFramePr>
              <a:graphicFrameLocks noChangeAspect="1"/>
            </p:cNvGraphicFramePr>
            <p:nvPr/>
          </p:nvGraphicFramePr>
          <p:xfrm>
            <a:off x="3312" y="1536"/>
            <a:ext cx="192" cy="192"/>
          </p:xfrm>
          <a:graphic>
            <a:graphicData uri="http://schemas.openxmlformats.org/presentationml/2006/ole">
              <mc:AlternateContent xmlns:mc="http://schemas.openxmlformats.org/markup-compatibility/2006">
                <mc:Choice xmlns:v="urn:schemas-microsoft-com:vml" Requires="v">
                  <p:oleObj spid="_x0000_s169087" name="公式" r:id="rId16" imgW="139680" imgH="139680" progId="Equation.3">
                    <p:embed/>
                  </p:oleObj>
                </mc:Choice>
                <mc:Fallback>
                  <p:oleObj name="公式" r:id="rId16" imgW="139680" imgH="139680" progId="Equation.3">
                    <p:embed/>
                    <p:pic>
                      <p:nvPicPr>
                        <p:cNvPr id="0"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12" y="1536"/>
                          <a:ext cx="192" cy="192"/>
                        </a:xfrm>
                        <a:prstGeom prst="rect">
                          <a:avLst/>
                        </a:prstGeom>
                        <a:solidFill>
                          <a:srgbClr val="66FFFF"/>
                        </a:solidFill>
                      </p:spPr>
                    </p:pic>
                  </p:oleObj>
                </mc:Fallback>
              </mc:AlternateContent>
            </a:graphicData>
          </a:graphic>
        </p:graphicFrame>
        <p:graphicFrame>
          <p:nvGraphicFramePr>
            <p:cNvPr id="38932" name="Object 20"/>
            <p:cNvGraphicFramePr>
              <a:graphicFrameLocks noChangeAspect="1"/>
            </p:cNvGraphicFramePr>
            <p:nvPr/>
          </p:nvGraphicFramePr>
          <p:xfrm>
            <a:off x="3360" y="2160"/>
            <a:ext cx="172" cy="103"/>
          </p:xfrm>
          <a:graphic>
            <a:graphicData uri="http://schemas.openxmlformats.org/presentationml/2006/ole">
              <mc:AlternateContent xmlns:mc="http://schemas.openxmlformats.org/markup-compatibility/2006">
                <mc:Choice xmlns:v="urn:schemas-microsoft-com:vml" Requires="v">
                  <p:oleObj spid="_x0000_s169088" name="公式" r:id="rId17" imgW="126720" imgH="75960" progId="Equation.3">
                    <p:embed/>
                  </p:oleObj>
                </mc:Choice>
                <mc:Fallback>
                  <p:oleObj name="公式" r:id="rId17" imgW="126720" imgH="75960" progId="Equation.3">
                    <p:embed/>
                    <p:pic>
                      <p:nvPicPr>
                        <p:cNvPr id="0" name="Picture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60" y="2160"/>
                          <a:ext cx="172" cy="103"/>
                        </a:xfrm>
                        <a:prstGeom prst="rect">
                          <a:avLst/>
                        </a:prstGeom>
                        <a:solidFill>
                          <a:srgbClr val="66FFFF"/>
                        </a:solidFill>
                        <a:ln w="9525">
                          <a:solidFill>
                            <a:srgbClr val="66FFFF"/>
                          </a:solidFill>
                          <a:miter lim="800000"/>
                          <a:headEnd/>
                          <a:tailEnd/>
                        </a:ln>
                      </p:spPr>
                    </p:pic>
                  </p:oleObj>
                </mc:Fallback>
              </mc:AlternateContent>
            </a:graphicData>
          </a:graphic>
        </p:graphicFrame>
        <p:grpSp>
          <p:nvGrpSpPr>
            <p:cNvPr id="4" name="Group 21"/>
            <p:cNvGrpSpPr>
              <a:grpSpLocks/>
            </p:cNvGrpSpPr>
            <p:nvPr/>
          </p:nvGrpSpPr>
          <p:grpSpPr bwMode="auto">
            <a:xfrm>
              <a:off x="2835" y="2432"/>
              <a:ext cx="432" cy="582"/>
              <a:chOff x="2555" y="2069"/>
              <a:chExt cx="432" cy="582"/>
            </a:xfrm>
          </p:grpSpPr>
          <p:graphicFrame>
            <p:nvGraphicFramePr>
              <p:cNvPr id="38934" name="Object 22"/>
              <p:cNvGraphicFramePr>
                <a:graphicFrameLocks noChangeAspect="1"/>
              </p:cNvGraphicFramePr>
              <p:nvPr/>
            </p:nvGraphicFramePr>
            <p:xfrm>
              <a:off x="2795" y="2069"/>
              <a:ext cx="192" cy="192"/>
            </p:xfrm>
            <a:graphic>
              <a:graphicData uri="http://schemas.openxmlformats.org/presentationml/2006/ole">
                <mc:AlternateContent xmlns:mc="http://schemas.openxmlformats.org/markup-compatibility/2006">
                  <mc:Choice xmlns:v="urn:schemas-microsoft-com:vml" Requires="v">
                    <p:oleObj spid="_x0000_s169089" name="公式" r:id="rId18" imgW="139680" imgH="139680" progId="Equation.3">
                      <p:embed/>
                    </p:oleObj>
                  </mc:Choice>
                  <mc:Fallback>
                    <p:oleObj name="公式" r:id="rId18" imgW="139680" imgH="139680" progId="Equation.3">
                      <p:embed/>
                      <p:pic>
                        <p:nvPicPr>
                          <p:cNvPr id="0"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95" y="2069"/>
                            <a:ext cx="192" cy="192"/>
                          </a:xfrm>
                          <a:prstGeom prst="rect">
                            <a:avLst/>
                          </a:prstGeom>
                          <a:solidFill>
                            <a:srgbClr val="66FFFF"/>
                          </a:solidFill>
                        </p:spPr>
                      </p:pic>
                    </p:oleObj>
                  </mc:Fallback>
                </mc:AlternateContent>
              </a:graphicData>
            </a:graphic>
          </p:graphicFrame>
          <p:graphicFrame>
            <p:nvGraphicFramePr>
              <p:cNvPr id="38935" name="Object 23"/>
              <p:cNvGraphicFramePr>
                <a:graphicFrameLocks noChangeAspect="1"/>
              </p:cNvGraphicFramePr>
              <p:nvPr/>
            </p:nvGraphicFramePr>
            <p:xfrm>
              <a:off x="2795" y="2549"/>
              <a:ext cx="172" cy="102"/>
            </p:xfrm>
            <a:graphic>
              <a:graphicData uri="http://schemas.openxmlformats.org/presentationml/2006/ole">
                <mc:AlternateContent xmlns:mc="http://schemas.openxmlformats.org/markup-compatibility/2006">
                  <mc:Choice xmlns:v="urn:schemas-microsoft-com:vml" Requires="v">
                    <p:oleObj spid="_x0000_s169090" name="公式" r:id="rId19" imgW="126720" imgH="75960" progId="Equation.3">
                      <p:embed/>
                    </p:oleObj>
                  </mc:Choice>
                  <mc:Fallback>
                    <p:oleObj name="公式" r:id="rId19" imgW="126720" imgH="75960" progId="Equation.3">
                      <p:embed/>
                      <p:pic>
                        <p:nvPicPr>
                          <p:cNvPr id="0"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95" y="2549"/>
                            <a:ext cx="172" cy="102"/>
                          </a:xfrm>
                          <a:prstGeom prst="rect">
                            <a:avLst/>
                          </a:prstGeom>
                          <a:solidFill>
                            <a:srgbClr val="66FFFF"/>
                          </a:solidFill>
                        </p:spPr>
                      </p:pic>
                    </p:oleObj>
                  </mc:Fallback>
                </mc:AlternateContent>
              </a:graphicData>
            </a:graphic>
          </p:graphicFrame>
          <p:graphicFrame>
            <p:nvGraphicFramePr>
              <p:cNvPr id="38936" name="Object 24"/>
              <p:cNvGraphicFramePr>
                <a:graphicFrameLocks noChangeAspect="1"/>
              </p:cNvGraphicFramePr>
              <p:nvPr/>
            </p:nvGraphicFramePr>
            <p:xfrm>
              <a:off x="2555" y="2261"/>
              <a:ext cx="197" cy="240"/>
            </p:xfrm>
            <a:graphic>
              <a:graphicData uri="http://schemas.openxmlformats.org/presentationml/2006/ole">
                <mc:AlternateContent xmlns:mc="http://schemas.openxmlformats.org/markup-compatibility/2006">
                  <mc:Choice xmlns:v="urn:schemas-microsoft-com:vml" Requires="v">
                    <p:oleObj spid="_x0000_s169091" name="公式" r:id="rId20" imgW="177480" imgH="215640" progId="Equation.3">
                      <p:embed/>
                    </p:oleObj>
                  </mc:Choice>
                  <mc:Fallback>
                    <p:oleObj name="公式" r:id="rId20" imgW="177480" imgH="215640" progId="Equation.3">
                      <p:embed/>
                      <p:pic>
                        <p:nvPicPr>
                          <p:cNvPr id="0" name="Picture 1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55" y="2261"/>
                            <a:ext cx="197" cy="240"/>
                          </a:xfrm>
                          <a:prstGeom prst="rect">
                            <a:avLst/>
                          </a:prstGeom>
                          <a:solidFill>
                            <a:srgbClr val="00FFFF"/>
                          </a:solidFill>
                        </p:spPr>
                      </p:pic>
                    </p:oleObj>
                  </mc:Fallback>
                </mc:AlternateContent>
              </a:graphicData>
            </a:graphic>
          </p:graphicFrame>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917"/>
                                        </p:tgtEl>
                                        <p:attrNameLst>
                                          <p:attrName>style.visibility</p:attrName>
                                        </p:attrNameLst>
                                      </p:cBhvr>
                                      <p:to>
                                        <p:strVal val="visible"/>
                                      </p:to>
                                    </p:set>
                                    <p:animEffect transition="in" filter="wipe(left)">
                                      <p:cBhvr>
                                        <p:cTn id="12" dur="500"/>
                                        <p:tgtEl>
                                          <p:spTgt spid="389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926"/>
                                        </p:tgtEl>
                                        <p:attrNameLst>
                                          <p:attrName>style.visibility</p:attrName>
                                        </p:attrNameLst>
                                      </p:cBhvr>
                                      <p:to>
                                        <p:strVal val="visible"/>
                                      </p:to>
                                    </p:set>
                                    <p:animEffect transition="in" filter="wipe(left)">
                                      <p:cBhvr>
                                        <p:cTn id="17" dur="500"/>
                                        <p:tgtEl>
                                          <p:spTgt spid="389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916"/>
                                        </p:tgtEl>
                                        <p:attrNameLst>
                                          <p:attrName>style.visibility</p:attrName>
                                        </p:attrNameLst>
                                      </p:cBhvr>
                                      <p:to>
                                        <p:strVal val="visible"/>
                                      </p:to>
                                    </p:set>
                                    <p:animEffect transition="in" filter="wipe(left)">
                                      <p:cBhvr>
                                        <p:cTn id="22" dur="500"/>
                                        <p:tgtEl>
                                          <p:spTgt spid="389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8918"/>
                                        </p:tgtEl>
                                        <p:attrNameLst>
                                          <p:attrName>style.visibility</p:attrName>
                                        </p:attrNameLst>
                                      </p:cBhvr>
                                      <p:to>
                                        <p:strVal val="visible"/>
                                      </p:to>
                                    </p:set>
                                    <p:animEffect transition="in" filter="wipe(left)">
                                      <p:cBhvr>
                                        <p:cTn id="32" dur="500"/>
                                        <p:tgtEl>
                                          <p:spTgt spid="389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8927"/>
                                        </p:tgtEl>
                                        <p:attrNameLst>
                                          <p:attrName>style.visibility</p:attrName>
                                        </p:attrNameLst>
                                      </p:cBhvr>
                                      <p:to>
                                        <p:strVal val="visible"/>
                                      </p:to>
                                    </p:set>
                                    <p:animEffect transition="in" filter="wipe(left)">
                                      <p:cBhvr>
                                        <p:cTn id="37" dur="500"/>
                                        <p:tgtEl>
                                          <p:spTgt spid="38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6" grpId="0" animBg="1" autoUpdateAnimBg="0"/>
      <p:bldP spid="38927"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539750" y="1916113"/>
            <a:ext cx="8229600" cy="576262"/>
          </a:xfrm>
        </p:spPr>
        <p:txBody>
          <a:bodyPr/>
          <a:lstStyle/>
          <a:p>
            <a:r>
              <a:rPr lang="zh-CN" altLang="en-US" sz="4000" dirty="0" smtClean="0">
                <a:solidFill>
                  <a:schemeClr val="tx1"/>
                </a:solidFill>
                <a:latin typeface="华文行楷" pitchFamily="2" charset="-122"/>
                <a:ea typeface="华文行楷" pitchFamily="2" charset="-122"/>
              </a:rPr>
              <a:t>第五章 </a:t>
            </a:r>
            <a:r>
              <a:rPr lang="zh-CN" altLang="en-US" sz="4000" dirty="0">
                <a:solidFill>
                  <a:schemeClr val="tx1"/>
                </a:solidFill>
                <a:latin typeface="华文行楷" pitchFamily="2" charset="-122"/>
                <a:ea typeface="华文行楷" pitchFamily="2" charset="-122"/>
              </a:rPr>
              <a:t>放大电路中的反馈</a:t>
            </a:r>
          </a:p>
        </p:txBody>
      </p:sp>
      <p:sp>
        <p:nvSpPr>
          <p:cNvPr id="112644" name="Rectangle 4">
            <a:hlinkClick r:id="rId2" action="ppaction://hlinksldjump"/>
          </p:cNvPr>
          <p:cNvSpPr>
            <a:spLocks noChangeArrowheads="1"/>
          </p:cNvSpPr>
          <p:nvPr/>
        </p:nvSpPr>
        <p:spPr bwMode="auto">
          <a:xfrm>
            <a:off x="827088" y="2781300"/>
            <a:ext cx="4465637" cy="647700"/>
          </a:xfrm>
          <a:prstGeom prst="rect">
            <a:avLst/>
          </a:prstGeom>
          <a:noFill/>
          <a:ln w="9525">
            <a:noFill/>
            <a:miter lim="800000"/>
            <a:headEnd/>
            <a:tailEnd/>
          </a:ln>
          <a:effectLst/>
        </p:spPr>
        <p:txBody>
          <a:bodyPr anchor="ctr"/>
          <a:lstStyle/>
          <a:p>
            <a:r>
              <a:rPr lang="en-US" altLang="zh-CN" sz="2800" b="1" dirty="0" smtClean="0">
                <a:solidFill>
                  <a:schemeClr val="tx2"/>
                </a:solidFill>
                <a:latin typeface="华文楷体" pitchFamily="2" charset="-122"/>
                <a:ea typeface="华文楷体" pitchFamily="2" charset="-122"/>
                <a:cs typeface="Times New Roman" pitchFamily="18" charset="0"/>
              </a:rPr>
              <a:t>§5.1 </a:t>
            </a:r>
            <a:r>
              <a:rPr lang="zh-CN" altLang="en-US" sz="2800" b="1" dirty="0">
                <a:solidFill>
                  <a:schemeClr val="tx2"/>
                </a:solidFill>
                <a:latin typeface="华文楷体" pitchFamily="2" charset="-122"/>
                <a:ea typeface="华文楷体" pitchFamily="2" charset="-122"/>
                <a:cs typeface="Times New Roman" pitchFamily="18" charset="0"/>
              </a:rPr>
              <a:t>反馈的概念及判断</a:t>
            </a:r>
          </a:p>
        </p:txBody>
      </p:sp>
      <p:sp>
        <p:nvSpPr>
          <p:cNvPr id="112645" name="Rectangle 5">
            <a:hlinkClick r:id="rId3" action="ppaction://hlinksldjump"/>
          </p:cNvPr>
          <p:cNvSpPr>
            <a:spLocks noChangeArrowheads="1"/>
          </p:cNvSpPr>
          <p:nvPr/>
        </p:nvSpPr>
        <p:spPr bwMode="auto">
          <a:xfrm>
            <a:off x="827088" y="3357563"/>
            <a:ext cx="8316912" cy="647700"/>
          </a:xfrm>
          <a:prstGeom prst="rect">
            <a:avLst/>
          </a:prstGeom>
          <a:noFill/>
          <a:ln w="9525">
            <a:noFill/>
            <a:miter lim="800000"/>
            <a:headEnd/>
            <a:tailEnd/>
          </a:ln>
          <a:effectLst/>
        </p:spPr>
        <p:txBody>
          <a:bodyPr anchor="ctr"/>
          <a:lstStyle/>
          <a:p>
            <a:r>
              <a:rPr lang="en-US" altLang="zh-CN" sz="2800" b="1" dirty="0" smtClean="0">
                <a:solidFill>
                  <a:schemeClr val="tx2"/>
                </a:solidFill>
                <a:latin typeface="华文楷体" pitchFamily="2" charset="-122"/>
                <a:ea typeface="华文楷体" pitchFamily="2" charset="-122"/>
                <a:cs typeface="Times New Roman" pitchFamily="18" charset="0"/>
              </a:rPr>
              <a:t>§5.2 </a:t>
            </a:r>
            <a:r>
              <a:rPr lang="zh-CN" altLang="en-US" sz="2800" b="1" dirty="0">
                <a:solidFill>
                  <a:schemeClr val="tx2"/>
                </a:solidFill>
                <a:latin typeface="华文楷体" pitchFamily="2" charset="-122"/>
                <a:ea typeface="华文楷体" pitchFamily="2" charset="-122"/>
                <a:cs typeface="Times New Roman" pitchFamily="18" charset="0"/>
              </a:rPr>
              <a:t>负反馈放大电路的方框图及放大倍数的估算</a:t>
            </a:r>
          </a:p>
        </p:txBody>
      </p:sp>
      <p:sp>
        <p:nvSpPr>
          <p:cNvPr id="112646" name="Rectangle 6">
            <a:hlinkClick r:id="rId4" action="ppaction://hlinksldjump"/>
          </p:cNvPr>
          <p:cNvSpPr>
            <a:spLocks noChangeArrowheads="1"/>
          </p:cNvSpPr>
          <p:nvPr/>
        </p:nvSpPr>
        <p:spPr bwMode="auto">
          <a:xfrm>
            <a:off x="827088" y="4005263"/>
            <a:ext cx="6769100" cy="576262"/>
          </a:xfrm>
          <a:prstGeom prst="rect">
            <a:avLst/>
          </a:prstGeom>
          <a:noFill/>
          <a:ln w="9525">
            <a:noFill/>
            <a:miter lim="800000"/>
            <a:headEnd/>
            <a:tailEnd/>
          </a:ln>
          <a:effectLst/>
        </p:spPr>
        <p:txBody>
          <a:bodyPr anchor="ctr"/>
          <a:lstStyle/>
          <a:p>
            <a:r>
              <a:rPr lang="en-US" altLang="zh-CN" sz="2800" b="1" dirty="0" smtClean="0">
                <a:solidFill>
                  <a:schemeClr val="tx2"/>
                </a:solidFill>
                <a:latin typeface="华文楷体" pitchFamily="2" charset="-122"/>
                <a:ea typeface="华文楷体" pitchFamily="2" charset="-122"/>
                <a:cs typeface="Times New Roman" pitchFamily="18" charset="0"/>
              </a:rPr>
              <a:t>§5.3 </a:t>
            </a:r>
            <a:r>
              <a:rPr lang="zh-CN" altLang="en-US" sz="2800" b="1" dirty="0">
                <a:solidFill>
                  <a:schemeClr val="tx2"/>
                </a:solidFill>
                <a:latin typeface="华文楷体" pitchFamily="2" charset="-122"/>
                <a:ea typeface="华文楷体" pitchFamily="2" charset="-122"/>
                <a:cs typeface="Times New Roman" pitchFamily="18" charset="0"/>
              </a:rPr>
              <a:t>交流负反馈对放大电路性能的影响</a:t>
            </a:r>
          </a:p>
        </p:txBody>
      </p:sp>
      <p:sp>
        <p:nvSpPr>
          <p:cNvPr id="112647" name="Rectangle 7">
            <a:hlinkClick r:id="rId5" action="ppaction://hlinksldjump"/>
          </p:cNvPr>
          <p:cNvSpPr>
            <a:spLocks noChangeArrowheads="1"/>
          </p:cNvSpPr>
          <p:nvPr/>
        </p:nvSpPr>
        <p:spPr bwMode="auto">
          <a:xfrm>
            <a:off x="827088" y="4652963"/>
            <a:ext cx="5473700" cy="431800"/>
          </a:xfrm>
          <a:prstGeom prst="rect">
            <a:avLst/>
          </a:prstGeom>
          <a:noFill/>
          <a:ln w="9525">
            <a:noFill/>
            <a:miter lim="800000"/>
            <a:headEnd/>
            <a:tailEnd/>
          </a:ln>
          <a:effectLst/>
        </p:spPr>
        <p:txBody>
          <a:bodyPr anchor="ctr"/>
          <a:lstStyle/>
          <a:p>
            <a:r>
              <a:rPr lang="en-US" altLang="zh-CN" sz="2800" b="1" dirty="0" smtClean="0">
                <a:solidFill>
                  <a:schemeClr val="tx2"/>
                </a:solidFill>
                <a:latin typeface="华文楷体" pitchFamily="2" charset="-122"/>
                <a:ea typeface="华文楷体" pitchFamily="2" charset="-122"/>
                <a:cs typeface="Times New Roman" pitchFamily="18" charset="0"/>
              </a:rPr>
              <a:t>§5.4 </a:t>
            </a:r>
            <a:r>
              <a:rPr lang="zh-CN" altLang="en-US" sz="2800" b="1" dirty="0">
                <a:solidFill>
                  <a:schemeClr val="tx2"/>
                </a:solidFill>
                <a:latin typeface="华文楷体" pitchFamily="2" charset="-122"/>
                <a:ea typeface="华文楷体" pitchFamily="2" charset="-122"/>
                <a:cs typeface="Times New Roman" pitchFamily="18" charset="0"/>
              </a:rPr>
              <a:t>负反馈放大电路的稳定性</a:t>
            </a:r>
          </a:p>
        </p:txBody>
      </p:sp>
      <p:sp>
        <p:nvSpPr>
          <p:cNvPr id="112648" name="Rectangle 8">
            <a:hlinkClick r:id="rId6" action="ppaction://hlinksldjump"/>
          </p:cNvPr>
          <p:cNvSpPr>
            <a:spLocks noChangeArrowheads="1"/>
          </p:cNvSpPr>
          <p:nvPr/>
        </p:nvSpPr>
        <p:spPr bwMode="auto">
          <a:xfrm>
            <a:off x="827088" y="5229225"/>
            <a:ext cx="5976937" cy="508000"/>
          </a:xfrm>
          <a:prstGeom prst="rect">
            <a:avLst/>
          </a:prstGeom>
          <a:noFill/>
          <a:ln w="9525">
            <a:noFill/>
            <a:miter lim="800000"/>
            <a:headEnd/>
            <a:tailEnd/>
          </a:ln>
          <a:effectLst/>
        </p:spPr>
        <p:txBody>
          <a:bodyPr anchor="ctr"/>
          <a:lstStyle/>
          <a:p>
            <a:r>
              <a:rPr lang="en-US" altLang="zh-CN" sz="2800" b="1" dirty="0" smtClean="0">
                <a:solidFill>
                  <a:schemeClr val="tx2"/>
                </a:solidFill>
                <a:latin typeface="华文楷体" pitchFamily="2" charset="-122"/>
                <a:ea typeface="华文楷体" pitchFamily="2" charset="-122"/>
                <a:cs typeface="Times New Roman" pitchFamily="18" charset="0"/>
              </a:rPr>
              <a:t>§5.5 </a:t>
            </a:r>
            <a:r>
              <a:rPr lang="zh-CN" altLang="en-US" sz="2800" b="1" dirty="0">
                <a:solidFill>
                  <a:schemeClr val="tx2"/>
                </a:solidFill>
                <a:latin typeface="华文楷体" pitchFamily="2" charset="-122"/>
                <a:ea typeface="华文楷体" pitchFamily="2" charset="-122"/>
                <a:cs typeface="Times New Roman" pitchFamily="18" charset="0"/>
              </a:rPr>
              <a:t>放大电路中反馈的其它问题</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2"/>
          <p:cNvGraphicFramePr>
            <a:graphicFrameLocks noChangeAspect="1"/>
          </p:cNvGraphicFramePr>
          <p:nvPr/>
        </p:nvGraphicFramePr>
        <p:xfrm>
          <a:off x="684213" y="2349500"/>
          <a:ext cx="4876800" cy="2620963"/>
        </p:xfrm>
        <a:graphic>
          <a:graphicData uri="http://schemas.openxmlformats.org/presentationml/2006/ole">
            <mc:AlternateContent xmlns:mc="http://schemas.openxmlformats.org/markup-compatibility/2006">
              <mc:Choice xmlns:v="urn:schemas-microsoft-com:vml" Requires="v">
                <p:oleObj spid="_x0000_s169995" name="Photo Editor 照片" r:id="rId4" imgW="17380952" imgH="9345329" progId="">
                  <p:embed/>
                </p:oleObj>
              </mc:Choice>
              <mc:Fallback>
                <p:oleObj name="Photo Editor 照片" r:id="rId4" imgW="17380952" imgH="9345329"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2349500"/>
                        <a:ext cx="4876800" cy="262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39" name="Rectangle 3"/>
          <p:cNvSpPr>
            <a:spLocks noGrp="1" noChangeArrowheads="1"/>
          </p:cNvSpPr>
          <p:nvPr>
            <p:ph type="title"/>
          </p:nvPr>
        </p:nvSpPr>
        <p:spPr>
          <a:xfrm>
            <a:off x="250824" y="836613"/>
            <a:ext cx="8607456" cy="1311275"/>
          </a:xfrm>
          <a:noFill/>
        </p:spPr>
        <p:txBody>
          <a:bodyPr/>
          <a:lstStyle/>
          <a:p>
            <a:pPr algn="l">
              <a:lnSpc>
                <a:spcPct val="110000"/>
              </a:lnSpc>
            </a:pPr>
            <a:r>
              <a:rPr lang="zh-CN" altLang="en-US" sz="3200" dirty="0">
                <a:solidFill>
                  <a:schemeClr val="tx1"/>
                </a:solidFill>
                <a:latin typeface="华文行楷" pitchFamily="2" charset="-122"/>
                <a:ea typeface="华文行楷" pitchFamily="2" charset="-122"/>
              </a:rPr>
              <a:t>分立元件放大电路中反馈的分析</a:t>
            </a:r>
            <a:br>
              <a:rPr lang="zh-CN" altLang="en-US" sz="3200" dirty="0">
                <a:solidFill>
                  <a:schemeClr val="tx1"/>
                </a:solidFill>
                <a:latin typeface="华文行楷" pitchFamily="2" charset="-122"/>
                <a:ea typeface="华文行楷" pitchFamily="2" charset="-122"/>
              </a:rPr>
            </a:br>
            <a:r>
              <a:rPr lang="zh-CN" altLang="en-US" sz="2800" dirty="0">
                <a:solidFill>
                  <a:schemeClr val="tx1"/>
                </a:solidFill>
                <a:latin typeface="隶书" pitchFamily="49" charset="-122"/>
                <a:ea typeface="隶书" pitchFamily="49" charset="-122"/>
              </a:rPr>
              <a:t>  </a:t>
            </a:r>
            <a:r>
              <a:rPr lang="zh-CN" altLang="en-US" sz="2800" dirty="0" smtClean="0">
                <a:solidFill>
                  <a:schemeClr val="tx1"/>
                </a:solidFill>
                <a:latin typeface="隶书" pitchFamily="49" charset="-122"/>
                <a:ea typeface="隶书" pitchFamily="49" charset="-122"/>
              </a:rPr>
              <a:t>  </a:t>
            </a:r>
            <a:r>
              <a:rPr lang="zh-CN" altLang="en-US" sz="2400" b="1" dirty="0" smtClean="0">
                <a:solidFill>
                  <a:schemeClr val="tx1"/>
                </a:solidFill>
                <a:latin typeface="宋体" charset="-122"/>
              </a:rPr>
              <a:t>图示</a:t>
            </a:r>
            <a:r>
              <a:rPr lang="zh-CN" altLang="en-US" sz="2400" b="1" dirty="0">
                <a:solidFill>
                  <a:schemeClr val="tx1"/>
                </a:solidFill>
                <a:latin typeface="宋体" charset="-122"/>
              </a:rPr>
              <a:t>电路有无引入反馈？是直流反馈还是交流反馈？是正反馈还是负反馈？若为交流负反馈，其组态为哪种？</a:t>
            </a:r>
          </a:p>
        </p:txBody>
      </p:sp>
      <p:sp>
        <p:nvSpPr>
          <p:cNvPr id="39940" name="Text Box 4"/>
          <p:cNvSpPr txBox="1">
            <a:spLocks noChangeArrowheads="1"/>
          </p:cNvSpPr>
          <p:nvPr/>
        </p:nvSpPr>
        <p:spPr bwMode="auto">
          <a:xfrm>
            <a:off x="684213" y="5473700"/>
            <a:ext cx="7696200" cy="895350"/>
          </a:xfrm>
          <a:prstGeom prst="rect">
            <a:avLst/>
          </a:prstGeom>
          <a:noFill/>
          <a:ln w="9525">
            <a:noFill/>
            <a:miter lim="800000"/>
            <a:headEnd/>
            <a:tailEnd/>
          </a:ln>
          <a:effectLst/>
        </p:spPr>
        <p:txBody>
          <a:bodyPr>
            <a:spAutoFit/>
          </a:bodyPr>
          <a:lstStyle/>
          <a:p>
            <a:pPr>
              <a:lnSpc>
                <a:spcPct val="110000"/>
              </a:lnSpc>
            </a:pPr>
            <a:r>
              <a:rPr kumimoji="1" lang="en-US" altLang="zh-CN" sz="2400" b="1">
                <a:latin typeface="Times New Roman" pitchFamily="18" charset="0"/>
              </a:rPr>
              <a:t>   3.</a:t>
            </a:r>
            <a:r>
              <a:rPr kumimoji="1" lang="en-US" altLang="zh-CN" sz="2400" b="1">
                <a:latin typeface="宋体" charset="-122"/>
              </a:rPr>
              <a:t> </a:t>
            </a:r>
            <a:r>
              <a:rPr kumimoji="1" lang="zh-CN" altLang="en-US" sz="2400" b="1">
                <a:latin typeface="宋体" charset="-122"/>
              </a:rPr>
              <a:t>若在第三级的射极加旁路电容，且在输出端和输入端跨接一电阻，则反馈的性质有何变化？</a:t>
            </a:r>
          </a:p>
        </p:txBody>
      </p:sp>
      <p:grpSp>
        <p:nvGrpSpPr>
          <p:cNvPr id="2" name="Group 5"/>
          <p:cNvGrpSpPr>
            <a:grpSpLocks/>
          </p:cNvGrpSpPr>
          <p:nvPr/>
        </p:nvGrpSpPr>
        <p:grpSpPr bwMode="auto">
          <a:xfrm>
            <a:off x="455613" y="3492500"/>
            <a:ext cx="381000" cy="1219200"/>
            <a:chOff x="960" y="2016"/>
            <a:chExt cx="240" cy="768"/>
          </a:xfrm>
        </p:grpSpPr>
        <p:sp>
          <p:nvSpPr>
            <p:cNvPr id="39942" name="Text Box 6"/>
            <p:cNvSpPr txBox="1">
              <a:spLocks noChangeArrowheads="1"/>
            </p:cNvSpPr>
            <p:nvPr/>
          </p:nvSpPr>
          <p:spPr bwMode="auto">
            <a:xfrm>
              <a:off x="960" y="2016"/>
              <a:ext cx="240"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a:t>
              </a:r>
            </a:p>
          </p:txBody>
        </p:sp>
        <p:sp>
          <p:nvSpPr>
            <p:cNvPr id="39943" name="Text Box 7"/>
            <p:cNvSpPr txBox="1">
              <a:spLocks noChangeArrowheads="1"/>
            </p:cNvSpPr>
            <p:nvPr/>
          </p:nvSpPr>
          <p:spPr bwMode="auto">
            <a:xfrm>
              <a:off x="960" y="2496"/>
              <a:ext cx="240"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_</a:t>
              </a:r>
            </a:p>
          </p:txBody>
        </p:sp>
      </p:grpSp>
      <p:grpSp>
        <p:nvGrpSpPr>
          <p:cNvPr id="3" name="Group 8"/>
          <p:cNvGrpSpPr>
            <a:grpSpLocks/>
          </p:cNvGrpSpPr>
          <p:nvPr/>
        </p:nvGrpSpPr>
        <p:grpSpPr bwMode="auto">
          <a:xfrm>
            <a:off x="2132013" y="2882900"/>
            <a:ext cx="2514600" cy="1371600"/>
            <a:chOff x="1344" y="1632"/>
            <a:chExt cx="1584" cy="864"/>
          </a:xfrm>
        </p:grpSpPr>
        <p:sp>
          <p:nvSpPr>
            <p:cNvPr id="39945" name="Text Box 9"/>
            <p:cNvSpPr txBox="1">
              <a:spLocks noChangeArrowheads="1"/>
            </p:cNvSpPr>
            <p:nvPr/>
          </p:nvSpPr>
          <p:spPr bwMode="auto">
            <a:xfrm>
              <a:off x="1344" y="1632"/>
              <a:ext cx="240"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_</a:t>
              </a:r>
            </a:p>
          </p:txBody>
        </p:sp>
        <p:sp>
          <p:nvSpPr>
            <p:cNvPr id="39946" name="Text Box 10"/>
            <p:cNvSpPr txBox="1">
              <a:spLocks noChangeArrowheads="1"/>
            </p:cNvSpPr>
            <p:nvPr/>
          </p:nvSpPr>
          <p:spPr bwMode="auto">
            <a:xfrm>
              <a:off x="2064" y="2112"/>
              <a:ext cx="240"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a:t>
              </a:r>
            </a:p>
          </p:txBody>
        </p:sp>
        <p:sp>
          <p:nvSpPr>
            <p:cNvPr id="39947" name="Text Box 11"/>
            <p:cNvSpPr txBox="1">
              <a:spLocks noChangeArrowheads="1"/>
            </p:cNvSpPr>
            <p:nvPr/>
          </p:nvSpPr>
          <p:spPr bwMode="auto">
            <a:xfrm>
              <a:off x="2688" y="2208"/>
              <a:ext cx="240"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a:t>
              </a:r>
            </a:p>
          </p:txBody>
        </p:sp>
      </p:grpSp>
      <p:grpSp>
        <p:nvGrpSpPr>
          <p:cNvPr id="4" name="Group 12"/>
          <p:cNvGrpSpPr>
            <a:grpSpLocks/>
          </p:cNvGrpSpPr>
          <p:nvPr/>
        </p:nvGrpSpPr>
        <p:grpSpPr bwMode="auto">
          <a:xfrm>
            <a:off x="2132013" y="4062413"/>
            <a:ext cx="2057400" cy="663575"/>
            <a:chOff x="2016" y="2366"/>
            <a:chExt cx="1296" cy="418"/>
          </a:xfrm>
        </p:grpSpPr>
        <p:sp>
          <p:nvSpPr>
            <p:cNvPr id="39949" name="Line 13"/>
            <p:cNvSpPr>
              <a:spLocks noChangeShapeType="1"/>
            </p:cNvSpPr>
            <p:nvPr/>
          </p:nvSpPr>
          <p:spPr bwMode="auto">
            <a:xfrm flipH="1">
              <a:off x="2400" y="2366"/>
              <a:ext cx="912" cy="0"/>
            </a:xfrm>
            <a:prstGeom prst="line">
              <a:avLst/>
            </a:prstGeom>
            <a:noFill/>
            <a:ln w="28575">
              <a:solidFill>
                <a:srgbClr val="FF0000"/>
              </a:solidFill>
              <a:round/>
              <a:headEnd/>
              <a:tailEnd/>
            </a:ln>
            <a:effectLst/>
          </p:spPr>
          <p:txBody>
            <a:bodyPr/>
            <a:lstStyle/>
            <a:p>
              <a:endParaRPr lang="zh-CN" altLang="en-US"/>
            </a:p>
          </p:txBody>
        </p:sp>
        <p:sp>
          <p:nvSpPr>
            <p:cNvPr id="39950" name="Line 14"/>
            <p:cNvSpPr>
              <a:spLocks noChangeShapeType="1"/>
            </p:cNvSpPr>
            <p:nvPr/>
          </p:nvSpPr>
          <p:spPr bwMode="auto">
            <a:xfrm flipH="1">
              <a:off x="2016" y="2366"/>
              <a:ext cx="192" cy="0"/>
            </a:xfrm>
            <a:prstGeom prst="line">
              <a:avLst/>
            </a:prstGeom>
            <a:noFill/>
            <a:ln w="28575">
              <a:solidFill>
                <a:srgbClr val="FF0000"/>
              </a:solidFill>
              <a:round/>
              <a:headEnd/>
              <a:tailEnd/>
            </a:ln>
            <a:effectLst/>
          </p:spPr>
          <p:txBody>
            <a:bodyPr/>
            <a:lstStyle/>
            <a:p>
              <a:endParaRPr lang="zh-CN" altLang="en-US"/>
            </a:p>
          </p:txBody>
        </p:sp>
        <p:sp>
          <p:nvSpPr>
            <p:cNvPr id="39951" name="Line 15"/>
            <p:cNvSpPr>
              <a:spLocks noChangeShapeType="1"/>
            </p:cNvSpPr>
            <p:nvPr/>
          </p:nvSpPr>
          <p:spPr bwMode="auto">
            <a:xfrm>
              <a:off x="2016" y="2400"/>
              <a:ext cx="0" cy="96"/>
            </a:xfrm>
            <a:prstGeom prst="line">
              <a:avLst/>
            </a:prstGeom>
            <a:noFill/>
            <a:ln w="28575">
              <a:solidFill>
                <a:srgbClr val="FF0000"/>
              </a:solidFill>
              <a:round/>
              <a:headEnd/>
              <a:tailEnd/>
            </a:ln>
            <a:effectLst/>
          </p:spPr>
          <p:txBody>
            <a:bodyPr/>
            <a:lstStyle/>
            <a:p>
              <a:endParaRPr lang="zh-CN" altLang="en-US"/>
            </a:p>
          </p:txBody>
        </p:sp>
        <p:sp>
          <p:nvSpPr>
            <p:cNvPr id="39952" name="Line 16"/>
            <p:cNvSpPr>
              <a:spLocks noChangeShapeType="1"/>
            </p:cNvSpPr>
            <p:nvPr/>
          </p:nvSpPr>
          <p:spPr bwMode="auto">
            <a:xfrm>
              <a:off x="2016" y="2688"/>
              <a:ext cx="0" cy="96"/>
            </a:xfrm>
            <a:prstGeom prst="line">
              <a:avLst/>
            </a:prstGeom>
            <a:noFill/>
            <a:ln w="28575">
              <a:solidFill>
                <a:srgbClr val="FF0000"/>
              </a:solidFill>
              <a:round/>
              <a:headEnd/>
              <a:tailEnd/>
            </a:ln>
            <a:effectLst/>
          </p:spPr>
          <p:txBody>
            <a:bodyPr/>
            <a:lstStyle/>
            <a:p>
              <a:endParaRPr lang="zh-CN" altLang="en-US"/>
            </a:p>
          </p:txBody>
        </p:sp>
      </p:grpSp>
      <p:grpSp>
        <p:nvGrpSpPr>
          <p:cNvPr id="5" name="Group 17"/>
          <p:cNvGrpSpPr>
            <a:grpSpLocks/>
          </p:cNvGrpSpPr>
          <p:nvPr/>
        </p:nvGrpSpPr>
        <p:grpSpPr bwMode="auto">
          <a:xfrm>
            <a:off x="2132013" y="3644900"/>
            <a:ext cx="533400" cy="1352550"/>
            <a:chOff x="1344" y="2112"/>
            <a:chExt cx="336" cy="852"/>
          </a:xfrm>
        </p:grpSpPr>
        <p:grpSp>
          <p:nvGrpSpPr>
            <p:cNvPr id="6" name="Group 18"/>
            <p:cNvGrpSpPr>
              <a:grpSpLocks/>
            </p:cNvGrpSpPr>
            <p:nvPr/>
          </p:nvGrpSpPr>
          <p:grpSpPr bwMode="auto">
            <a:xfrm>
              <a:off x="1344" y="2112"/>
              <a:ext cx="240" cy="852"/>
              <a:chOff x="1344" y="2208"/>
              <a:chExt cx="240" cy="852"/>
            </a:xfrm>
          </p:grpSpPr>
          <p:sp>
            <p:nvSpPr>
              <p:cNvPr id="39955" name="Text Box 19"/>
              <p:cNvSpPr txBox="1">
                <a:spLocks noChangeArrowheads="1"/>
              </p:cNvSpPr>
              <p:nvPr/>
            </p:nvSpPr>
            <p:spPr bwMode="auto">
              <a:xfrm>
                <a:off x="1344" y="2208"/>
                <a:ext cx="240"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a:t>
                </a:r>
              </a:p>
            </p:txBody>
          </p:sp>
          <p:sp>
            <p:nvSpPr>
              <p:cNvPr id="39956" name="Text Box 20"/>
              <p:cNvSpPr txBox="1">
                <a:spLocks noChangeArrowheads="1"/>
              </p:cNvSpPr>
              <p:nvPr/>
            </p:nvSpPr>
            <p:spPr bwMode="auto">
              <a:xfrm>
                <a:off x="1344" y="2736"/>
                <a:ext cx="240"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_</a:t>
                </a:r>
              </a:p>
            </p:txBody>
          </p:sp>
          <p:grpSp>
            <p:nvGrpSpPr>
              <p:cNvPr id="7" name="Group 21"/>
              <p:cNvGrpSpPr>
                <a:grpSpLocks/>
              </p:cNvGrpSpPr>
              <p:nvPr/>
            </p:nvGrpSpPr>
            <p:grpSpPr bwMode="auto">
              <a:xfrm>
                <a:off x="1368" y="2281"/>
                <a:ext cx="155" cy="779"/>
                <a:chOff x="2040" y="2185"/>
                <a:chExt cx="155" cy="779"/>
              </a:xfrm>
            </p:grpSpPr>
            <p:sp>
              <p:nvSpPr>
                <p:cNvPr id="39958" name="Oval 22"/>
                <p:cNvSpPr>
                  <a:spLocks noChangeArrowheads="1"/>
                </p:cNvSpPr>
                <p:nvPr/>
              </p:nvSpPr>
              <p:spPr bwMode="auto">
                <a:xfrm>
                  <a:off x="2051" y="2185"/>
                  <a:ext cx="144" cy="144"/>
                </a:xfrm>
                <a:prstGeom prst="ellipse">
                  <a:avLst/>
                </a:prstGeom>
                <a:noFill/>
                <a:ln w="19050">
                  <a:solidFill>
                    <a:srgbClr val="FF0000"/>
                  </a:solidFill>
                  <a:round/>
                  <a:headEnd/>
                  <a:tailEnd/>
                </a:ln>
                <a:effectLst/>
              </p:spPr>
              <p:txBody>
                <a:bodyPr wrap="none" anchor="ctr"/>
                <a:lstStyle/>
                <a:p>
                  <a:endParaRPr lang="zh-CN" altLang="en-US"/>
                </a:p>
              </p:txBody>
            </p:sp>
            <p:sp>
              <p:nvSpPr>
                <p:cNvPr id="39959" name="Oval 23"/>
                <p:cNvSpPr>
                  <a:spLocks noChangeArrowheads="1"/>
                </p:cNvSpPr>
                <p:nvPr/>
              </p:nvSpPr>
              <p:spPr bwMode="auto">
                <a:xfrm>
                  <a:off x="2040" y="2820"/>
                  <a:ext cx="144" cy="144"/>
                </a:xfrm>
                <a:prstGeom prst="ellipse">
                  <a:avLst/>
                </a:prstGeom>
                <a:noFill/>
                <a:ln w="19050">
                  <a:solidFill>
                    <a:srgbClr val="FF0000"/>
                  </a:solidFill>
                  <a:round/>
                  <a:headEnd/>
                  <a:tailEnd/>
                </a:ln>
                <a:effectLst/>
              </p:spPr>
              <p:txBody>
                <a:bodyPr wrap="none" anchor="ctr"/>
                <a:lstStyle/>
                <a:p>
                  <a:endParaRPr lang="zh-CN" altLang="en-US"/>
                </a:p>
              </p:txBody>
            </p:sp>
          </p:grpSp>
        </p:grpSp>
        <p:sp>
          <p:nvSpPr>
            <p:cNvPr id="39960" name="Text Box 24"/>
            <p:cNvSpPr txBox="1">
              <a:spLocks noChangeArrowheads="1"/>
            </p:cNvSpPr>
            <p:nvPr/>
          </p:nvSpPr>
          <p:spPr bwMode="auto">
            <a:xfrm>
              <a:off x="1344" y="2400"/>
              <a:ext cx="336" cy="288"/>
            </a:xfrm>
            <a:prstGeom prst="rect">
              <a:avLst/>
            </a:prstGeom>
            <a:noFill/>
            <a:ln w="9525">
              <a:noFill/>
              <a:miter lim="800000"/>
              <a:headEnd/>
              <a:tailEnd/>
            </a:ln>
            <a:effectLst/>
          </p:spPr>
          <p:txBody>
            <a:bodyPr>
              <a:spAutoFit/>
            </a:bodyPr>
            <a:lstStyle/>
            <a:p>
              <a:pPr>
                <a:spcBef>
                  <a:spcPct val="50000"/>
                </a:spcBef>
              </a:pPr>
              <a:r>
                <a:rPr kumimoji="1" lang="en-US" altLang="zh-CN" sz="2400" b="1" i="1">
                  <a:solidFill>
                    <a:srgbClr val="FF0000"/>
                  </a:solidFill>
                  <a:latin typeface="Times New Roman" pitchFamily="18" charset="0"/>
                </a:rPr>
                <a:t>u</a:t>
              </a:r>
              <a:r>
                <a:rPr kumimoji="1" lang="en-US" altLang="zh-CN" sz="2400" b="1" baseline="-25000">
                  <a:solidFill>
                    <a:srgbClr val="FF0000"/>
                  </a:solidFill>
                  <a:latin typeface="Times New Roman" pitchFamily="18" charset="0"/>
                </a:rPr>
                <a:t>F</a:t>
              </a:r>
              <a:endParaRPr kumimoji="1" lang="en-US" altLang="zh-CN" sz="2400" b="1">
                <a:solidFill>
                  <a:srgbClr val="FF0000"/>
                </a:solidFill>
                <a:latin typeface="Times New Roman" pitchFamily="18" charset="0"/>
              </a:endParaRPr>
            </a:p>
          </p:txBody>
        </p:sp>
      </p:grpSp>
      <p:sp>
        <p:nvSpPr>
          <p:cNvPr id="39961" name="Text Box 25"/>
          <p:cNvSpPr txBox="1">
            <a:spLocks noChangeArrowheads="1"/>
          </p:cNvSpPr>
          <p:nvPr/>
        </p:nvSpPr>
        <p:spPr bwMode="auto">
          <a:xfrm>
            <a:off x="5637213" y="2197100"/>
            <a:ext cx="2667000" cy="1698625"/>
          </a:xfrm>
          <a:prstGeom prst="rect">
            <a:avLst/>
          </a:prstGeom>
          <a:noFill/>
          <a:ln w="9525">
            <a:noFill/>
            <a:miter lim="800000"/>
            <a:headEnd/>
            <a:tailEnd/>
          </a:ln>
          <a:effectLst/>
        </p:spPr>
        <p:txBody>
          <a:bodyPr>
            <a:spAutoFit/>
          </a:bodyPr>
          <a:lstStyle/>
          <a:p>
            <a:pPr>
              <a:lnSpc>
                <a:spcPct val="110000"/>
              </a:lnSpc>
            </a:pPr>
            <a:r>
              <a:rPr kumimoji="1" lang="en-US" altLang="zh-CN" sz="2400" b="1">
                <a:latin typeface="宋体" charset="-122"/>
              </a:rPr>
              <a:t> </a:t>
            </a:r>
            <a:r>
              <a:rPr kumimoji="1" lang="en-US" altLang="zh-CN" sz="2400" b="1">
                <a:latin typeface="Times New Roman" pitchFamily="18" charset="0"/>
              </a:rPr>
              <a:t>1.</a:t>
            </a:r>
            <a:r>
              <a:rPr kumimoji="1" lang="en-US" altLang="zh-CN" sz="2400" b="1">
                <a:latin typeface="宋体" charset="-122"/>
              </a:rPr>
              <a:t> </a:t>
            </a:r>
            <a:r>
              <a:rPr kumimoji="1" lang="zh-CN" altLang="en-US" sz="2400" b="1">
                <a:latin typeface="宋体" charset="-122"/>
              </a:rPr>
              <a:t>若从第三级射极输出，则电路引入了哪种组态的交流负反馈？</a:t>
            </a:r>
          </a:p>
        </p:txBody>
      </p:sp>
      <p:sp>
        <p:nvSpPr>
          <p:cNvPr id="39962" name="Text Box 26"/>
          <p:cNvSpPr txBox="1">
            <a:spLocks noChangeArrowheads="1"/>
          </p:cNvSpPr>
          <p:nvPr/>
        </p:nvSpPr>
        <p:spPr bwMode="auto">
          <a:xfrm>
            <a:off x="5637213" y="3797300"/>
            <a:ext cx="2819400" cy="1698625"/>
          </a:xfrm>
          <a:prstGeom prst="rect">
            <a:avLst/>
          </a:prstGeom>
          <a:noFill/>
          <a:ln w="9525">
            <a:noFill/>
            <a:miter lim="800000"/>
            <a:headEnd/>
            <a:tailEnd/>
          </a:ln>
          <a:effectLst/>
        </p:spPr>
        <p:txBody>
          <a:bodyPr>
            <a:spAutoFit/>
          </a:bodyPr>
          <a:lstStyle/>
          <a:p>
            <a:pPr>
              <a:lnSpc>
                <a:spcPct val="110000"/>
              </a:lnSpc>
            </a:pPr>
            <a:r>
              <a:rPr kumimoji="1" lang="en-US" altLang="zh-CN" sz="2400" b="1">
                <a:latin typeface="宋体" charset="-122"/>
              </a:rPr>
              <a:t> </a:t>
            </a:r>
            <a:r>
              <a:rPr kumimoji="1" lang="en-US" altLang="zh-CN" sz="2400" b="1">
                <a:latin typeface="Times New Roman" pitchFamily="18" charset="0"/>
              </a:rPr>
              <a:t>2.</a:t>
            </a:r>
            <a:r>
              <a:rPr kumimoji="1" lang="en-US" altLang="zh-CN" sz="2400" b="1">
                <a:latin typeface="宋体" charset="-122"/>
              </a:rPr>
              <a:t> </a:t>
            </a:r>
            <a:r>
              <a:rPr kumimoji="1" lang="zh-CN" altLang="en-US" sz="2400" b="1">
                <a:latin typeface="宋体" charset="-122"/>
              </a:rPr>
              <a:t>若在第三级的射极加旁路电容，则反馈的性质有何变化？</a:t>
            </a:r>
            <a:endParaRPr kumimoji="1" lang="zh-CN" altLang="en-US" sz="2400">
              <a:latin typeface="Times New Roman" pitchFamily="18" charset="0"/>
            </a:endParaRPr>
          </a:p>
        </p:txBody>
      </p:sp>
      <p:sp>
        <p:nvSpPr>
          <p:cNvPr id="39963" name="Text Box 27"/>
          <p:cNvSpPr txBox="1">
            <a:spLocks noChangeArrowheads="1"/>
          </p:cNvSpPr>
          <p:nvPr/>
        </p:nvSpPr>
        <p:spPr bwMode="auto">
          <a:xfrm>
            <a:off x="1446213" y="5016500"/>
            <a:ext cx="3276600" cy="466725"/>
          </a:xfrm>
          <a:prstGeom prst="rect">
            <a:avLst/>
          </a:prstGeom>
          <a:solidFill>
            <a:srgbClr val="66FFFF"/>
          </a:solidFill>
          <a:ln w="9525">
            <a:solidFill>
              <a:srgbClr val="FF0000"/>
            </a:solidFill>
            <a:miter lim="800000"/>
            <a:headEnd/>
            <a:tailEnd/>
          </a:ln>
          <a:effectLst/>
        </p:spPr>
        <p:txBody>
          <a:bodyPr>
            <a:spAutoFit/>
          </a:bodyPr>
          <a:lstStyle/>
          <a:p>
            <a:pPr>
              <a:spcBef>
                <a:spcPct val="50000"/>
              </a:spcBef>
            </a:pPr>
            <a:r>
              <a:rPr kumimoji="1" lang="zh-CN" altLang="en-US" sz="2400" b="1">
                <a:latin typeface="Times New Roman" pitchFamily="18" charset="0"/>
              </a:rPr>
              <a:t>引入了电流串联负反馈</a:t>
            </a:r>
          </a:p>
        </p:txBody>
      </p:sp>
      <p:sp>
        <p:nvSpPr>
          <p:cNvPr id="39964" name="AutoShape 28"/>
          <p:cNvSpPr>
            <a:spLocks/>
          </p:cNvSpPr>
          <p:nvPr/>
        </p:nvSpPr>
        <p:spPr bwMode="auto">
          <a:xfrm>
            <a:off x="0" y="2492375"/>
            <a:ext cx="1106488" cy="431800"/>
          </a:xfrm>
          <a:prstGeom prst="borderCallout1">
            <a:avLst>
              <a:gd name="adj1" fmla="val 26472"/>
              <a:gd name="adj2" fmla="val 106889"/>
              <a:gd name="adj3" fmla="val 166912"/>
              <a:gd name="adj4" fmla="val 321949"/>
            </a:avLst>
          </a:prstGeom>
          <a:solidFill>
            <a:srgbClr val="FFFFCC"/>
          </a:solidFill>
          <a:ln w="19050">
            <a:solidFill>
              <a:srgbClr val="A50021"/>
            </a:solidFill>
            <a:miter lim="800000"/>
            <a:headEnd/>
            <a:tailEnd/>
          </a:ln>
          <a:effectLst/>
        </p:spPr>
        <p:txBody>
          <a:bodyPr/>
          <a:lstStyle/>
          <a:p>
            <a:pPr algn="ctr"/>
            <a:r>
              <a:rPr lang="zh-CN" altLang="en-US" sz="2000" b="1"/>
              <a:t>作用？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9964"/>
                                        </p:tgtEl>
                                        <p:attrNameLst>
                                          <p:attrName>style.visibility</p:attrName>
                                        </p:attrNameLst>
                                      </p:cBhvr>
                                      <p:to>
                                        <p:strVal val="visible"/>
                                      </p:to>
                                    </p:set>
                                    <p:animEffect transition="in" filter="wipe(down)">
                                      <p:cBhvr>
                                        <p:cTn id="7" dur="500"/>
                                        <p:tgtEl>
                                          <p:spTgt spid="3996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righ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9963"/>
                                        </p:tgtEl>
                                        <p:attrNameLst>
                                          <p:attrName>style.visibility</p:attrName>
                                        </p:attrNameLst>
                                      </p:cBhvr>
                                      <p:to>
                                        <p:strVal val="visible"/>
                                      </p:to>
                                    </p:set>
                                    <p:animEffect transition="in" filter="wipe(left)">
                                      <p:cBhvr>
                                        <p:cTn id="31" dur="500"/>
                                        <p:tgtEl>
                                          <p:spTgt spid="3996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9961">
                                            <p:txEl>
                                              <p:pRg st="0" end="0"/>
                                            </p:txEl>
                                          </p:spTgt>
                                        </p:tgtEl>
                                        <p:attrNameLst>
                                          <p:attrName>style.visibility</p:attrName>
                                        </p:attrNameLst>
                                      </p:cBhvr>
                                      <p:to>
                                        <p:strVal val="visible"/>
                                      </p:to>
                                    </p:set>
                                    <p:animEffect transition="in" filter="wipe(left)">
                                      <p:cBhvr>
                                        <p:cTn id="36" dur="500"/>
                                        <p:tgtEl>
                                          <p:spTgt spid="39961">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9962">
                                            <p:txEl>
                                              <p:pRg st="0" end="0"/>
                                            </p:txEl>
                                          </p:spTgt>
                                        </p:tgtEl>
                                        <p:attrNameLst>
                                          <p:attrName>style.visibility</p:attrName>
                                        </p:attrNameLst>
                                      </p:cBhvr>
                                      <p:to>
                                        <p:strVal val="visible"/>
                                      </p:to>
                                    </p:set>
                                    <p:animEffect transition="in" filter="wipe(left)">
                                      <p:cBhvr>
                                        <p:cTn id="41" dur="500"/>
                                        <p:tgtEl>
                                          <p:spTgt spid="39962">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9940">
                                            <p:txEl>
                                              <p:pRg st="0" end="0"/>
                                            </p:txEl>
                                          </p:spTgt>
                                        </p:tgtEl>
                                        <p:attrNameLst>
                                          <p:attrName>style.visibility</p:attrName>
                                        </p:attrNameLst>
                                      </p:cBhvr>
                                      <p:to>
                                        <p:strVal val="visible"/>
                                      </p:to>
                                    </p:set>
                                    <p:animEffect transition="in" filter="wipe(left)">
                                      <p:cBhvr>
                                        <p:cTn id="46" dur="500"/>
                                        <p:tgtEl>
                                          <p:spTgt spid="399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build="p" autoUpdateAnimBg="0"/>
      <p:bldP spid="39961" grpId="0" build="p" autoUpdateAnimBg="0"/>
      <p:bldP spid="39962" grpId="0" build="p" autoUpdateAnimBg="0"/>
      <p:bldP spid="39963" grpId="0" animBg="1" autoUpdateAnimBg="0"/>
      <p:bldP spid="39964"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11188" y="1268413"/>
            <a:ext cx="8077200" cy="533400"/>
          </a:xfrm>
        </p:spPr>
        <p:txBody>
          <a:bodyPr/>
          <a:lstStyle/>
          <a:p>
            <a:pPr algn="l"/>
            <a:r>
              <a:rPr lang="zh-CN" altLang="en-US" sz="3200">
                <a:solidFill>
                  <a:schemeClr val="tx1"/>
                </a:solidFill>
                <a:latin typeface="华文行楷" pitchFamily="2" charset="-122"/>
                <a:ea typeface="华文行楷" pitchFamily="2" charset="-122"/>
              </a:rPr>
              <a:t>分立元件放大电路中的净输入量和输出电流</a:t>
            </a:r>
          </a:p>
        </p:txBody>
      </p:sp>
      <p:sp>
        <p:nvSpPr>
          <p:cNvPr id="41987" name="Rectangle 3"/>
          <p:cNvSpPr>
            <a:spLocks noGrp="1" noChangeArrowheads="1"/>
          </p:cNvSpPr>
          <p:nvPr>
            <p:ph type="body" idx="1"/>
          </p:nvPr>
        </p:nvSpPr>
        <p:spPr>
          <a:xfrm>
            <a:off x="827088" y="1989138"/>
            <a:ext cx="7816878" cy="3570287"/>
          </a:xfrm>
          <a:noFill/>
          <a:ln/>
        </p:spPr>
        <p:txBody>
          <a:bodyPr/>
          <a:lstStyle/>
          <a:p>
            <a:pPr>
              <a:lnSpc>
                <a:spcPct val="120000"/>
              </a:lnSpc>
            </a:pPr>
            <a:r>
              <a:rPr lang="zh-CN" altLang="en-US" sz="2400" b="1" dirty="0">
                <a:latin typeface="Times New Roman" pitchFamily="18" charset="0"/>
                <a:cs typeface="Times New Roman" pitchFamily="18" charset="0"/>
              </a:rPr>
              <a:t>在判断分立元件反馈放大电路的反馈极性时，净输入电压常指输入级晶体管的</a:t>
            </a:r>
            <a:r>
              <a:rPr lang="en-US" altLang="zh-CN" sz="2400" b="1" dirty="0">
                <a:latin typeface="Times New Roman" pitchFamily="18" charset="0"/>
                <a:cs typeface="Times New Roman" pitchFamily="18" charset="0"/>
              </a:rPr>
              <a:t>b-e</a:t>
            </a:r>
            <a:r>
              <a:rPr lang="zh-CN" altLang="en-US" sz="2400" b="1" dirty="0">
                <a:latin typeface="Times New Roman" pitchFamily="18" charset="0"/>
                <a:cs typeface="Times New Roman" pitchFamily="18" charset="0"/>
              </a:rPr>
              <a:t>（</a:t>
            </a:r>
            <a:r>
              <a:rPr lang="en-US" altLang="zh-CN" sz="2400" b="1" dirty="0">
                <a:latin typeface="Times New Roman" pitchFamily="18" charset="0"/>
                <a:cs typeface="Times New Roman" pitchFamily="18" charset="0"/>
              </a:rPr>
              <a:t>e-b</a:t>
            </a:r>
            <a:r>
              <a:rPr lang="zh-CN" altLang="en-US" sz="2400" b="1" dirty="0">
                <a:latin typeface="Times New Roman" pitchFamily="18" charset="0"/>
                <a:cs typeface="Times New Roman" pitchFamily="18" charset="0"/>
              </a:rPr>
              <a:t>）间或场效应管</a:t>
            </a:r>
            <a:r>
              <a:rPr lang="en-US" altLang="zh-CN" sz="2400" b="1" dirty="0">
                <a:latin typeface="Times New Roman" pitchFamily="18" charset="0"/>
                <a:cs typeface="Times New Roman" pitchFamily="18" charset="0"/>
              </a:rPr>
              <a:t>g-s</a:t>
            </a:r>
            <a:r>
              <a:rPr lang="zh-CN" altLang="en-US" sz="2400" b="1" dirty="0">
                <a:latin typeface="Times New Roman" pitchFamily="18" charset="0"/>
                <a:cs typeface="Times New Roman" pitchFamily="18" charset="0"/>
              </a:rPr>
              <a:t>（</a:t>
            </a:r>
            <a:r>
              <a:rPr lang="en-US" altLang="zh-CN" sz="2400" b="1" dirty="0">
                <a:latin typeface="Times New Roman" pitchFamily="18" charset="0"/>
                <a:cs typeface="Times New Roman" pitchFamily="18" charset="0"/>
              </a:rPr>
              <a:t>s-g</a:t>
            </a:r>
            <a:r>
              <a:rPr lang="zh-CN" altLang="en-US" sz="2400" b="1" dirty="0">
                <a:latin typeface="Times New Roman" pitchFamily="18" charset="0"/>
                <a:cs typeface="Times New Roman" pitchFamily="18" charset="0"/>
              </a:rPr>
              <a:t>）间的电位差，净输入电流常指输入级晶体管的基极电流（射极电流）或场效应管的栅极（源极）电流。</a:t>
            </a:r>
          </a:p>
          <a:p>
            <a:pPr>
              <a:lnSpc>
                <a:spcPct val="120000"/>
              </a:lnSpc>
            </a:pPr>
            <a:r>
              <a:rPr lang="zh-CN" altLang="en-US" sz="2400" b="1" dirty="0">
                <a:latin typeface="Times New Roman" pitchFamily="18" charset="0"/>
                <a:cs typeface="Times New Roman" pitchFamily="18" charset="0"/>
              </a:rPr>
              <a:t>在分立元件电流负反馈放大电路中，反馈量常取自于输出级晶体管的集电极电流或发射极电流，而不是负载上的电流；此时称输出级晶体管的集电极电流或发射极电流为输出电流，反馈的结果将稳定该电流。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wipe(left)">
                                      <p:cBhvr>
                                        <p:cTn id="7" dur="500"/>
                                        <p:tgtEl>
                                          <p:spTgt spid="41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987">
                                            <p:txEl>
                                              <p:pRg st="1" end="1"/>
                                            </p:txEl>
                                          </p:spTgt>
                                        </p:tgtEl>
                                        <p:attrNameLst>
                                          <p:attrName>style.visibility</p:attrName>
                                        </p:attrNameLst>
                                      </p:cBhvr>
                                      <p:to>
                                        <p:strVal val="visible"/>
                                      </p:to>
                                    </p:set>
                                    <p:animEffect transition="in" filter="wipe(left)">
                                      <p:cBhvr>
                                        <p:cTn id="12" dur="500"/>
                                        <p:tgtEl>
                                          <p:spTgt spid="419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ctrTitle"/>
          </p:nvPr>
        </p:nvSpPr>
        <p:spPr>
          <a:xfrm>
            <a:off x="971550" y="1700213"/>
            <a:ext cx="7056438" cy="1143000"/>
          </a:xfrm>
        </p:spPr>
        <p:txBody>
          <a:bodyPr/>
          <a:lstStyle/>
          <a:p>
            <a:r>
              <a:rPr lang="en-US" altLang="zh-CN" sz="4000" b="1">
                <a:latin typeface="华文行楷" pitchFamily="2" charset="-122"/>
                <a:ea typeface="华文行楷" pitchFamily="2" charset="-122"/>
                <a:cs typeface="Times New Roman" pitchFamily="18" charset="0"/>
              </a:rPr>
              <a:t>§6.2</a:t>
            </a:r>
            <a:r>
              <a:rPr lang="en-US" altLang="zh-CN" sz="4000">
                <a:latin typeface="华文行楷" pitchFamily="2" charset="-122"/>
                <a:ea typeface="华文行楷" pitchFamily="2" charset="-122"/>
                <a:cs typeface="Times New Roman" pitchFamily="18" charset="0"/>
              </a:rPr>
              <a:t> </a:t>
            </a:r>
            <a:r>
              <a:rPr lang="zh-CN" altLang="en-US" sz="4000">
                <a:latin typeface="华文行楷" pitchFamily="2" charset="-122"/>
                <a:ea typeface="华文行楷" pitchFamily="2" charset="-122"/>
                <a:cs typeface="Times New Roman" pitchFamily="18" charset="0"/>
              </a:rPr>
              <a:t>负反馈放大电路的方框图及放大倍数的估算</a:t>
            </a:r>
          </a:p>
        </p:txBody>
      </p:sp>
      <p:sp>
        <p:nvSpPr>
          <p:cNvPr id="43017" name="Text Box 9">
            <a:hlinkClick r:id="rId3" action="ppaction://hlinksldjump"/>
          </p:cNvPr>
          <p:cNvSpPr txBox="1">
            <a:spLocks noChangeArrowheads="1"/>
          </p:cNvSpPr>
          <p:nvPr/>
        </p:nvSpPr>
        <p:spPr bwMode="auto">
          <a:xfrm>
            <a:off x="1116013" y="3068638"/>
            <a:ext cx="5111750" cy="519112"/>
          </a:xfrm>
          <a:prstGeom prst="rect">
            <a:avLst/>
          </a:prstGeom>
          <a:noFill/>
          <a:ln w="9525">
            <a:noFill/>
            <a:miter lim="800000"/>
            <a:headEnd/>
            <a:tailEnd/>
          </a:ln>
          <a:effectLst/>
        </p:spPr>
        <p:txBody>
          <a:bodyPr>
            <a:spAutoFit/>
          </a:bodyPr>
          <a:lstStyle/>
          <a:p>
            <a:pPr>
              <a:spcBef>
                <a:spcPct val="50000"/>
              </a:spcBef>
            </a:pPr>
            <a:r>
              <a:rPr kumimoji="1" lang="zh-CN" altLang="en-US" sz="2800" b="1">
                <a:latin typeface="Times New Roman" pitchFamily="18" charset="0"/>
                <a:ea typeface="华文楷体" pitchFamily="2" charset="-122"/>
              </a:rPr>
              <a:t>一、负反馈放大电路的方框图</a:t>
            </a:r>
          </a:p>
        </p:txBody>
      </p:sp>
      <p:sp>
        <p:nvSpPr>
          <p:cNvPr id="43018" name="Text Box 10">
            <a:hlinkClick r:id="rId4" action="ppaction://hlinksldjump"/>
          </p:cNvPr>
          <p:cNvSpPr txBox="1">
            <a:spLocks noChangeArrowheads="1"/>
          </p:cNvSpPr>
          <p:nvPr/>
        </p:nvSpPr>
        <p:spPr bwMode="auto">
          <a:xfrm>
            <a:off x="1116013" y="3644900"/>
            <a:ext cx="7275512" cy="519113"/>
          </a:xfrm>
          <a:prstGeom prst="rect">
            <a:avLst/>
          </a:prstGeom>
          <a:noFill/>
          <a:ln w="9525">
            <a:noFill/>
            <a:miter lim="800000"/>
            <a:headEnd/>
            <a:tailEnd/>
          </a:ln>
          <a:effectLst/>
        </p:spPr>
        <p:txBody>
          <a:bodyPr>
            <a:spAutoFit/>
          </a:bodyPr>
          <a:lstStyle/>
          <a:p>
            <a:pPr>
              <a:spcBef>
                <a:spcPct val="50000"/>
              </a:spcBef>
            </a:pPr>
            <a:r>
              <a:rPr kumimoji="1" lang="zh-CN" altLang="en-US" sz="2800" b="1">
                <a:latin typeface="Times New Roman" pitchFamily="18" charset="0"/>
                <a:ea typeface="华文楷体" pitchFamily="2" charset="-122"/>
              </a:rPr>
              <a:t>二、负反馈放大电路放大倍数的一般表达式</a:t>
            </a:r>
          </a:p>
        </p:txBody>
      </p:sp>
      <p:sp>
        <p:nvSpPr>
          <p:cNvPr id="43019" name="Text Box 11">
            <a:hlinkClick r:id="rId5" action="ppaction://hlinksldjump"/>
          </p:cNvPr>
          <p:cNvSpPr txBox="1">
            <a:spLocks noChangeArrowheads="1"/>
          </p:cNvSpPr>
          <p:nvPr/>
        </p:nvSpPr>
        <p:spPr bwMode="auto">
          <a:xfrm>
            <a:off x="1116013" y="4221163"/>
            <a:ext cx="4176712" cy="519112"/>
          </a:xfrm>
          <a:prstGeom prst="rect">
            <a:avLst/>
          </a:prstGeom>
          <a:noFill/>
          <a:ln w="9525">
            <a:noFill/>
            <a:miter lim="800000"/>
            <a:headEnd/>
            <a:tailEnd/>
          </a:ln>
          <a:effectLst/>
        </p:spPr>
        <p:txBody>
          <a:bodyPr>
            <a:spAutoFit/>
          </a:bodyPr>
          <a:lstStyle/>
          <a:p>
            <a:pPr>
              <a:spcBef>
                <a:spcPct val="50000"/>
              </a:spcBef>
            </a:pPr>
            <a:r>
              <a:rPr kumimoji="1" lang="zh-CN" altLang="en-US" sz="2800" b="1">
                <a:latin typeface="Times New Roman" pitchFamily="18" charset="0"/>
                <a:ea typeface="华文楷体" pitchFamily="2" charset="-122"/>
              </a:rPr>
              <a:t>三、深度负反馈的实质</a:t>
            </a:r>
          </a:p>
        </p:txBody>
      </p:sp>
      <p:sp>
        <p:nvSpPr>
          <p:cNvPr id="43020" name="Text Box 12">
            <a:hlinkClick r:id="rId6" action="ppaction://hlinksldjump"/>
          </p:cNvPr>
          <p:cNvSpPr txBox="1">
            <a:spLocks noChangeArrowheads="1"/>
          </p:cNvSpPr>
          <p:nvPr/>
        </p:nvSpPr>
        <p:spPr bwMode="auto">
          <a:xfrm>
            <a:off x="1114425" y="4797425"/>
            <a:ext cx="6842125" cy="519113"/>
          </a:xfrm>
          <a:prstGeom prst="rect">
            <a:avLst/>
          </a:prstGeom>
          <a:noFill/>
          <a:ln w="9525">
            <a:noFill/>
            <a:miter lim="800000"/>
            <a:headEnd/>
            <a:tailEnd/>
          </a:ln>
          <a:effectLst/>
        </p:spPr>
        <p:txBody>
          <a:bodyPr>
            <a:spAutoFit/>
          </a:bodyPr>
          <a:lstStyle/>
          <a:p>
            <a:r>
              <a:rPr kumimoji="1" lang="zh-CN" altLang="en-US" sz="2800" b="1">
                <a:latin typeface="Times New Roman" pitchFamily="18" charset="0"/>
                <a:ea typeface="华文楷体" pitchFamily="2" charset="-122"/>
              </a:rPr>
              <a:t>四、基于反馈系数的放大倍数的估算方法</a:t>
            </a:r>
          </a:p>
        </p:txBody>
      </p:sp>
      <p:sp>
        <p:nvSpPr>
          <p:cNvPr id="43021" name="Text Box 13">
            <a:hlinkClick r:id="rId7" action="ppaction://hlinksldjump"/>
          </p:cNvPr>
          <p:cNvSpPr txBox="1">
            <a:spLocks noChangeArrowheads="1"/>
          </p:cNvSpPr>
          <p:nvPr/>
        </p:nvSpPr>
        <p:spPr bwMode="auto">
          <a:xfrm>
            <a:off x="1114425" y="5373688"/>
            <a:ext cx="6915150" cy="519112"/>
          </a:xfrm>
          <a:prstGeom prst="rect">
            <a:avLst/>
          </a:prstGeom>
          <a:noFill/>
          <a:ln w="9525">
            <a:noFill/>
            <a:miter lim="800000"/>
            <a:headEnd/>
            <a:tailEnd/>
          </a:ln>
          <a:effectLst/>
        </p:spPr>
        <p:txBody>
          <a:bodyPr>
            <a:spAutoFit/>
          </a:bodyPr>
          <a:lstStyle/>
          <a:p>
            <a:r>
              <a:rPr kumimoji="1" lang="zh-CN" altLang="en-US" sz="2800" b="1">
                <a:latin typeface="隶书" pitchFamily="49" charset="-122"/>
                <a:ea typeface="华文楷体" pitchFamily="2" charset="-122"/>
              </a:rPr>
              <a:t>五、基于理想运放的放大倍数的计算方法</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50825" y="571480"/>
            <a:ext cx="7499350" cy="863600"/>
          </a:xfrm>
        </p:spPr>
        <p:txBody>
          <a:bodyPr/>
          <a:lstStyle/>
          <a:p>
            <a:pPr algn="l"/>
            <a:r>
              <a:rPr lang="zh-CN" altLang="en-US" sz="3600" dirty="0">
                <a:solidFill>
                  <a:srgbClr val="000000"/>
                </a:solidFill>
                <a:ea typeface="华文行楷" pitchFamily="2" charset="-122"/>
              </a:rPr>
              <a:t>一、负反馈放大电路的方框图</a:t>
            </a:r>
            <a:endParaRPr lang="zh-CN" altLang="en-US" sz="4000" dirty="0">
              <a:solidFill>
                <a:srgbClr val="000000"/>
              </a:solidFill>
              <a:ea typeface="华文行楷" pitchFamily="2" charset="-122"/>
            </a:endParaRPr>
          </a:p>
        </p:txBody>
      </p:sp>
      <p:sp>
        <p:nvSpPr>
          <p:cNvPr id="45059" name="AutoShape 3"/>
          <p:cNvSpPr>
            <a:spLocks/>
          </p:cNvSpPr>
          <p:nvPr/>
        </p:nvSpPr>
        <p:spPr bwMode="auto">
          <a:xfrm>
            <a:off x="6553200" y="1516063"/>
            <a:ext cx="1828800" cy="1025525"/>
          </a:xfrm>
          <a:prstGeom prst="borderCallout2">
            <a:avLst>
              <a:gd name="adj1" fmla="val 11144"/>
              <a:gd name="adj2" fmla="val -4167"/>
              <a:gd name="adj3" fmla="val 11144"/>
              <a:gd name="adj4" fmla="val -13194"/>
              <a:gd name="adj5" fmla="val 35912"/>
              <a:gd name="adj6" fmla="val -22310"/>
            </a:avLst>
          </a:prstGeom>
          <a:solidFill>
            <a:srgbClr val="FFFFCC"/>
          </a:solidFill>
          <a:ln w="19050">
            <a:solidFill>
              <a:srgbClr val="FF3300"/>
            </a:solidFill>
            <a:miter lim="800000"/>
            <a:headEnd/>
            <a:tailEnd/>
          </a:ln>
          <a:effectLst/>
        </p:spPr>
        <p:txBody>
          <a:bodyPr>
            <a:spAutoFit/>
          </a:bodyPr>
          <a:lstStyle/>
          <a:p>
            <a:r>
              <a:rPr kumimoji="1" lang="zh-CN" altLang="en-US" sz="2000" b="1">
                <a:solidFill>
                  <a:srgbClr val="000000"/>
                </a:solidFill>
                <a:latin typeface="Times New Roman" pitchFamily="18" charset="0"/>
              </a:rPr>
              <a:t>断开反馈，且考虑反馈网络的负载效应</a:t>
            </a:r>
            <a:endParaRPr kumimoji="1" lang="zh-CN" altLang="en-US" sz="2400" b="1">
              <a:solidFill>
                <a:srgbClr val="000000"/>
              </a:solidFill>
              <a:latin typeface="Times New Roman" pitchFamily="18" charset="0"/>
            </a:endParaRPr>
          </a:p>
        </p:txBody>
      </p:sp>
      <p:sp>
        <p:nvSpPr>
          <p:cNvPr id="45060" name="AutoShape 4"/>
          <p:cNvSpPr>
            <a:spLocks/>
          </p:cNvSpPr>
          <p:nvPr/>
        </p:nvSpPr>
        <p:spPr bwMode="auto">
          <a:xfrm>
            <a:off x="5410200" y="2735263"/>
            <a:ext cx="3048000" cy="720725"/>
          </a:xfrm>
          <a:prstGeom prst="borderCallout2">
            <a:avLst>
              <a:gd name="adj1" fmla="val 15861"/>
              <a:gd name="adj2" fmla="val -2500"/>
              <a:gd name="adj3" fmla="val 15861"/>
              <a:gd name="adj4" fmla="val -7606"/>
              <a:gd name="adj5" fmla="val 4185"/>
              <a:gd name="adj6" fmla="val -12917"/>
            </a:avLst>
          </a:prstGeom>
          <a:solidFill>
            <a:srgbClr val="FFFFCC"/>
          </a:solidFill>
          <a:ln w="19050">
            <a:solidFill>
              <a:srgbClr val="FF3300"/>
            </a:solidFill>
            <a:miter lim="800000"/>
            <a:headEnd/>
            <a:tailEnd/>
          </a:ln>
          <a:effectLst/>
        </p:spPr>
        <p:txBody>
          <a:bodyPr>
            <a:spAutoFit/>
          </a:bodyPr>
          <a:lstStyle/>
          <a:p>
            <a:r>
              <a:rPr kumimoji="1" lang="zh-CN" altLang="en-US" sz="2000" b="1">
                <a:solidFill>
                  <a:srgbClr val="000000"/>
                </a:solidFill>
                <a:latin typeface="Times New Roman" pitchFamily="18" charset="0"/>
              </a:rPr>
              <a:t>决定反馈量和输出量关系的所有元件所组成的网络</a:t>
            </a:r>
            <a:endParaRPr kumimoji="1" lang="zh-CN" altLang="en-US" sz="2400" b="1">
              <a:solidFill>
                <a:srgbClr val="000000"/>
              </a:solidFill>
              <a:latin typeface="Times New Roman" pitchFamily="18" charset="0"/>
            </a:endParaRPr>
          </a:p>
        </p:txBody>
      </p:sp>
      <p:graphicFrame>
        <p:nvGraphicFramePr>
          <p:cNvPr id="45061" name="Object 5"/>
          <p:cNvGraphicFramePr>
            <a:graphicFrameLocks noChangeAspect="1"/>
          </p:cNvGraphicFramePr>
          <p:nvPr/>
        </p:nvGraphicFramePr>
        <p:xfrm>
          <a:off x="685800" y="1668463"/>
          <a:ext cx="3276600" cy="1793875"/>
        </p:xfrm>
        <a:graphic>
          <a:graphicData uri="http://schemas.openxmlformats.org/presentationml/2006/ole">
            <mc:AlternateContent xmlns:mc="http://schemas.openxmlformats.org/markup-compatibility/2006">
              <mc:Choice xmlns:v="urn:schemas-microsoft-com:vml" Requires="v">
                <p:oleObj spid="_x0000_s171046" name="Photo Editor 照片" r:id="rId4" imgW="10314286" imgH="5649114" progId="">
                  <p:embed/>
                </p:oleObj>
              </mc:Choice>
              <mc:Fallback>
                <p:oleObj name="Photo Editor 照片" r:id="rId4" imgW="10314286" imgH="5649114"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68463"/>
                        <a:ext cx="3276600"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62" name="AutoShape 6"/>
          <p:cNvSpPr>
            <a:spLocks/>
          </p:cNvSpPr>
          <p:nvPr/>
        </p:nvSpPr>
        <p:spPr bwMode="auto">
          <a:xfrm>
            <a:off x="4114800" y="1516063"/>
            <a:ext cx="2057400" cy="720725"/>
          </a:xfrm>
          <a:prstGeom prst="borderCallout2">
            <a:avLst>
              <a:gd name="adj1" fmla="val 15861"/>
              <a:gd name="adj2" fmla="val -3704"/>
              <a:gd name="adj3" fmla="val 15861"/>
              <a:gd name="adj4" fmla="val -34644"/>
              <a:gd name="adj5" fmla="val 57708"/>
              <a:gd name="adj6" fmla="val -66667"/>
            </a:avLst>
          </a:prstGeom>
          <a:solidFill>
            <a:srgbClr val="FFFFCC"/>
          </a:solidFill>
          <a:ln w="19050">
            <a:solidFill>
              <a:srgbClr val="FF3300"/>
            </a:solidFill>
            <a:miter lim="800000"/>
            <a:headEnd/>
            <a:tailEnd/>
          </a:ln>
          <a:effectLst/>
        </p:spPr>
        <p:txBody>
          <a:bodyPr>
            <a:spAutoFit/>
          </a:bodyPr>
          <a:lstStyle/>
          <a:p>
            <a:r>
              <a:rPr kumimoji="1" lang="zh-CN" altLang="en-US" sz="2000" b="1">
                <a:solidFill>
                  <a:srgbClr val="000000"/>
                </a:solidFill>
                <a:latin typeface="Times New Roman" pitchFamily="18" charset="0"/>
              </a:rPr>
              <a:t>负反馈放大电路</a:t>
            </a:r>
          </a:p>
          <a:p>
            <a:r>
              <a:rPr kumimoji="1" lang="zh-CN" altLang="en-US" sz="2000" b="1">
                <a:solidFill>
                  <a:srgbClr val="000000"/>
                </a:solidFill>
                <a:latin typeface="Times New Roman" pitchFamily="18" charset="0"/>
              </a:rPr>
              <a:t>的基本放大电路</a:t>
            </a:r>
            <a:endParaRPr kumimoji="1" lang="zh-CN" altLang="en-US" sz="2400" b="1">
              <a:solidFill>
                <a:srgbClr val="000000"/>
              </a:solidFill>
              <a:latin typeface="Times New Roman" pitchFamily="18" charset="0"/>
            </a:endParaRPr>
          </a:p>
        </p:txBody>
      </p:sp>
      <p:sp>
        <p:nvSpPr>
          <p:cNvPr id="45063" name="AutoShape 7"/>
          <p:cNvSpPr>
            <a:spLocks/>
          </p:cNvSpPr>
          <p:nvPr/>
        </p:nvSpPr>
        <p:spPr bwMode="auto">
          <a:xfrm>
            <a:off x="3657600" y="2582863"/>
            <a:ext cx="1371600" cy="415925"/>
          </a:xfrm>
          <a:prstGeom prst="borderCallout2">
            <a:avLst>
              <a:gd name="adj1" fmla="val 27481"/>
              <a:gd name="adj2" fmla="val -5556"/>
              <a:gd name="adj3" fmla="val 27481"/>
              <a:gd name="adj4" fmla="val -33449"/>
              <a:gd name="adj5" fmla="val 107634"/>
              <a:gd name="adj6" fmla="val -62500"/>
            </a:avLst>
          </a:prstGeom>
          <a:solidFill>
            <a:srgbClr val="FFFFCC"/>
          </a:solidFill>
          <a:ln w="19050">
            <a:solidFill>
              <a:srgbClr val="FF3300"/>
            </a:solidFill>
            <a:miter lim="800000"/>
            <a:headEnd/>
            <a:tailEnd/>
          </a:ln>
          <a:effectLst/>
        </p:spPr>
        <p:txBody>
          <a:bodyPr>
            <a:spAutoFit/>
          </a:bodyPr>
          <a:lstStyle/>
          <a:p>
            <a:r>
              <a:rPr kumimoji="1" lang="zh-CN" altLang="en-US" sz="2000" b="1">
                <a:solidFill>
                  <a:srgbClr val="000000"/>
                </a:solidFill>
                <a:latin typeface="Times New Roman" pitchFamily="18" charset="0"/>
              </a:rPr>
              <a:t>反馈网络</a:t>
            </a:r>
            <a:endParaRPr kumimoji="1" lang="zh-CN" altLang="en-US" sz="2400" b="1">
              <a:solidFill>
                <a:srgbClr val="000000"/>
              </a:solidFill>
              <a:latin typeface="Times New Roman" pitchFamily="18" charset="0"/>
            </a:endParaRPr>
          </a:p>
        </p:txBody>
      </p:sp>
      <p:sp>
        <p:nvSpPr>
          <p:cNvPr id="45064" name="Text Box 8"/>
          <p:cNvSpPr txBox="1">
            <a:spLocks noChangeArrowheads="1"/>
          </p:cNvSpPr>
          <p:nvPr/>
        </p:nvSpPr>
        <p:spPr bwMode="auto">
          <a:xfrm>
            <a:off x="762000" y="3497263"/>
            <a:ext cx="4457700" cy="466725"/>
          </a:xfrm>
          <a:prstGeom prst="rect">
            <a:avLst/>
          </a:prstGeom>
          <a:solidFill>
            <a:srgbClr val="66FFFF"/>
          </a:solidFill>
          <a:ln w="9525">
            <a:solidFill>
              <a:srgbClr val="FF0000"/>
            </a:solidFill>
            <a:miter lim="800000"/>
            <a:headEnd/>
            <a:tailEnd/>
          </a:ln>
          <a:effectLst/>
        </p:spPr>
        <p:txBody>
          <a:bodyPr>
            <a:spAutoFit/>
          </a:bodyPr>
          <a:lstStyle/>
          <a:p>
            <a:pPr>
              <a:spcBef>
                <a:spcPct val="50000"/>
              </a:spcBef>
            </a:pPr>
            <a:r>
              <a:rPr kumimoji="1" lang="zh-CN" altLang="en-US" sz="2400" b="1">
                <a:latin typeface="Times New Roman" pitchFamily="18" charset="0"/>
              </a:rPr>
              <a:t>方框图中信号是单向流通的。</a:t>
            </a:r>
          </a:p>
        </p:txBody>
      </p:sp>
      <p:grpSp>
        <p:nvGrpSpPr>
          <p:cNvPr id="2" name="Group 13"/>
          <p:cNvGrpSpPr>
            <a:grpSpLocks/>
          </p:cNvGrpSpPr>
          <p:nvPr/>
        </p:nvGrpSpPr>
        <p:grpSpPr bwMode="auto">
          <a:xfrm>
            <a:off x="2051050" y="4005263"/>
            <a:ext cx="4760913" cy="914400"/>
            <a:chOff x="1292" y="2432"/>
            <a:chExt cx="2999" cy="576"/>
          </a:xfrm>
        </p:grpSpPr>
        <p:graphicFrame>
          <p:nvGraphicFramePr>
            <p:cNvPr id="45070" name="Object 14"/>
            <p:cNvGraphicFramePr>
              <a:graphicFrameLocks noChangeAspect="1"/>
            </p:cNvGraphicFramePr>
            <p:nvPr/>
          </p:nvGraphicFramePr>
          <p:xfrm>
            <a:off x="3651" y="2432"/>
            <a:ext cx="640" cy="576"/>
          </p:xfrm>
          <a:graphic>
            <a:graphicData uri="http://schemas.openxmlformats.org/presentationml/2006/ole">
              <mc:AlternateContent xmlns:mc="http://schemas.openxmlformats.org/markup-compatibility/2006">
                <mc:Choice xmlns:v="urn:schemas-microsoft-com:vml" Requires="v">
                  <p:oleObj spid="_x0000_s171047" name="Equation" r:id="rId6" imgW="507960" imgH="457200" progId="Equation.3">
                    <p:embed/>
                  </p:oleObj>
                </mc:Choice>
                <mc:Fallback>
                  <p:oleObj name="Equation" r:id="rId6" imgW="507960" imgH="45720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1" y="2432"/>
                          <a:ext cx="640" cy="576"/>
                        </a:xfrm>
                        <a:prstGeom prst="rect">
                          <a:avLst/>
                        </a:prstGeom>
                        <a:solidFill>
                          <a:srgbClr val="CCFFFF"/>
                        </a:solidFill>
                        <a:ln w="9525">
                          <a:solidFill>
                            <a:srgbClr val="FF0000"/>
                          </a:solidFill>
                          <a:miter lim="800000"/>
                          <a:headEnd/>
                          <a:tailEnd/>
                        </a:ln>
                      </p:spPr>
                    </p:pic>
                  </p:oleObj>
                </mc:Fallback>
              </mc:AlternateContent>
            </a:graphicData>
          </a:graphic>
        </p:graphicFrame>
        <p:sp>
          <p:nvSpPr>
            <p:cNvPr id="45071" name="Text Box 15"/>
            <p:cNvSpPr txBox="1">
              <a:spLocks noChangeArrowheads="1"/>
            </p:cNvSpPr>
            <p:nvPr/>
          </p:nvSpPr>
          <p:spPr bwMode="auto">
            <a:xfrm>
              <a:off x="1292" y="2568"/>
              <a:ext cx="2631" cy="288"/>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000000"/>
                  </a:solidFill>
                  <a:latin typeface="Verdana" pitchFamily="34" charset="0"/>
                </a:rPr>
                <a:t>基本放大电路的放大倍数</a:t>
              </a:r>
            </a:p>
          </p:txBody>
        </p:sp>
      </p:grpSp>
      <p:grpSp>
        <p:nvGrpSpPr>
          <p:cNvPr id="3" name="Group 16"/>
          <p:cNvGrpSpPr>
            <a:grpSpLocks/>
          </p:cNvGrpSpPr>
          <p:nvPr/>
        </p:nvGrpSpPr>
        <p:grpSpPr bwMode="auto">
          <a:xfrm>
            <a:off x="2051050" y="4797425"/>
            <a:ext cx="2625725" cy="914400"/>
            <a:chOff x="1292" y="2931"/>
            <a:chExt cx="1654" cy="576"/>
          </a:xfrm>
        </p:grpSpPr>
        <p:sp>
          <p:nvSpPr>
            <p:cNvPr id="45073" name="Text Box 17"/>
            <p:cNvSpPr txBox="1">
              <a:spLocks noChangeArrowheads="1"/>
            </p:cNvSpPr>
            <p:nvPr/>
          </p:nvSpPr>
          <p:spPr bwMode="auto">
            <a:xfrm>
              <a:off x="1292" y="3067"/>
              <a:ext cx="1056" cy="288"/>
            </a:xfrm>
            <a:prstGeom prst="rect">
              <a:avLst/>
            </a:prstGeom>
            <a:noFill/>
            <a:ln w="9525">
              <a:noFill/>
              <a:miter lim="800000"/>
              <a:headEnd/>
              <a:tailEnd/>
            </a:ln>
            <a:effectLst/>
          </p:spPr>
          <p:txBody>
            <a:bodyPr>
              <a:spAutoFit/>
            </a:bodyPr>
            <a:lstStyle/>
            <a:p>
              <a:r>
                <a:rPr kumimoji="1" lang="zh-CN" altLang="en-US" sz="2400" b="1">
                  <a:solidFill>
                    <a:srgbClr val="000000"/>
                  </a:solidFill>
                  <a:latin typeface="Verdana" pitchFamily="34" charset="0"/>
                </a:rPr>
                <a:t>反馈系数</a:t>
              </a:r>
              <a:endParaRPr kumimoji="1" lang="zh-CN" altLang="en-US" sz="2400">
                <a:latin typeface="Times New Roman" pitchFamily="18" charset="0"/>
              </a:endParaRPr>
            </a:p>
          </p:txBody>
        </p:sp>
        <p:graphicFrame>
          <p:nvGraphicFramePr>
            <p:cNvPr id="45074" name="Object 18"/>
            <p:cNvGraphicFramePr>
              <a:graphicFrameLocks noChangeAspect="1"/>
            </p:cNvGraphicFramePr>
            <p:nvPr/>
          </p:nvGraphicFramePr>
          <p:xfrm>
            <a:off x="2290" y="2931"/>
            <a:ext cx="656" cy="576"/>
          </p:xfrm>
          <a:graphic>
            <a:graphicData uri="http://schemas.openxmlformats.org/presentationml/2006/ole">
              <mc:AlternateContent xmlns:mc="http://schemas.openxmlformats.org/markup-compatibility/2006">
                <mc:Choice xmlns:v="urn:schemas-microsoft-com:vml" Requires="v">
                  <p:oleObj spid="_x0000_s171048" name="Equation" r:id="rId8" imgW="520560" imgH="457200" progId="Equation.3">
                    <p:embed/>
                  </p:oleObj>
                </mc:Choice>
                <mc:Fallback>
                  <p:oleObj name="Equation" r:id="rId8" imgW="520560" imgH="45720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90" y="2931"/>
                          <a:ext cx="656" cy="576"/>
                        </a:xfrm>
                        <a:prstGeom prst="rect">
                          <a:avLst/>
                        </a:prstGeom>
                        <a:solidFill>
                          <a:srgbClr val="CCFFFF"/>
                        </a:solidFill>
                        <a:ln w="9525">
                          <a:solidFill>
                            <a:srgbClr val="FF0000"/>
                          </a:solidFill>
                          <a:miter lim="800000"/>
                          <a:headEnd/>
                          <a:tailEnd/>
                        </a:ln>
                      </p:spPr>
                    </p:pic>
                  </p:oleObj>
                </mc:Fallback>
              </mc:AlternateContent>
            </a:graphicData>
          </a:graphic>
        </p:graphicFrame>
      </p:grpSp>
      <p:grpSp>
        <p:nvGrpSpPr>
          <p:cNvPr id="4" name="Group 19"/>
          <p:cNvGrpSpPr>
            <a:grpSpLocks/>
          </p:cNvGrpSpPr>
          <p:nvPr/>
        </p:nvGrpSpPr>
        <p:grpSpPr bwMode="auto">
          <a:xfrm>
            <a:off x="1979613" y="5661025"/>
            <a:ext cx="5003800" cy="914400"/>
            <a:chOff x="1247" y="3521"/>
            <a:chExt cx="3152" cy="576"/>
          </a:xfrm>
        </p:grpSpPr>
        <p:sp>
          <p:nvSpPr>
            <p:cNvPr id="45076" name="Text Box 20"/>
            <p:cNvSpPr txBox="1">
              <a:spLocks noChangeArrowheads="1"/>
            </p:cNvSpPr>
            <p:nvPr/>
          </p:nvSpPr>
          <p:spPr bwMode="auto">
            <a:xfrm>
              <a:off x="1247" y="3617"/>
              <a:ext cx="2304" cy="288"/>
            </a:xfrm>
            <a:prstGeom prst="rect">
              <a:avLst/>
            </a:prstGeom>
            <a:noFill/>
            <a:ln w="9525">
              <a:noFill/>
              <a:miter lim="800000"/>
              <a:headEnd/>
              <a:tailEnd/>
            </a:ln>
            <a:effectLst/>
          </p:spPr>
          <p:txBody>
            <a:bodyPr>
              <a:spAutoFit/>
            </a:bodyPr>
            <a:lstStyle/>
            <a:p>
              <a:r>
                <a:rPr kumimoji="1" lang="zh-CN" altLang="en-US" sz="2400" b="1">
                  <a:solidFill>
                    <a:srgbClr val="000000"/>
                  </a:solidFill>
                  <a:latin typeface="Verdana" pitchFamily="34" charset="0"/>
                </a:rPr>
                <a:t>反馈放大电路的放大倍数</a:t>
              </a:r>
              <a:endParaRPr kumimoji="1" lang="zh-CN" altLang="en-US" sz="2400">
                <a:latin typeface="Times New Roman" pitchFamily="18" charset="0"/>
              </a:endParaRPr>
            </a:p>
          </p:txBody>
        </p:sp>
        <p:graphicFrame>
          <p:nvGraphicFramePr>
            <p:cNvPr id="45077" name="Object 21"/>
            <p:cNvGraphicFramePr>
              <a:graphicFrameLocks noChangeAspect="1"/>
            </p:cNvGraphicFramePr>
            <p:nvPr/>
          </p:nvGraphicFramePr>
          <p:xfrm>
            <a:off x="3695" y="3521"/>
            <a:ext cx="704" cy="576"/>
          </p:xfrm>
          <a:graphic>
            <a:graphicData uri="http://schemas.openxmlformats.org/presentationml/2006/ole">
              <mc:AlternateContent xmlns:mc="http://schemas.openxmlformats.org/markup-compatibility/2006">
                <mc:Choice xmlns:v="urn:schemas-microsoft-com:vml" Requires="v">
                  <p:oleObj spid="_x0000_s171049" name="Equation" r:id="rId10" imgW="558720" imgH="457200" progId="Equation.3">
                    <p:embed/>
                  </p:oleObj>
                </mc:Choice>
                <mc:Fallback>
                  <p:oleObj name="Equation" r:id="rId10" imgW="558720" imgH="457200" progId="Equation.3">
                    <p:embed/>
                    <p:pic>
                      <p:nvPicPr>
                        <p:cNvPr id="0"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95" y="3521"/>
                          <a:ext cx="704" cy="576"/>
                        </a:xfrm>
                        <a:prstGeom prst="rect">
                          <a:avLst/>
                        </a:prstGeom>
                        <a:solidFill>
                          <a:srgbClr val="CCFFFF"/>
                        </a:solidFill>
                        <a:ln w="9525">
                          <a:solidFill>
                            <a:srgbClr val="FF0000"/>
                          </a:solidFill>
                          <a:miter lim="800000"/>
                          <a:headEnd/>
                          <a:tailEnd/>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061"/>
                                        </p:tgtEl>
                                        <p:attrNameLst>
                                          <p:attrName>style.visibility</p:attrName>
                                        </p:attrNameLst>
                                      </p:cBhvr>
                                      <p:to>
                                        <p:strVal val="visible"/>
                                      </p:to>
                                    </p:set>
                                    <p:animEffect transition="in" filter="wipe(left)">
                                      <p:cBhvr>
                                        <p:cTn id="7" dur="500"/>
                                        <p:tgtEl>
                                          <p:spTgt spid="4506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4506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5059"/>
                                        </p:tgtEl>
                                        <p:attrNameLst>
                                          <p:attrName>style.visibility</p:attrName>
                                        </p:attrNameLst>
                                      </p:cBhvr>
                                      <p:to>
                                        <p:strVal val="visible"/>
                                      </p:to>
                                    </p:set>
                                    <p:animEffect transition="in" filter="wipe(left)">
                                      <p:cBhvr>
                                        <p:cTn id="16" dur="500"/>
                                        <p:tgtEl>
                                          <p:spTgt spid="4505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50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5060"/>
                                        </p:tgtEl>
                                        <p:attrNameLst>
                                          <p:attrName>style.visibility</p:attrName>
                                        </p:attrNameLst>
                                      </p:cBhvr>
                                      <p:to>
                                        <p:strVal val="visible"/>
                                      </p:to>
                                    </p:set>
                                    <p:animEffect transition="in" filter="wipe(left)">
                                      <p:cBhvr>
                                        <p:cTn id="25" dur="500"/>
                                        <p:tgtEl>
                                          <p:spTgt spid="4506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5064"/>
                                        </p:tgtEl>
                                        <p:attrNameLst>
                                          <p:attrName>style.visibility</p:attrName>
                                        </p:attrNameLst>
                                      </p:cBhvr>
                                      <p:to>
                                        <p:strVal val="visible"/>
                                      </p:to>
                                    </p:set>
                                    <p:animEffect transition="in" filter="wipe(left)">
                                      <p:cBhvr>
                                        <p:cTn id="30" dur="500"/>
                                        <p:tgtEl>
                                          <p:spTgt spid="45064"/>
                                        </p:tgtEl>
                                      </p:cBhvr>
                                    </p:animEffect>
                                  </p:childTnLst>
                                </p:cTn>
                              </p:par>
                            </p:childTnLst>
                          </p:cTn>
                        </p:par>
                      </p:childTnLst>
                    </p:cTn>
                  </p:par>
                  <p:par>
                    <p:cTn id="31" fill="hold">
                      <p:stCondLst>
                        <p:cond delay="indefinite"/>
                      </p:stCondLst>
                      <p:childTnLst>
                        <p:par>
                          <p:cTn id="32" fill="hold">
                            <p:stCondLst>
                              <p:cond delay="0"/>
                            </p:stCondLst>
                            <p:childTnLst>
                              <p:par>
                                <p:cTn id="33" presetID="17" presetClass="entr" presetSubtype="8"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ppt_x</p:attrName>
                                        </p:attrNameLst>
                                      </p:cBhvr>
                                      <p:tavLst>
                                        <p:tav tm="0">
                                          <p:val>
                                            <p:strVal val="#ppt_x-#ppt_w/2"/>
                                          </p:val>
                                        </p:tav>
                                        <p:tav tm="100000">
                                          <p:val>
                                            <p:strVal val="#ppt_x"/>
                                          </p:val>
                                        </p:tav>
                                      </p:tavLst>
                                    </p:anim>
                                    <p:anim calcmode="lin" valueType="num">
                                      <p:cBhvr>
                                        <p:cTn id="36" dur="500" fill="hold"/>
                                        <p:tgtEl>
                                          <p:spTgt spid="2"/>
                                        </p:tgtEl>
                                        <p:attrNameLst>
                                          <p:attrName>ppt_y</p:attrName>
                                        </p:attrNameLst>
                                      </p:cBhvr>
                                      <p:tavLst>
                                        <p:tav tm="0">
                                          <p:val>
                                            <p:strVal val="#ppt_y"/>
                                          </p:val>
                                        </p:tav>
                                        <p:tav tm="100000">
                                          <p:val>
                                            <p:strVal val="#ppt_y"/>
                                          </p:val>
                                        </p:tav>
                                      </p:tavLst>
                                    </p:anim>
                                    <p:anim calcmode="lin" valueType="num">
                                      <p:cBhvr>
                                        <p:cTn id="37" dur="500" fill="hold"/>
                                        <p:tgtEl>
                                          <p:spTgt spid="2"/>
                                        </p:tgtEl>
                                        <p:attrNameLst>
                                          <p:attrName>ppt_w</p:attrName>
                                        </p:attrNameLst>
                                      </p:cBhvr>
                                      <p:tavLst>
                                        <p:tav tm="0">
                                          <p:val>
                                            <p:fltVal val="0"/>
                                          </p:val>
                                        </p:tav>
                                        <p:tav tm="100000">
                                          <p:val>
                                            <p:strVal val="#ppt_w"/>
                                          </p:val>
                                        </p:tav>
                                      </p:tavLst>
                                    </p:anim>
                                    <p:anim calcmode="lin" valueType="num">
                                      <p:cBhvr>
                                        <p:cTn id="38"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8"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ppt_x</p:attrName>
                                        </p:attrNameLst>
                                      </p:cBhvr>
                                      <p:tavLst>
                                        <p:tav tm="0">
                                          <p:val>
                                            <p:strVal val="#ppt_x-#ppt_w/2"/>
                                          </p:val>
                                        </p:tav>
                                        <p:tav tm="100000">
                                          <p:val>
                                            <p:strVal val="#ppt_x"/>
                                          </p:val>
                                        </p:tav>
                                      </p:tavLst>
                                    </p:anim>
                                    <p:anim calcmode="lin" valueType="num">
                                      <p:cBhvr>
                                        <p:cTn id="44" dur="500" fill="hold"/>
                                        <p:tgtEl>
                                          <p:spTgt spid="3"/>
                                        </p:tgtEl>
                                        <p:attrNameLst>
                                          <p:attrName>ppt_y</p:attrName>
                                        </p:attrNameLst>
                                      </p:cBhvr>
                                      <p:tavLst>
                                        <p:tav tm="0">
                                          <p:val>
                                            <p:strVal val="#ppt_y"/>
                                          </p:val>
                                        </p:tav>
                                        <p:tav tm="100000">
                                          <p:val>
                                            <p:strVal val="#ppt_y"/>
                                          </p:val>
                                        </p:tav>
                                      </p:tavLst>
                                    </p:anim>
                                    <p:anim calcmode="lin" valueType="num">
                                      <p:cBhvr>
                                        <p:cTn id="45" dur="500" fill="hold"/>
                                        <p:tgtEl>
                                          <p:spTgt spid="3"/>
                                        </p:tgtEl>
                                        <p:attrNameLst>
                                          <p:attrName>ppt_w</p:attrName>
                                        </p:attrNameLst>
                                      </p:cBhvr>
                                      <p:tavLst>
                                        <p:tav tm="0">
                                          <p:val>
                                            <p:fltVal val="0"/>
                                          </p:val>
                                        </p:tav>
                                        <p:tav tm="100000">
                                          <p:val>
                                            <p:strVal val="#ppt_w"/>
                                          </p:val>
                                        </p:tav>
                                      </p:tavLst>
                                    </p:anim>
                                    <p:anim calcmode="lin" valueType="num">
                                      <p:cBhvr>
                                        <p:cTn id="46"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7" presetClass="entr" presetSubtype="8"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p:cTn id="51" dur="500" fill="hold"/>
                                        <p:tgtEl>
                                          <p:spTgt spid="4"/>
                                        </p:tgtEl>
                                        <p:attrNameLst>
                                          <p:attrName>ppt_x</p:attrName>
                                        </p:attrNameLst>
                                      </p:cBhvr>
                                      <p:tavLst>
                                        <p:tav tm="0">
                                          <p:val>
                                            <p:strVal val="#ppt_x-#ppt_w/2"/>
                                          </p:val>
                                        </p:tav>
                                        <p:tav tm="100000">
                                          <p:val>
                                            <p:strVal val="#ppt_x"/>
                                          </p:val>
                                        </p:tav>
                                      </p:tavLst>
                                    </p:anim>
                                    <p:anim calcmode="lin" valueType="num">
                                      <p:cBhvr>
                                        <p:cTn id="52" dur="500" fill="hold"/>
                                        <p:tgtEl>
                                          <p:spTgt spid="4"/>
                                        </p:tgtEl>
                                        <p:attrNameLst>
                                          <p:attrName>ppt_y</p:attrName>
                                        </p:attrNameLst>
                                      </p:cBhvr>
                                      <p:tavLst>
                                        <p:tav tm="0">
                                          <p:val>
                                            <p:strVal val="#ppt_y"/>
                                          </p:val>
                                        </p:tav>
                                        <p:tav tm="100000">
                                          <p:val>
                                            <p:strVal val="#ppt_y"/>
                                          </p:val>
                                        </p:tav>
                                      </p:tavLst>
                                    </p:anim>
                                    <p:anim calcmode="lin" valueType="num">
                                      <p:cBhvr>
                                        <p:cTn id="53" dur="500" fill="hold"/>
                                        <p:tgtEl>
                                          <p:spTgt spid="4"/>
                                        </p:tgtEl>
                                        <p:attrNameLst>
                                          <p:attrName>ppt_w</p:attrName>
                                        </p:attrNameLst>
                                      </p:cBhvr>
                                      <p:tavLst>
                                        <p:tav tm="0">
                                          <p:val>
                                            <p:fltVal val="0"/>
                                          </p:val>
                                        </p:tav>
                                        <p:tav tm="100000">
                                          <p:val>
                                            <p:strVal val="#ppt_w"/>
                                          </p:val>
                                        </p:tav>
                                      </p:tavLst>
                                    </p:anim>
                                    <p:anim calcmode="lin" valueType="num">
                                      <p:cBhvr>
                                        <p:cTn id="54"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animBg="1" autoUpdateAnimBg="0"/>
      <p:bldP spid="45060" grpId="0" animBg="1" autoUpdateAnimBg="0"/>
      <p:bldP spid="45062" grpId="0" animBg="1" autoUpdateAnimBg="0"/>
      <p:bldP spid="45063" grpId="0" animBg="1" autoUpdateAnimBg="0"/>
      <p:bldP spid="45064"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sz="quarter"/>
          </p:nvPr>
        </p:nvSpPr>
        <p:spPr>
          <a:xfrm>
            <a:off x="179388" y="765175"/>
            <a:ext cx="8243887" cy="576263"/>
          </a:xfrm>
        </p:spPr>
        <p:txBody>
          <a:bodyPr/>
          <a:lstStyle/>
          <a:p>
            <a:pPr algn="l"/>
            <a:r>
              <a:rPr lang="zh-CN" altLang="en-US" sz="3200">
                <a:solidFill>
                  <a:schemeClr val="tx1"/>
                </a:solidFill>
                <a:ea typeface="华文行楷" pitchFamily="2" charset="-122"/>
              </a:rPr>
              <a:t>二、负反馈放大电路放大倍数的一般表达式</a:t>
            </a:r>
          </a:p>
        </p:txBody>
      </p:sp>
      <p:graphicFrame>
        <p:nvGraphicFramePr>
          <p:cNvPr id="47107" name="Object 3"/>
          <p:cNvGraphicFramePr>
            <a:graphicFrameLocks noGrp="1" noChangeAspect="1"/>
          </p:cNvGraphicFramePr>
          <p:nvPr>
            <p:ph sz="quarter" idx="1"/>
          </p:nvPr>
        </p:nvGraphicFramePr>
        <p:xfrm>
          <a:off x="1619250" y="1341438"/>
          <a:ext cx="1584325" cy="519112"/>
        </p:xfrm>
        <a:graphic>
          <a:graphicData uri="http://schemas.openxmlformats.org/presentationml/2006/ole">
            <mc:AlternateContent xmlns:mc="http://schemas.openxmlformats.org/markup-compatibility/2006">
              <mc:Choice xmlns:v="urn:schemas-microsoft-com:vml" Requires="v">
                <p:oleObj spid="_x0000_s172223" name="公式" r:id="rId3" imgW="736560" imgH="241200" progId="Equation.3">
                  <p:embed/>
                </p:oleObj>
              </mc:Choice>
              <mc:Fallback>
                <p:oleObj name="公式" r:id="rId3" imgW="736560" imgH="241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341438"/>
                        <a:ext cx="1584325" cy="519112"/>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47108" name="Object 4"/>
          <p:cNvGraphicFramePr>
            <a:graphicFrameLocks noGrp="1" noChangeAspect="1"/>
          </p:cNvGraphicFramePr>
          <p:nvPr>
            <p:ph sz="quarter" idx="2"/>
          </p:nvPr>
        </p:nvGraphicFramePr>
        <p:xfrm>
          <a:off x="3419475" y="1341438"/>
          <a:ext cx="1584325" cy="501650"/>
        </p:xfrm>
        <a:graphic>
          <a:graphicData uri="http://schemas.openxmlformats.org/presentationml/2006/ole">
            <mc:AlternateContent xmlns:mc="http://schemas.openxmlformats.org/markup-compatibility/2006">
              <mc:Choice xmlns:v="urn:schemas-microsoft-com:vml" Requires="v">
                <p:oleObj spid="_x0000_s172224" name="公式" r:id="rId5" imgW="761760" imgH="241200" progId="Equation.3">
                  <p:embed/>
                </p:oleObj>
              </mc:Choice>
              <mc:Fallback>
                <p:oleObj name="公式" r:id="rId5" imgW="761760" imgH="2412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1341438"/>
                        <a:ext cx="1584325" cy="501650"/>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47109" name="Object 5"/>
          <p:cNvGraphicFramePr>
            <a:graphicFrameLocks noGrp="1" noChangeAspect="1"/>
          </p:cNvGraphicFramePr>
          <p:nvPr>
            <p:ph sz="quarter" idx="3"/>
          </p:nvPr>
        </p:nvGraphicFramePr>
        <p:xfrm>
          <a:off x="5292725" y="1341438"/>
          <a:ext cx="1511300" cy="471487"/>
        </p:xfrm>
        <a:graphic>
          <a:graphicData uri="http://schemas.openxmlformats.org/presentationml/2006/ole">
            <mc:AlternateContent xmlns:mc="http://schemas.openxmlformats.org/markup-compatibility/2006">
              <mc:Choice xmlns:v="urn:schemas-microsoft-com:vml" Requires="v">
                <p:oleObj spid="_x0000_s172225" name="公式" r:id="rId7" imgW="774360" imgH="241200" progId="Equation.3">
                  <p:embed/>
                </p:oleObj>
              </mc:Choice>
              <mc:Fallback>
                <p:oleObj name="公式" r:id="rId7" imgW="774360" imgH="2412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2725" y="1341438"/>
                        <a:ext cx="1511300" cy="471487"/>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47110" name="Object 6"/>
          <p:cNvGraphicFramePr>
            <a:graphicFrameLocks noChangeAspect="1"/>
          </p:cNvGraphicFramePr>
          <p:nvPr/>
        </p:nvGraphicFramePr>
        <p:xfrm>
          <a:off x="4211638" y="1989138"/>
          <a:ext cx="3816350" cy="1971675"/>
        </p:xfrm>
        <a:graphic>
          <a:graphicData uri="http://schemas.openxmlformats.org/presentationml/2006/ole">
            <mc:AlternateContent xmlns:mc="http://schemas.openxmlformats.org/markup-compatibility/2006">
              <mc:Choice xmlns:v="urn:schemas-microsoft-com:vml" Requires="v">
                <p:oleObj spid="_x0000_s172226" name="公式" r:id="rId9" imgW="1612800" imgH="914400" progId="Equation.3">
                  <p:embed/>
                </p:oleObj>
              </mc:Choice>
              <mc:Fallback>
                <p:oleObj name="公式" r:id="rId9" imgW="1612800" imgH="9144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11638" y="1989138"/>
                        <a:ext cx="3816350" cy="1971675"/>
                      </a:xfrm>
                      <a:prstGeom prst="rect">
                        <a:avLst/>
                      </a:prstGeom>
                      <a:noFill/>
                      <a:extLst>
                        <a:ext uri="{909E8E84-426E-40DD-AFC4-6F175D3DCCD1}">
                          <a14:hiddenFill xmlns:a14="http://schemas.microsoft.com/office/drawing/2010/main">
                            <a:solidFill>
                              <a:srgbClr val="66FFFF"/>
                            </a:solidFill>
                          </a14:hiddenFill>
                        </a:ext>
                      </a:extLst>
                    </p:spPr>
                  </p:pic>
                </p:oleObj>
              </mc:Fallback>
            </mc:AlternateContent>
          </a:graphicData>
        </a:graphic>
      </p:graphicFrame>
      <p:graphicFrame>
        <p:nvGraphicFramePr>
          <p:cNvPr id="47111" name="Object 7"/>
          <p:cNvGraphicFramePr>
            <a:graphicFrameLocks noChangeAspect="1"/>
          </p:cNvGraphicFramePr>
          <p:nvPr/>
        </p:nvGraphicFramePr>
        <p:xfrm>
          <a:off x="468313" y="2060575"/>
          <a:ext cx="3455987" cy="1892300"/>
        </p:xfrm>
        <a:graphic>
          <a:graphicData uri="http://schemas.openxmlformats.org/presentationml/2006/ole">
            <mc:AlternateContent xmlns:mc="http://schemas.openxmlformats.org/markup-compatibility/2006">
              <mc:Choice xmlns:v="urn:schemas-microsoft-com:vml" Requires="v">
                <p:oleObj spid="_x0000_s172227" name="Photo Editor 照片" r:id="rId11" imgW="10314286" imgH="5649114" progId="">
                  <p:embed/>
                </p:oleObj>
              </mc:Choice>
              <mc:Fallback>
                <p:oleObj name="Photo Editor 照片" r:id="rId11" imgW="10314286" imgH="5649114" progId="">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8313" y="2060575"/>
                        <a:ext cx="3455987" cy="189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16" name="Group 12"/>
          <p:cNvGraphicFramePr>
            <a:graphicFrameLocks noGrp="1"/>
          </p:cNvGraphicFramePr>
          <p:nvPr/>
        </p:nvGraphicFramePr>
        <p:xfrm>
          <a:off x="1258888" y="4005263"/>
          <a:ext cx="6934200" cy="2290763"/>
        </p:xfrm>
        <a:graphic>
          <a:graphicData uri="http://schemas.openxmlformats.org/drawingml/2006/table">
            <a:tbl>
              <a:tblPr/>
              <a:tblGrid>
                <a:gridCol w="1524000"/>
                <a:gridCol w="2133600"/>
                <a:gridCol w="1066800"/>
                <a:gridCol w="1143000"/>
                <a:gridCol w="1066800"/>
              </a:tblGrid>
              <a:tr h="4619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rgbClr val="A50021"/>
                          </a:solidFill>
                          <a:effectLst/>
                          <a:latin typeface="Arial" charset="0"/>
                          <a:ea typeface="宋体" charset="-122"/>
                        </a:rPr>
                        <a:t>反馈组态</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宋体" charset="-122"/>
                        </a:rPr>
                        <a:t>功能</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rgbClr val="A50021"/>
                          </a:solidFill>
                          <a:effectLst/>
                          <a:latin typeface="Arial" charset="0"/>
                          <a:ea typeface="宋体" charset="-122"/>
                        </a:rPr>
                        <a:t>电压串联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宋体" charset="-122"/>
                        </a:rPr>
                        <a:t>电压控制电压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rgbClr val="A50021"/>
                          </a:solidFill>
                          <a:effectLst/>
                          <a:latin typeface="Arial" charset="0"/>
                          <a:ea typeface="宋体" charset="-122"/>
                        </a:rPr>
                        <a:t>电压并联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宋体" charset="-122"/>
                        </a:rPr>
                        <a:t>电流控制电压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rgbClr val="A50021"/>
                          </a:solidFill>
                          <a:effectLst/>
                          <a:latin typeface="Arial" charset="0"/>
                          <a:ea typeface="宋体" charset="-122"/>
                        </a:rPr>
                        <a:t>电流串联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宋体" charset="-122"/>
                        </a:rPr>
                        <a:t>电压控制电流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rgbClr val="A50021"/>
                          </a:solidFill>
                          <a:effectLst/>
                          <a:latin typeface="Arial" charset="0"/>
                          <a:ea typeface="宋体" charset="-122"/>
                        </a:rPr>
                        <a:t>电流并联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宋体" charset="-122"/>
                        </a:rPr>
                        <a:t>电流控制电流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grpSp>
        <p:nvGrpSpPr>
          <p:cNvPr id="2" name="Group 50"/>
          <p:cNvGrpSpPr>
            <a:grpSpLocks/>
          </p:cNvGrpSpPr>
          <p:nvPr/>
        </p:nvGrpSpPr>
        <p:grpSpPr bwMode="auto">
          <a:xfrm>
            <a:off x="5221288" y="4010025"/>
            <a:ext cx="2590800" cy="457200"/>
            <a:chOff x="1968" y="2304"/>
            <a:chExt cx="1632" cy="288"/>
          </a:xfrm>
        </p:grpSpPr>
        <p:graphicFrame>
          <p:nvGraphicFramePr>
            <p:cNvPr id="47155" name="Object 51"/>
            <p:cNvGraphicFramePr>
              <a:graphicFrameLocks noChangeAspect="1"/>
            </p:cNvGraphicFramePr>
            <p:nvPr/>
          </p:nvGraphicFramePr>
          <p:xfrm>
            <a:off x="1968" y="2304"/>
            <a:ext cx="192" cy="240"/>
          </p:xfrm>
          <a:graphic>
            <a:graphicData uri="http://schemas.openxmlformats.org/presentationml/2006/ole">
              <mc:AlternateContent xmlns:mc="http://schemas.openxmlformats.org/markup-compatibility/2006">
                <mc:Choice xmlns:v="urn:schemas-microsoft-com:vml" Requires="v">
                  <p:oleObj spid="_x0000_s172228" name="Equation" r:id="rId13" imgW="152280" imgH="190440" progId="Equation.3">
                    <p:embed/>
                  </p:oleObj>
                </mc:Choice>
                <mc:Fallback>
                  <p:oleObj name="Equation" r:id="rId13" imgW="152280" imgH="190440" progId="Equation.3">
                    <p:embed/>
                    <p:pic>
                      <p:nvPicPr>
                        <p:cNvPr id="0" name="Picture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8" y="2304"/>
                          <a:ext cx="19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56" name="Object 52"/>
            <p:cNvGraphicFramePr>
              <a:graphicFrameLocks noChangeAspect="1"/>
            </p:cNvGraphicFramePr>
            <p:nvPr/>
          </p:nvGraphicFramePr>
          <p:xfrm>
            <a:off x="2680" y="2304"/>
            <a:ext cx="208" cy="240"/>
          </p:xfrm>
          <a:graphic>
            <a:graphicData uri="http://schemas.openxmlformats.org/presentationml/2006/ole">
              <mc:AlternateContent xmlns:mc="http://schemas.openxmlformats.org/markup-compatibility/2006">
                <mc:Choice xmlns:v="urn:schemas-microsoft-com:vml" Requires="v">
                  <p:oleObj spid="_x0000_s172229" name="Equation" r:id="rId15" imgW="164880" imgH="190440" progId="Equation.3">
                    <p:embed/>
                  </p:oleObj>
                </mc:Choice>
                <mc:Fallback>
                  <p:oleObj name="Equation" r:id="rId15" imgW="164880" imgH="190440" progId="Equation.3">
                    <p:embed/>
                    <p:pic>
                      <p:nvPicPr>
                        <p:cNvPr id="0" name="Picture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80" y="2304"/>
                          <a:ext cx="20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57" name="Object 53"/>
            <p:cNvGraphicFramePr>
              <a:graphicFrameLocks noChangeAspect="1"/>
            </p:cNvGraphicFramePr>
            <p:nvPr/>
          </p:nvGraphicFramePr>
          <p:xfrm>
            <a:off x="3360" y="2304"/>
            <a:ext cx="240" cy="288"/>
          </p:xfrm>
          <a:graphic>
            <a:graphicData uri="http://schemas.openxmlformats.org/presentationml/2006/ole">
              <mc:AlternateContent xmlns:mc="http://schemas.openxmlformats.org/markup-compatibility/2006">
                <mc:Choice xmlns:v="urn:schemas-microsoft-com:vml" Requires="v">
                  <p:oleObj spid="_x0000_s172230" name="Equation" r:id="rId17" imgW="190440" imgH="228600" progId="Equation.3">
                    <p:embed/>
                  </p:oleObj>
                </mc:Choice>
                <mc:Fallback>
                  <p:oleObj name="Equation" r:id="rId17" imgW="190440" imgH="228600" progId="Equation.3">
                    <p:embed/>
                    <p:pic>
                      <p:nvPicPr>
                        <p:cNvPr id="0" name="Picture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60" y="2304"/>
                          <a:ext cx="240"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54"/>
          <p:cNvGrpSpPr>
            <a:grpSpLocks/>
          </p:cNvGrpSpPr>
          <p:nvPr/>
        </p:nvGrpSpPr>
        <p:grpSpPr bwMode="auto">
          <a:xfrm>
            <a:off x="5068888" y="4467225"/>
            <a:ext cx="3095625" cy="455613"/>
            <a:chOff x="3120" y="2592"/>
            <a:chExt cx="1950" cy="287"/>
          </a:xfrm>
        </p:grpSpPr>
        <p:graphicFrame>
          <p:nvGraphicFramePr>
            <p:cNvPr id="47159" name="Object 55"/>
            <p:cNvGraphicFramePr>
              <a:graphicFrameLocks noChangeAspect="1"/>
            </p:cNvGraphicFramePr>
            <p:nvPr/>
          </p:nvGraphicFramePr>
          <p:xfrm>
            <a:off x="3120" y="2592"/>
            <a:ext cx="528" cy="287"/>
          </p:xfrm>
          <a:graphic>
            <a:graphicData uri="http://schemas.openxmlformats.org/presentationml/2006/ole">
              <mc:AlternateContent xmlns:mc="http://schemas.openxmlformats.org/markup-compatibility/2006">
                <mc:Choice xmlns:v="urn:schemas-microsoft-com:vml" Requires="v">
                  <p:oleObj spid="_x0000_s172231" name="Equation" r:id="rId19" imgW="444240" imgH="241200" progId="Equation.3">
                    <p:embed/>
                  </p:oleObj>
                </mc:Choice>
                <mc:Fallback>
                  <p:oleObj name="Equation" r:id="rId19" imgW="444240" imgH="241200" progId="Equation.3">
                    <p:embed/>
                    <p:pic>
                      <p:nvPicPr>
                        <p:cNvPr id="0" name="Picture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20" y="2592"/>
                          <a:ext cx="528"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60" name="Object 56"/>
            <p:cNvGraphicFramePr>
              <a:graphicFrameLocks noChangeAspect="1"/>
            </p:cNvGraphicFramePr>
            <p:nvPr/>
          </p:nvGraphicFramePr>
          <p:xfrm>
            <a:off x="3833" y="2592"/>
            <a:ext cx="543" cy="287"/>
          </p:xfrm>
          <a:graphic>
            <a:graphicData uri="http://schemas.openxmlformats.org/presentationml/2006/ole">
              <mc:AlternateContent xmlns:mc="http://schemas.openxmlformats.org/markup-compatibility/2006">
                <mc:Choice xmlns:v="urn:schemas-microsoft-com:vml" Requires="v">
                  <p:oleObj spid="_x0000_s172232" name="Equation" r:id="rId21" imgW="457200" imgH="241200" progId="Equation.3">
                    <p:embed/>
                  </p:oleObj>
                </mc:Choice>
                <mc:Fallback>
                  <p:oleObj name="Equation" r:id="rId21" imgW="457200" imgH="241200" progId="Equation.3">
                    <p:embed/>
                    <p:pic>
                      <p:nvPicPr>
                        <p:cNvPr id="0" name="Picture 1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33" y="2592"/>
                          <a:ext cx="543"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61" name="Object 57"/>
            <p:cNvGraphicFramePr>
              <a:graphicFrameLocks noChangeAspect="1"/>
            </p:cNvGraphicFramePr>
            <p:nvPr/>
          </p:nvGraphicFramePr>
          <p:xfrm>
            <a:off x="4512" y="2592"/>
            <a:ext cx="558" cy="287"/>
          </p:xfrm>
          <a:graphic>
            <a:graphicData uri="http://schemas.openxmlformats.org/presentationml/2006/ole">
              <mc:AlternateContent xmlns:mc="http://schemas.openxmlformats.org/markup-compatibility/2006">
                <mc:Choice xmlns:v="urn:schemas-microsoft-com:vml" Requires="v">
                  <p:oleObj spid="_x0000_s172233" name="Equation" r:id="rId23" imgW="469800" imgH="241200" progId="Equation.3">
                    <p:embed/>
                  </p:oleObj>
                </mc:Choice>
                <mc:Fallback>
                  <p:oleObj name="Equation" r:id="rId23" imgW="469800" imgH="241200" progId="Equation.3">
                    <p:embed/>
                    <p:pic>
                      <p:nvPicPr>
                        <p:cNvPr id="0" name="Picture 1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12" y="2592"/>
                          <a:ext cx="558"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58"/>
          <p:cNvGrpSpPr>
            <a:grpSpLocks/>
          </p:cNvGrpSpPr>
          <p:nvPr/>
        </p:nvGrpSpPr>
        <p:grpSpPr bwMode="auto">
          <a:xfrm>
            <a:off x="5068888" y="4924425"/>
            <a:ext cx="3024187" cy="455613"/>
            <a:chOff x="3120" y="2880"/>
            <a:chExt cx="1905" cy="287"/>
          </a:xfrm>
        </p:grpSpPr>
        <p:graphicFrame>
          <p:nvGraphicFramePr>
            <p:cNvPr id="47163" name="Object 59"/>
            <p:cNvGraphicFramePr>
              <a:graphicFrameLocks noChangeAspect="1"/>
            </p:cNvGraphicFramePr>
            <p:nvPr/>
          </p:nvGraphicFramePr>
          <p:xfrm>
            <a:off x="3120" y="2880"/>
            <a:ext cx="482" cy="287"/>
          </p:xfrm>
          <a:graphic>
            <a:graphicData uri="http://schemas.openxmlformats.org/presentationml/2006/ole">
              <mc:AlternateContent xmlns:mc="http://schemas.openxmlformats.org/markup-compatibility/2006">
                <mc:Choice xmlns:v="urn:schemas-microsoft-com:vml" Requires="v">
                  <p:oleObj spid="_x0000_s172234" name="Equation" r:id="rId25" imgW="406080" imgH="241200" progId="Equation.3">
                    <p:embed/>
                  </p:oleObj>
                </mc:Choice>
                <mc:Fallback>
                  <p:oleObj name="Equation" r:id="rId25" imgW="406080" imgH="241200" progId="Equation.3">
                    <p:embed/>
                    <p:pic>
                      <p:nvPicPr>
                        <p:cNvPr id="0" name="Picture 1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20" y="2880"/>
                          <a:ext cx="482"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64" name="Object 60"/>
            <p:cNvGraphicFramePr>
              <a:graphicFrameLocks noChangeAspect="1"/>
            </p:cNvGraphicFramePr>
            <p:nvPr/>
          </p:nvGraphicFramePr>
          <p:xfrm>
            <a:off x="3840" y="2880"/>
            <a:ext cx="497" cy="287"/>
          </p:xfrm>
          <a:graphic>
            <a:graphicData uri="http://schemas.openxmlformats.org/presentationml/2006/ole">
              <mc:AlternateContent xmlns:mc="http://schemas.openxmlformats.org/markup-compatibility/2006">
                <mc:Choice xmlns:v="urn:schemas-microsoft-com:vml" Requires="v">
                  <p:oleObj spid="_x0000_s172235" name="Equation" r:id="rId27" imgW="419040" imgH="241200" progId="Equation.3">
                    <p:embed/>
                  </p:oleObj>
                </mc:Choice>
                <mc:Fallback>
                  <p:oleObj name="Equation" r:id="rId27" imgW="419040" imgH="241200" progId="Equation.3">
                    <p:embed/>
                    <p:pic>
                      <p:nvPicPr>
                        <p:cNvPr id="0" name="Picture 1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40" y="2880"/>
                          <a:ext cx="497"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65" name="Object 61"/>
            <p:cNvGraphicFramePr>
              <a:graphicFrameLocks noChangeAspect="1"/>
            </p:cNvGraphicFramePr>
            <p:nvPr/>
          </p:nvGraphicFramePr>
          <p:xfrm>
            <a:off x="4512" y="2880"/>
            <a:ext cx="513" cy="287"/>
          </p:xfrm>
          <a:graphic>
            <a:graphicData uri="http://schemas.openxmlformats.org/presentationml/2006/ole">
              <mc:AlternateContent xmlns:mc="http://schemas.openxmlformats.org/markup-compatibility/2006">
                <mc:Choice xmlns:v="urn:schemas-microsoft-com:vml" Requires="v">
                  <p:oleObj spid="_x0000_s172236" name="Equation" r:id="rId29" imgW="431640" imgH="241200" progId="Equation.3">
                    <p:embed/>
                  </p:oleObj>
                </mc:Choice>
                <mc:Fallback>
                  <p:oleObj name="Equation" r:id="rId29" imgW="431640" imgH="241200" progId="Equation.3">
                    <p:embed/>
                    <p:pic>
                      <p:nvPicPr>
                        <p:cNvPr id="0" name="Picture 1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12" y="2880"/>
                          <a:ext cx="513"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62"/>
          <p:cNvGrpSpPr>
            <a:grpSpLocks/>
          </p:cNvGrpSpPr>
          <p:nvPr/>
        </p:nvGrpSpPr>
        <p:grpSpPr bwMode="auto">
          <a:xfrm>
            <a:off x="5145088" y="5838825"/>
            <a:ext cx="2940050" cy="455613"/>
            <a:chOff x="1854" y="3456"/>
            <a:chExt cx="1852" cy="287"/>
          </a:xfrm>
        </p:grpSpPr>
        <p:graphicFrame>
          <p:nvGraphicFramePr>
            <p:cNvPr id="47167" name="Object 63"/>
            <p:cNvGraphicFramePr>
              <a:graphicFrameLocks noChangeAspect="1"/>
            </p:cNvGraphicFramePr>
            <p:nvPr/>
          </p:nvGraphicFramePr>
          <p:xfrm>
            <a:off x="1854" y="3456"/>
            <a:ext cx="423" cy="287"/>
          </p:xfrm>
          <a:graphic>
            <a:graphicData uri="http://schemas.openxmlformats.org/presentationml/2006/ole">
              <mc:AlternateContent xmlns:mc="http://schemas.openxmlformats.org/markup-compatibility/2006">
                <mc:Choice xmlns:v="urn:schemas-microsoft-com:vml" Requires="v">
                  <p:oleObj spid="_x0000_s172237" name="Equation" r:id="rId31" imgW="355320" imgH="241200" progId="Equation.3">
                    <p:embed/>
                  </p:oleObj>
                </mc:Choice>
                <mc:Fallback>
                  <p:oleObj name="Equation" r:id="rId31" imgW="355320" imgH="241200" progId="Equation.3">
                    <p:embed/>
                    <p:pic>
                      <p:nvPicPr>
                        <p:cNvPr id="0" name="Picture 1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854" y="3456"/>
                          <a:ext cx="423"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68" name="Object 64"/>
            <p:cNvGraphicFramePr>
              <a:graphicFrameLocks noChangeAspect="1"/>
            </p:cNvGraphicFramePr>
            <p:nvPr/>
          </p:nvGraphicFramePr>
          <p:xfrm>
            <a:off x="2535" y="3456"/>
            <a:ext cx="451" cy="287"/>
          </p:xfrm>
          <a:graphic>
            <a:graphicData uri="http://schemas.openxmlformats.org/presentationml/2006/ole">
              <mc:AlternateContent xmlns:mc="http://schemas.openxmlformats.org/markup-compatibility/2006">
                <mc:Choice xmlns:v="urn:schemas-microsoft-com:vml" Requires="v">
                  <p:oleObj spid="_x0000_s172238" name="Equation" r:id="rId33" imgW="380880" imgH="241200" progId="Equation.3">
                    <p:embed/>
                  </p:oleObj>
                </mc:Choice>
                <mc:Fallback>
                  <p:oleObj name="Equation" r:id="rId33" imgW="380880" imgH="241200" progId="Equation.3">
                    <p:embed/>
                    <p:pic>
                      <p:nvPicPr>
                        <p:cNvPr id="0" name="Picture 1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535" y="3456"/>
                          <a:ext cx="451"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69" name="Object 65"/>
            <p:cNvGraphicFramePr>
              <a:graphicFrameLocks noChangeAspect="1"/>
            </p:cNvGraphicFramePr>
            <p:nvPr/>
          </p:nvGraphicFramePr>
          <p:xfrm>
            <a:off x="3238" y="3456"/>
            <a:ext cx="468" cy="287"/>
          </p:xfrm>
          <a:graphic>
            <a:graphicData uri="http://schemas.openxmlformats.org/presentationml/2006/ole">
              <mc:AlternateContent xmlns:mc="http://schemas.openxmlformats.org/markup-compatibility/2006">
                <mc:Choice xmlns:v="urn:schemas-microsoft-com:vml" Requires="v">
                  <p:oleObj spid="_x0000_s172239" name="Equation" r:id="rId35" imgW="393480" imgH="241200" progId="Equation.3">
                    <p:embed/>
                  </p:oleObj>
                </mc:Choice>
                <mc:Fallback>
                  <p:oleObj name="Equation" r:id="rId35" imgW="393480" imgH="241200" progId="Equation.3">
                    <p:embed/>
                    <p:pic>
                      <p:nvPicPr>
                        <p:cNvPr id="0" name="Picture 1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238" y="3456"/>
                          <a:ext cx="468"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66"/>
          <p:cNvGrpSpPr>
            <a:grpSpLocks/>
          </p:cNvGrpSpPr>
          <p:nvPr/>
        </p:nvGrpSpPr>
        <p:grpSpPr bwMode="auto">
          <a:xfrm>
            <a:off x="5068888" y="5381625"/>
            <a:ext cx="2976562" cy="455613"/>
            <a:chOff x="3120" y="3072"/>
            <a:chExt cx="1875" cy="287"/>
          </a:xfrm>
        </p:grpSpPr>
        <p:graphicFrame>
          <p:nvGraphicFramePr>
            <p:cNvPr id="47171" name="Object 67"/>
            <p:cNvGraphicFramePr>
              <a:graphicFrameLocks noChangeAspect="1"/>
            </p:cNvGraphicFramePr>
            <p:nvPr/>
          </p:nvGraphicFramePr>
          <p:xfrm>
            <a:off x="3120" y="3072"/>
            <a:ext cx="483" cy="287"/>
          </p:xfrm>
          <a:graphic>
            <a:graphicData uri="http://schemas.openxmlformats.org/presentationml/2006/ole">
              <mc:AlternateContent xmlns:mc="http://schemas.openxmlformats.org/markup-compatibility/2006">
                <mc:Choice xmlns:v="urn:schemas-microsoft-com:vml" Requires="v">
                  <p:oleObj spid="_x0000_s172240" name="Equation" r:id="rId37" imgW="406080" imgH="241200" progId="Equation.3">
                    <p:embed/>
                  </p:oleObj>
                </mc:Choice>
                <mc:Fallback>
                  <p:oleObj name="Equation" r:id="rId37" imgW="406080" imgH="241200" progId="Equation.3">
                    <p:embed/>
                    <p:pic>
                      <p:nvPicPr>
                        <p:cNvPr id="0" name="Picture 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120" y="3072"/>
                          <a:ext cx="483"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72" name="Object 68"/>
            <p:cNvGraphicFramePr>
              <a:graphicFrameLocks noChangeAspect="1"/>
            </p:cNvGraphicFramePr>
            <p:nvPr/>
          </p:nvGraphicFramePr>
          <p:xfrm>
            <a:off x="3808" y="3072"/>
            <a:ext cx="497" cy="287"/>
          </p:xfrm>
          <a:graphic>
            <a:graphicData uri="http://schemas.openxmlformats.org/presentationml/2006/ole">
              <mc:AlternateContent xmlns:mc="http://schemas.openxmlformats.org/markup-compatibility/2006">
                <mc:Choice xmlns:v="urn:schemas-microsoft-com:vml" Requires="v">
                  <p:oleObj spid="_x0000_s172241" name="Equation" r:id="rId39" imgW="419040" imgH="241200" progId="Equation.3">
                    <p:embed/>
                  </p:oleObj>
                </mc:Choice>
                <mc:Fallback>
                  <p:oleObj name="Equation" r:id="rId39" imgW="419040" imgH="241200" progId="Equation.3">
                    <p:embed/>
                    <p:pic>
                      <p:nvPicPr>
                        <p:cNvPr id="0" name="Picture 9"/>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808" y="3072"/>
                          <a:ext cx="497"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73" name="Object 69"/>
            <p:cNvGraphicFramePr>
              <a:graphicFrameLocks noChangeAspect="1"/>
            </p:cNvGraphicFramePr>
            <p:nvPr/>
          </p:nvGraphicFramePr>
          <p:xfrm>
            <a:off x="4512" y="3072"/>
            <a:ext cx="483" cy="287"/>
          </p:xfrm>
          <a:graphic>
            <a:graphicData uri="http://schemas.openxmlformats.org/presentationml/2006/ole">
              <mc:AlternateContent xmlns:mc="http://schemas.openxmlformats.org/markup-compatibility/2006">
                <mc:Choice xmlns:v="urn:schemas-microsoft-com:vml" Requires="v">
                  <p:oleObj spid="_x0000_s172242" name="Equation" r:id="rId41" imgW="406080" imgH="241200" progId="Equation.3">
                    <p:embed/>
                  </p:oleObj>
                </mc:Choice>
                <mc:Fallback>
                  <p:oleObj name="Equation" r:id="rId41" imgW="406080" imgH="241200" progId="Equation.3">
                    <p:embed/>
                    <p:pic>
                      <p:nvPicPr>
                        <p:cNvPr id="0" name="Picture 10"/>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512" y="3072"/>
                          <a:ext cx="483"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7174" name="Object 70"/>
          <p:cNvGraphicFramePr>
            <a:graphicFrameLocks noGrp="1" noChangeAspect="1"/>
          </p:cNvGraphicFramePr>
          <p:nvPr>
            <p:ph sz="quarter" idx="4"/>
          </p:nvPr>
        </p:nvGraphicFramePr>
        <p:xfrm>
          <a:off x="6732588" y="2997200"/>
          <a:ext cx="1727200" cy="920750"/>
        </p:xfrm>
        <a:graphic>
          <a:graphicData uri="http://schemas.openxmlformats.org/presentationml/2006/ole">
            <mc:AlternateContent xmlns:mc="http://schemas.openxmlformats.org/markup-compatibility/2006">
              <mc:Choice xmlns:v="urn:schemas-microsoft-com:vml" Requires="v">
                <p:oleObj spid="_x0000_s172243" name="公式" r:id="rId43" imgW="787320" imgH="419040" progId="Equation.3">
                  <p:embed/>
                </p:oleObj>
              </mc:Choice>
              <mc:Fallback>
                <p:oleObj name="公式" r:id="rId43" imgW="787320" imgH="419040" progId="Equation.3">
                  <p:embed/>
                  <p:pic>
                    <p:nvPicPr>
                      <p:cNvPr id="0" name="Picture 7"/>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732588" y="2997200"/>
                        <a:ext cx="1727200" cy="920750"/>
                      </a:xfrm>
                      <a:prstGeom prst="rect">
                        <a:avLst/>
                      </a:prstGeom>
                      <a:solidFill>
                        <a:srgbClr val="66FFFF"/>
                      </a:solidFill>
                      <a:ln w="9525">
                        <a:solidFill>
                          <a:srgbClr val="FF3300"/>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116"/>
                                        </p:tgtEl>
                                        <p:attrNameLst>
                                          <p:attrName>style.visibility</p:attrName>
                                        </p:attrNameLst>
                                      </p:cBhvr>
                                      <p:to>
                                        <p:strVal val="visible"/>
                                      </p:to>
                                    </p:set>
                                    <p:animEffect transition="in" filter="wipe(left)">
                                      <p:cBhvr>
                                        <p:cTn id="7" dur="500"/>
                                        <p:tgtEl>
                                          <p:spTgt spid="47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7110"/>
                                        </p:tgtEl>
                                        <p:attrNameLst>
                                          <p:attrName>style.visibility</p:attrName>
                                        </p:attrNameLst>
                                      </p:cBhvr>
                                      <p:to>
                                        <p:strVal val="visible"/>
                                      </p:to>
                                    </p:set>
                                    <p:animEffect transition="in" filter="wipe(left)">
                                      <p:cBhvr>
                                        <p:cTn id="37" dur="500"/>
                                        <p:tgtEl>
                                          <p:spTgt spid="47110"/>
                                        </p:tgtEl>
                                      </p:cBhvr>
                                    </p:animEffect>
                                  </p:childTnLst>
                                </p:cTn>
                              </p:par>
                            </p:childTnLst>
                          </p:cTn>
                        </p:par>
                      </p:childTnLst>
                    </p:cTn>
                  </p:par>
                  <p:par>
                    <p:cTn id="38" fill="hold">
                      <p:stCondLst>
                        <p:cond delay="indefinite"/>
                      </p:stCondLst>
                      <p:childTnLst>
                        <p:par>
                          <p:cTn id="39" fill="hold">
                            <p:stCondLst>
                              <p:cond delay="0"/>
                            </p:stCondLst>
                            <p:childTnLst>
                              <p:par>
                                <p:cTn id="40" presetID="17" presetClass="entr" presetSubtype="8" fill="hold" nodeType="clickEffect">
                                  <p:stCondLst>
                                    <p:cond delay="0"/>
                                  </p:stCondLst>
                                  <p:childTnLst>
                                    <p:set>
                                      <p:cBhvr>
                                        <p:cTn id="41" dur="1" fill="hold">
                                          <p:stCondLst>
                                            <p:cond delay="0"/>
                                          </p:stCondLst>
                                        </p:cTn>
                                        <p:tgtEl>
                                          <p:spTgt spid="47174"/>
                                        </p:tgtEl>
                                        <p:attrNameLst>
                                          <p:attrName>style.visibility</p:attrName>
                                        </p:attrNameLst>
                                      </p:cBhvr>
                                      <p:to>
                                        <p:strVal val="visible"/>
                                      </p:to>
                                    </p:set>
                                    <p:anim calcmode="lin" valueType="num">
                                      <p:cBhvr>
                                        <p:cTn id="42" dur="500" fill="hold"/>
                                        <p:tgtEl>
                                          <p:spTgt spid="47174"/>
                                        </p:tgtEl>
                                        <p:attrNameLst>
                                          <p:attrName>ppt_x</p:attrName>
                                        </p:attrNameLst>
                                      </p:cBhvr>
                                      <p:tavLst>
                                        <p:tav tm="0">
                                          <p:val>
                                            <p:strVal val="#ppt_x-#ppt_w/2"/>
                                          </p:val>
                                        </p:tav>
                                        <p:tav tm="100000">
                                          <p:val>
                                            <p:strVal val="#ppt_x"/>
                                          </p:val>
                                        </p:tav>
                                      </p:tavLst>
                                    </p:anim>
                                    <p:anim calcmode="lin" valueType="num">
                                      <p:cBhvr>
                                        <p:cTn id="43" dur="500" fill="hold"/>
                                        <p:tgtEl>
                                          <p:spTgt spid="47174"/>
                                        </p:tgtEl>
                                        <p:attrNameLst>
                                          <p:attrName>ppt_y</p:attrName>
                                        </p:attrNameLst>
                                      </p:cBhvr>
                                      <p:tavLst>
                                        <p:tav tm="0">
                                          <p:val>
                                            <p:strVal val="#ppt_y"/>
                                          </p:val>
                                        </p:tav>
                                        <p:tav tm="100000">
                                          <p:val>
                                            <p:strVal val="#ppt_y"/>
                                          </p:val>
                                        </p:tav>
                                      </p:tavLst>
                                    </p:anim>
                                    <p:anim calcmode="lin" valueType="num">
                                      <p:cBhvr>
                                        <p:cTn id="44" dur="500" fill="hold"/>
                                        <p:tgtEl>
                                          <p:spTgt spid="47174"/>
                                        </p:tgtEl>
                                        <p:attrNameLst>
                                          <p:attrName>ppt_w</p:attrName>
                                        </p:attrNameLst>
                                      </p:cBhvr>
                                      <p:tavLst>
                                        <p:tav tm="0">
                                          <p:val>
                                            <p:fltVal val="0"/>
                                          </p:val>
                                        </p:tav>
                                        <p:tav tm="100000">
                                          <p:val>
                                            <p:strVal val="#ppt_w"/>
                                          </p:val>
                                        </p:tav>
                                      </p:tavLst>
                                    </p:anim>
                                    <p:anim calcmode="lin" valueType="num">
                                      <p:cBhvr>
                                        <p:cTn id="45" dur="500" fill="hold"/>
                                        <p:tgtEl>
                                          <p:spTgt spid="4717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323850" y="836613"/>
            <a:ext cx="4953000" cy="425450"/>
          </a:xfrm>
        </p:spPr>
        <p:txBody>
          <a:bodyPr/>
          <a:lstStyle/>
          <a:p>
            <a:pPr algn="l"/>
            <a:r>
              <a:rPr lang="zh-CN" altLang="en-US" sz="3200">
                <a:solidFill>
                  <a:srgbClr val="000000"/>
                </a:solidFill>
                <a:ea typeface="华文行楷" pitchFamily="2" charset="-122"/>
              </a:rPr>
              <a:t>三、深度负反馈的实质</a:t>
            </a:r>
          </a:p>
        </p:txBody>
      </p:sp>
      <p:graphicFrame>
        <p:nvGraphicFramePr>
          <p:cNvPr id="48131" name="Object 3"/>
          <p:cNvGraphicFramePr>
            <a:graphicFrameLocks noChangeAspect="1"/>
          </p:cNvGraphicFramePr>
          <p:nvPr/>
        </p:nvGraphicFramePr>
        <p:xfrm>
          <a:off x="900113" y="3500438"/>
          <a:ext cx="5838825" cy="792162"/>
        </p:xfrm>
        <a:graphic>
          <a:graphicData uri="http://schemas.openxmlformats.org/presentationml/2006/ole">
            <mc:AlternateContent xmlns:mc="http://schemas.openxmlformats.org/markup-compatibility/2006">
              <mc:Choice xmlns:v="urn:schemas-microsoft-com:vml" Requires="v">
                <p:oleObj spid="_x0000_s173112" name="公式" r:id="rId4" imgW="2616120" imgH="393480" progId="Equation.3">
                  <p:embed/>
                </p:oleObj>
              </mc:Choice>
              <mc:Fallback>
                <p:oleObj name="公式" r:id="rId4" imgW="2616120" imgH="39348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3500438"/>
                        <a:ext cx="5838825" cy="792162"/>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48132" name="Object 4"/>
          <p:cNvGraphicFramePr>
            <a:graphicFrameLocks noChangeAspect="1"/>
          </p:cNvGraphicFramePr>
          <p:nvPr/>
        </p:nvGraphicFramePr>
        <p:xfrm>
          <a:off x="885825" y="1443038"/>
          <a:ext cx="1905000" cy="874712"/>
        </p:xfrm>
        <a:graphic>
          <a:graphicData uri="http://schemas.openxmlformats.org/presentationml/2006/ole">
            <mc:AlternateContent xmlns:mc="http://schemas.openxmlformats.org/markup-compatibility/2006">
              <mc:Choice xmlns:v="urn:schemas-microsoft-com:vml" Requires="v">
                <p:oleObj spid="_x0000_s173113" name="公式" r:id="rId6" imgW="787320" imgH="419040" progId="Equation.3">
                  <p:embed/>
                </p:oleObj>
              </mc:Choice>
              <mc:Fallback>
                <p:oleObj name="公式" r:id="rId6" imgW="787320" imgH="4190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1443038"/>
                        <a:ext cx="1905000" cy="874712"/>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48133" name="AutoShape 5"/>
          <p:cNvSpPr>
            <a:spLocks/>
          </p:cNvSpPr>
          <p:nvPr/>
        </p:nvSpPr>
        <p:spPr bwMode="auto">
          <a:xfrm>
            <a:off x="6981825" y="4262438"/>
            <a:ext cx="1377950" cy="711200"/>
          </a:xfrm>
          <a:prstGeom prst="borderCallout1">
            <a:avLst>
              <a:gd name="adj1" fmla="val 16069"/>
              <a:gd name="adj2" fmla="val -5528"/>
              <a:gd name="adj3" fmla="val -41069"/>
              <a:gd name="adj4" fmla="val -75000"/>
            </a:avLst>
          </a:prstGeom>
          <a:solidFill>
            <a:srgbClr val="FFFFCC"/>
          </a:solidFill>
          <a:ln w="9525">
            <a:solidFill>
              <a:srgbClr val="FF3300"/>
            </a:solidFill>
            <a:miter lim="800000"/>
            <a:headEnd/>
            <a:tailEnd/>
          </a:ln>
          <a:effectLst/>
        </p:spPr>
        <p:txBody>
          <a:bodyPr>
            <a:spAutoFit/>
          </a:bodyPr>
          <a:lstStyle/>
          <a:p>
            <a:pPr algn="ctr"/>
            <a:r>
              <a:rPr kumimoji="1" lang="zh-CN" altLang="en-US" sz="2000" b="1">
                <a:solidFill>
                  <a:srgbClr val="000000"/>
                </a:solidFill>
                <a:latin typeface="Times New Roman" pitchFamily="18" charset="0"/>
              </a:rPr>
              <a:t>净输入量忽略不计</a:t>
            </a:r>
            <a:endParaRPr kumimoji="1" lang="zh-CN" altLang="en-US" sz="2400" b="1">
              <a:solidFill>
                <a:srgbClr val="000000"/>
              </a:solidFill>
              <a:latin typeface="Times New Roman" pitchFamily="18" charset="0"/>
            </a:endParaRPr>
          </a:p>
        </p:txBody>
      </p:sp>
      <p:graphicFrame>
        <p:nvGraphicFramePr>
          <p:cNvPr id="48134" name="Object 6"/>
          <p:cNvGraphicFramePr>
            <a:graphicFrameLocks noChangeAspect="1"/>
          </p:cNvGraphicFramePr>
          <p:nvPr/>
        </p:nvGraphicFramePr>
        <p:xfrm>
          <a:off x="809625" y="4491038"/>
          <a:ext cx="6019800" cy="1033462"/>
        </p:xfrm>
        <a:graphic>
          <a:graphicData uri="http://schemas.openxmlformats.org/presentationml/2006/ole">
            <mc:AlternateContent xmlns:mc="http://schemas.openxmlformats.org/markup-compatibility/2006">
              <mc:Choice xmlns:v="urn:schemas-microsoft-com:vml" Requires="v">
                <p:oleObj spid="_x0000_s173114" name="公式" r:id="rId8" imgW="2806560" imgH="482400" progId="Equation.3">
                  <p:embed/>
                </p:oleObj>
              </mc:Choice>
              <mc:Fallback>
                <p:oleObj name="公式" r:id="rId8" imgW="2806560" imgH="48240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9625" y="4491038"/>
                        <a:ext cx="6019800" cy="1033462"/>
                      </a:xfrm>
                      <a:prstGeom prst="rect">
                        <a:avLst/>
                      </a:prstGeom>
                      <a:noFill/>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48135" name="Object 7"/>
          <p:cNvGraphicFramePr>
            <a:graphicFrameLocks noChangeAspect="1"/>
          </p:cNvGraphicFramePr>
          <p:nvPr/>
        </p:nvGraphicFramePr>
        <p:xfrm>
          <a:off x="885825" y="2433638"/>
          <a:ext cx="3200400" cy="906462"/>
        </p:xfrm>
        <a:graphic>
          <a:graphicData uri="http://schemas.openxmlformats.org/presentationml/2006/ole">
            <mc:AlternateContent xmlns:mc="http://schemas.openxmlformats.org/markup-compatibility/2006">
              <mc:Choice xmlns:v="urn:schemas-microsoft-com:vml" Requires="v">
                <p:oleObj spid="_x0000_s173115" name="公式" r:id="rId10" imgW="1612800" imgH="457200" progId="Equation.3">
                  <p:embed/>
                </p:oleObj>
              </mc:Choice>
              <mc:Fallback>
                <p:oleObj name="公式" r:id="rId10" imgW="1612800" imgH="457200"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5825" y="2433638"/>
                        <a:ext cx="3200400" cy="906462"/>
                      </a:xfrm>
                      <a:prstGeom prst="rect">
                        <a:avLst/>
                      </a:prstGeom>
                      <a:noFill/>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48136" name="Object 8"/>
          <p:cNvGraphicFramePr>
            <a:graphicFrameLocks noChangeAspect="1"/>
          </p:cNvGraphicFramePr>
          <p:nvPr/>
        </p:nvGraphicFramePr>
        <p:xfrm>
          <a:off x="914400" y="5562600"/>
          <a:ext cx="5638800" cy="490538"/>
        </p:xfrm>
        <a:graphic>
          <a:graphicData uri="http://schemas.openxmlformats.org/presentationml/2006/ole">
            <mc:AlternateContent xmlns:mc="http://schemas.openxmlformats.org/markup-compatibility/2006">
              <mc:Choice xmlns:v="urn:schemas-microsoft-com:vml" Requires="v">
                <p:oleObj spid="_x0000_s173116" name="公式" r:id="rId12" imgW="2590560" imgH="228600" progId="Equation.3">
                  <p:embed/>
                </p:oleObj>
              </mc:Choice>
              <mc:Fallback>
                <p:oleObj name="公式" r:id="rId12" imgW="2590560" imgH="228600" progId="Equation.3">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4400" y="5562600"/>
                        <a:ext cx="5638800" cy="490538"/>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48137" name="Object 9"/>
          <p:cNvGraphicFramePr>
            <a:graphicFrameLocks noChangeAspect="1"/>
          </p:cNvGraphicFramePr>
          <p:nvPr/>
        </p:nvGraphicFramePr>
        <p:xfrm>
          <a:off x="4848225" y="1595438"/>
          <a:ext cx="3124200" cy="1709737"/>
        </p:xfrm>
        <a:graphic>
          <a:graphicData uri="http://schemas.openxmlformats.org/presentationml/2006/ole">
            <mc:AlternateContent xmlns:mc="http://schemas.openxmlformats.org/markup-compatibility/2006">
              <mc:Choice xmlns:v="urn:schemas-microsoft-com:vml" Requires="v">
                <p:oleObj spid="_x0000_s173117" name="Photo Editor 照片" r:id="rId14" imgW="10314286" imgH="5649114" progId="">
                  <p:embed/>
                </p:oleObj>
              </mc:Choice>
              <mc:Fallback>
                <p:oleObj name="Photo Editor 照片" r:id="rId14" imgW="10314286" imgH="5649114" progId="">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48225" y="1595438"/>
                        <a:ext cx="3124200" cy="170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14"/>
          <p:cNvGrpSpPr>
            <a:grpSpLocks/>
          </p:cNvGrpSpPr>
          <p:nvPr/>
        </p:nvGrpSpPr>
        <p:grpSpPr bwMode="auto">
          <a:xfrm>
            <a:off x="2095500" y="1416050"/>
            <a:ext cx="2438400" cy="990600"/>
            <a:chOff x="3600" y="1296"/>
            <a:chExt cx="1536" cy="624"/>
          </a:xfrm>
        </p:grpSpPr>
        <p:sp>
          <p:nvSpPr>
            <p:cNvPr id="48143" name="AutoShape 15"/>
            <p:cNvSpPr>
              <a:spLocks/>
            </p:cNvSpPr>
            <p:nvPr/>
          </p:nvSpPr>
          <p:spPr bwMode="auto">
            <a:xfrm>
              <a:off x="4320" y="1296"/>
              <a:ext cx="816" cy="528"/>
            </a:xfrm>
            <a:prstGeom prst="borderCallout2">
              <a:avLst>
                <a:gd name="adj1" fmla="val 13634"/>
                <a:gd name="adj2" fmla="val -5884"/>
                <a:gd name="adj3" fmla="val 13634"/>
                <a:gd name="adj4" fmla="val -22181"/>
                <a:gd name="adj5" fmla="val 69130"/>
                <a:gd name="adj6" fmla="val -40319"/>
              </a:avLst>
            </a:prstGeom>
            <a:solidFill>
              <a:srgbClr val="FFFFCC"/>
            </a:solidFill>
            <a:ln w="19050">
              <a:solidFill>
                <a:srgbClr val="FF3300"/>
              </a:solidFill>
              <a:miter lim="800000"/>
              <a:headEnd/>
              <a:tailEnd/>
            </a:ln>
            <a:effectLst/>
          </p:spPr>
          <p:txBody>
            <a:bodyPr/>
            <a:lstStyle/>
            <a:p>
              <a:pPr algn="ctr"/>
              <a:r>
                <a:rPr kumimoji="1" lang="zh-CN" altLang="en-US" sz="2400" b="1">
                  <a:solidFill>
                    <a:srgbClr val="000000"/>
                  </a:solidFill>
                  <a:latin typeface="Times New Roman" pitchFamily="18" charset="0"/>
                </a:rPr>
                <a:t>环路放大倍数</a:t>
              </a:r>
            </a:p>
          </p:txBody>
        </p:sp>
        <p:sp>
          <p:nvSpPr>
            <p:cNvPr id="48144" name="Oval 16"/>
            <p:cNvSpPr>
              <a:spLocks noChangeArrowheads="1"/>
            </p:cNvSpPr>
            <p:nvPr/>
          </p:nvSpPr>
          <p:spPr bwMode="auto">
            <a:xfrm>
              <a:off x="3600" y="1584"/>
              <a:ext cx="384" cy="336"/>
            </a:xfrm>
            <a:prstGeom prst="ellipse">
              <a:avLst/>
            </a:prstGeom>
            <a:noFill/>
            <a:ln w="28575">
              <a:solidFill>
                <a:srgbClr val="FF0000"/>
              </a:solidFill>
              <a:round/>
              <a:headEnd/>
              <a:tailEnd/>
            </a:ln>
            <a:effec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135"/>
                                        </p:tgtEl>
                                        <p:attrNameLst>
                                          <p:attrName>style.visibility</p:attrName>
                                        </p:attrNameLst>
                                      </p:cBhvr>
                                      <p:to>
                                        <p:strVal val="visible"/>
                                      </p:to>
                                    </p:set>
                                    <p:animEffect transition="in" filter="wipe(left)">
                                      <p:cBhvr>
                                        <p:cTn id="12" dur="500"/>
                                        <p:tgtEl>
                                          <p:spTgt spid="48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8131"/>
                                        </p:tgtEl>
                                        <p:attrNameLst>
                                          <p:attrName>style.visibility</p:attrName>
                                        </p:attrNameLst>
                                      </p:cBhvr>
                                      <p:to>
                                        <p:strVal val="visible"/>
                                      </p:to>
                                    </p:set>
                                    <p:animEffect transition="in" filter="wipe(left)">
                                      <p:cBhvr>
                                        <p:cTn id="17" dur="500"/>
                                        <p:tgtEl>
                                          <p:spTgt spid="481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8133"/>
                                        </p:tgtEl>
                                        <p:attrNameLst>
                                          <p:attrName>style.visibility</p:attrName>
                                        </p:attrNameLst>
                                      </p:cBhvr>
                                      <p:to>
                                        <p:strVal val="visible"/>
                                      </p:to>
                                    </p:set>
                                    <p:animEffect transition="in" filter="wipe(left)">
                                      <p:cBhvr>
                                        <p:cTn id="22" dur="500"/>
                                        <p:tgtEl>
                                          <p:spTgt spid="481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8134"/>
                                        </p:tgtEl>
                                        <p:attrNameLst>
                                          <p:attrName>style.visibility</p:attrName>
                                        </p:attrNameLst>
                                      </p:cBhvr>
                                      <p:to>
                                        <p:strVal val="visible"/>
                                      </p:to>
                                    </p:set>
                                    <p:animEffect transition="in" filter="wipe(left)">
                                      <p:cBhvr>
                                        <p:cTn id="27" dur="500"/>
                                        <p:tgtEl>
                                          <p:spTgt spid="481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8136"/>
                                        </p:tgtEl>
                                        <p:attrNameLst>
                                          <p:attrName>style.visibility</p:attrName>
                                        </p:attrNameLst>
                                      </p:cBhvr>
                                      <p:to>
                                        <p:strVal val="visible"/>
                                      </p:to>
                                    </p:set>
                                    <p:animEffect transition="in" filter="wipe(left)">
                                      <p:cBhvr>
                                        <p:cTn id="32" dur="500"/>
                                        <p:tgtEl>
                                          <p:spTgt spid="48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323850" y="836613"/>
            <a:ext cx="8820150" cy="504825"/>
          </a:xfrm>
        </p:spPr>
        <p:txBody>
          <a:bodyPr/>
          <a:lstStyle/>
          <a:p>
            <a:pPr algn="l">
              <a:lnSpc>
                <a:spcPct val="80000"/>
              </a:lnSpc>
            </a:pPr>
            <a:r>
              <a:rPr lang="zh-CN" altLang="en-US" sz="3200">
                <a:ea typeface="华文行楷" pitchFamily="2" charset="-122"/>
              </a:rPr>
              <a:t>四、基于反馈系数的电压放大倍数的估算方法</a:t>
            </a:r>
          </a:p>
        </p:txBody>
      </p:sp>
      <p:sp>
        <p:nvSpPr>
          <p:cNvPr id="50179" name="Text Box 3"/>
          <p:cNvSpPr txBox="1">
            <a:spLocks noGrp="1" noChangeArrowheads="1"/>
          </p:cNvSpPr>
          <p:nvPr>
            <p:ph type="body" sz="half" idx="1"/>
          </p:nvPr>
        </p:nvSpPr>
        <p:spPr>
          <a:xfrm>
            <a:off x="684213" y="1412875"/>
            <a:ext cx="4608512" cy="503238"/>
          </a:xfrm>
          <a:noFill/>
          <a:ln/>
        </p:spPr>
        <p:txBody>
          <a:bodyPr/>
          <a:lstStyle/>
          <a:p>
            <a:pPr>
              <a:lnSpc>
                <a:spcPct val="90000"/>
              </a:lnSpc>
              <a:spcBef>
                <a:spcPct val="50000"/>
              </a:spcBef>
              <a:buFontTx/>
              <a:buNone/>
            </a:pPr>
            <a:r>
              <a:rPr lang="en-US" altLang="zh-CN">
                <a:solidFill>
                  <a:srgbClr val="000000"/>
                </a:solidFill>
                <a:latin typeface="华文行楷" pitchFamily="2" charset="-122"/>
                <a:ea typeface="华文行楷" pitchFamily="2" charset="-122"/>
              </a:rPr>
              <a:t>1. </a:t>
            </a:r>
            <a:r>
              <a:rPr lang="zh-CN" altLang="en-US">
                <a:solidFill>
                  <a:srgbClr val="000000"/>
                </a:solidFill>
                <a:latin typeface="华文行楷" pitchFamily="2" charset="-122"/>
                <a:ea typeface="华文行楷" pitchFamily="2" charset="-122"/>
              </a:rPr>
              <a:t>电压串联负反馈电路</a:t>
            </a:r>
          </a:p>
        </p:txBody>
      </p:sp>
      <p:graphicFrame>
        <p:nvGraphicFramePr>
          <p:cNvPr id="50180" name="Object 4"/>
          <p:cNvGraphicFramePr>
            <a:graphicFrameLocks noGrp="1" noChangeAspect="1"/>
          </p:cNvGraphicFramePr>
          <p:nvPr>
            <p:ph sz="quarter" idx="2"/>
          </p:nvPr>
        </p:nvGraphicFramePr>
        <p:xfrm>
          <a:off x="1476375" y="5157788"/>
          <a:ext cx="2808288" cy="944562"/>
        </p:xfrm>
        <a:graphic>
          <a:graphicData uri="http://schemas.openxmlformats.org/presentationml/2006/ole">
            <mc:AlternateContent xmlns:mc="http://schemas.openxmlformats.org/markup-compatibility/2006">
              <mc:Choice xmlns:v="urn:schemas-microsoft-com:vml" Requires="v">
                <p:oleObj spid="_x0000_s174145" name="公式" r:id="rId3" imgW="1358640" imgH="457200" progId="Equation.3">
                  <p:embed/>
                </p:oleObj>
              </mc:Choice>
              <mc:Fallback>
                <p:oleObj name="公式" r:id="rId3" imgW="1358640" imgH="457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5157788"/>
                        <a:ext cx="2808288" cy="944562"/>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50181" name="Object 5"/>
          <p:cNvGraphicFramePr>
            <a:graphicFrameLocks noChangeAspect="1"/>
          </p:cNvGraphicFramePr>
          <p:nvPr/>
        </p:nvGraphicFramePr>
        <p:xfrm>
          <a:off x="1476375" y="4076700"/>
          <a:ext cx="1295400" cy="896938"/>
        </p:xfrm>
        <a:graphic>
          <a:graphicData uri="http://schemas.openxmlformats.org/presentationml/2006/ole">
            <mc:AlternateContent xmlns:mc="http://schemas.openxmlformats.org/markup-compatibility/2006">
              <mc:Choice xmlns:v="urn:schemas-microsoft-com:vml" Requires="v">
                <p:oleObj spid="_x0000_s174146" name="公式" r:id="rId5" imgW="596880" imgH="457200" progId="Equation.3">
                  <p:embed/>
                </p:oleObj>
              </mc:Choice>
              <mc:Fallback>
                <p:oleObj name="公式" r:id="rId5" imgW="596880" imgH="4572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4076700"/>
                        <a:ext cx="1295400" cy="896938"/>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50182" name="Object 6"/>
          <p:cNvGraphicFramePr>
            <a:graphicFrameLocks noChangeAspect="1"/>
          </p:cNvGraphicFramePr>
          <p:nvPr/>
        </p:nvGraphicFramePr>
        <p:xfrm>
          <a:off x="1066800" y="1905000"/>
          <a:ext cx="3200400" cy="2084388"/>
        </p:xfrm>
        <a:graphic>
          <a:graphicData uri="http://schemas.openxmlformats.org/presentationml/2006/ole">
            <mc:AlternateContent xmlns:mc="http://schemas.openxmlformats.org/markup-compatibility/2006">
              <mc:Choice xmlns:v="urn:schemas-microsoft-com:vml" Requires="v">
                <p:oleObj spid="_x0000_s174147" name="Photo Editor 照片" r:id="rId7" imgW="22028571" imgH="16609524" progId="">
                  <p:embed/>
                </p:oleObj>
              </mc:Choice>
              <mc:Fallback>
                <p:oleObj name="Photo Editor 照片" r:id="rId7" imgW="22028571" imgH="16609524" progId="">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r="50928" b="57616"/>
                      <a:stretch>
                        <a:fillRect/>
                      </a:stretch>
                    </p:blipFill>
                    <p:spPr bwMode="auto">
                      <a:xfrm>
                        <a:off x="1066800" y="1905000"/>
                        <a:ext cx="3200400" cy="2084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0183" name="Object 7"/>
          <p:cNvGraphicFramePr>
            <a:graphicFrameLocks noChangeAspect="1"/>
          </p:cNvGraphicFramePr>
          <p:nvPr/>
        </p:nvGraphicFramePr>
        <p:xfrm>
          <a:off x="5105400" y="1905000"/>
          <a:ext cx="2743200" cy="1998663"/>
        </p:xfrm>
        <a:graphic>
          <a:graphicData uri="http://schemas.openxmlformats.org/presentationml/2006/ole">
            <mc:AlternateContent xmlns:mc="http://schemas.openxmlformats.org/markup-compatibility/2006">
              <mc:Choice xmlns:v="urn:schemas-microsoft-com:vml" Requires="v">
                <p:oleObj spid="_x0000_s174148" name="Photo Editor 照片" r:id="rId9" imgW="9057143" imgH="6601746" progId="">
                  <p:embed/>
                </p:oleObj>
              </mc:Choice>
              <mc:Fallback>
                <p:oleObj name="Photo Editor 照片" r:id="rId9" imgW="9057143" imgH="6601746" progId="">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5400" y="1905000"/>
                        <a:ext cx="2743200" cy="199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4" name="Object 8"/>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174149" name="公式" r:id="rId11" imgW="114120" imgH="215640" progId="Equation.3">
                  <p:embed/>
                </p:oleObj>
              </mc:Choice>
              <mc:Fallback>
                <p:oleObj name="公式" r:id="rId11" imgW="114120" imgH="21564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5" name="Object 9"/>
          <p:cNvGraphicFramePr>
            <a:graphicFrameLocks noChangeAspect="1"/>
          </p:cNvGraphicFramePr>
          <p:nvPr/>
        </p:nvGraphicFramePr>
        <p:xfrm>
          <a:off x="5364163" y="4127500"/>
          <a:ext cx="2663825" cy="912813"/>
        </p:xfrm>
        <a:graphic>
          <a:graphicData uri="http://schemas.openxmlformats.org/presentationml/2006/ole">
            <mc:AlternateContent xmlns:mc="http://schemas.openxmlformats.org/markup-compatibility/2006">
              <mc:Choice xmlns:v="urn:schemas-microsoft-com:vml" Requires="v">
                <p:oleObj spid="_x0000_s174150" name="公式" r:id="rId13" imgW="1206360" imgH="457200" progId="Equation.3">
                  <p:embed/>
                </p:oleObj>
              </mc:Choice>
              <mc:Fallback>
                <p:oleObj name="公式" r:id="rId13" imgW="1206360" imgH="457200" progId="Equation.3">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64163" y="4127500"/>
                        <a:ext cx="2663825" cy="912813"/>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CC"/>
                            </a:solidFill>
                          </a14:hiddenFill>
                        </a:ext>
                      </a:extLst>
                    </p:spPr>
                  </p:pic>
                </p:oleObj>
              </mc:Fallback>
            </mc:AlternateContent>
          </a:graphicData>
        </a:graphic>
      </p:graphicFrame>
      <p:graphicFrame>
        <p:nvGraphicFramePr>
          <p:cNvPr id="50189" name="Object 13"/>
          <p:cNvGraphicFramePr>
            <a:graphicFrameLocks noGrp="1" noChangeAspect="1"/>
          </p:cNvGraphicFramePr>
          <p:nvPr>
            <p:ph sz="quarter" idx="3"/>
          </p:nvPr>
        </p:nvGraphicFramePr>
        <p:xfrm>
          <a:off x="5364163" y="5157788"/>
          <a:ext cx="2349500" cy="858837"/>
        </p:xfrm>
        <a:graphic>
          <a:graphicData uri="http://schemas.openxmlformats.org/presentationml/2006/ole">
            <mc:AlternateContent xmlns:mc="http://schemas.openxmlformats.org/markup-compatibility/2006">
              <mc:Choice xmlns:v="urn:schemas-microsoft-com:vml" Requires="v">
                <p:oleObj spid="_x0000_s174151" name="公式" r:id="rId15" imgW="1180800" imgH="431640" progId="Equation.3">
                  <p:embed/>
                </p:oleObj>
              </mc:Choice>
              <mc:Fallback>
                <p:oleObj name="公式" r:id="rId15" imgW="1180800" imgH="431640" progId="Equation.3">
                  <p:embed/>
                  <p:pic>
                    <p:nvPicPr>
                      <p:cNvPr id="0"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64163" y="5157788"/>
                        <a:ext cx="2349500" cy="8588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181"/>
                                        </p:tgtEl>
                                        <p:attrNameLst>
                                          <p:attrName>style.visibility</p:attrName>
                                        </p:attrNameLst>
                                      </p:cBhvr>
                                      <p:to>
                                        <p:strVal val="visible"/>
                                      </p:to>
                                    </p:set>
                                    <p:animEffect transition="in" filter="wipe(left)">
                                      <p:cBhvr>
                                        <p:cTn id="7" dur="500"/>
                                        <p:tgtEl>
                                          <p:spTgt spid="501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0180"/>
                                        </p:tgtEl>
                                        <p:attrNameLst>
                                          <p:attrName>style.visibility</p:attrName>
                                        </p:attrNameLst>
                                      </p:cBhvr>
                                      <p:to>
                                        <p:strVal val="visible"/>
                                      </p:to>
                                    </p:set>
                                    <p:animEffect transition="in" filter="wipe(left)">
                                      <p:cBhvr>
                                        <p:cTn id="12" dur="500"/>
                                        <p:tgtEl>
                                          <p:spTgt spid="5018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0183"/>
                                        </p:tgtEl>
                                        <p:attrNameLst>
                                          <p:attrName>style.visibility</p:attrName>
                                        </p:attrNameLst>
                                      </p:cBhvr>
                                      <p:to>
                                        <p:strVal val="visible"/>
                                      </p:to>
                                    </p:set>
                                    <p:animEffect transition="in" filter="wipe(left)">
                                      <p:cBhvr>
                                        <p:cTn id="17" dur="500"/>
                                        <p:tgtEl>
                                          <p:spTgt spid="501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0185"/>
                                        </p:tgtEl>
                                        <p:attrNameLst>
                                          <p:attrName>style.visibility</p:attrName>
                                        </p:attrNameLst>
                                      </p:cBhvr>
                                      <p:to>
                                        <p:strVal val="visible"/>
                                      </p:to>
                                    </p:set>
                                    <p:animEffect transition="in" filter="wipe(left)">
                                      <p:cBhvr>
                                        <p:cTn id="22" dur="500"/>
                                        <p:tgtEl>
                                          <p:spTgt spid="501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0189"/>
                                        </p:tgtEl>
                                        <p:attrNameLst>
                                          <p:attrName>style.visibility</p:attrName>
                                        </p:attrNameLst>
                                      </p:cBhvr>
                                      <p:to>
                                        <p:strVal val="visible"/>
                                      </p:to>
                                    </p:set>
                                    <p:animEffect transition="in" filter="wipe(left)">
                                      <p:cBhvr>
                                        <p:cTn id="27" dur="500"/>
                                        <p:tgtEl>
                                          <p:spTgt spid="50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323850" y="908050"/>
            <a:ext cx="4895850" cy="579438"/>
          </a:xfrm>
        </p:spPr>
        <p:txBody>
          <a:bodyPr/>
          <a:lstStyle/>
          <a:p>
            <a:pPr algn="l"/>
            <a:r>
              <a:rPr lang="en-US" altLang="zh-CN" sz="3200">
                <a:solidFill>
                  <a:srgbClr val="000000"/>
                </a:solidFill>
                <a:latin typeface="华文行楷" pitchFamily="2" charset="-122"/>
                <a:ea typeface="华文行楷" pitchFamily="2" charset="-122"/>
              </a:rPr>
              <a:t>2. </a:t>
            </a:r>
            <a:r>
              <a:rPr lang="zh-CN" altLang="en-US" sz="3200">
                <a:solidFill>
                  <a:srgbClr val="000000"/>
                </a:solidFill>
                <a:latin typeface="华文行楷" pitchFamily="2" charset="-122"/>
                <a:ea typeface="华文行楷" pitchFamily="2" charset="-122"/>
              </a:rPr>
              <a:t>电压并联负反馈电路</a:t>
            </a:r>
          </a:p>
        </p:txBody>
      </p:sp>
      <p:graphicFrame>
        <p:nvGraphicFramePr>
          <p:cNvPr id="51203" name="Object 3"/>
          <p:cNvGraphicFramePr>
            <a:graphicFrameLocks noGrp="1" noChangeAspect="1"/>
          </p:cNvGraphicFramePr>
          <p:nvPr>
            <p:ph type="body" idx="4294967295"/>
          </p:nvPr>
        </p:nvGraphicFramePr>
        <p:xfrm>
          <a:off x="1201738" y="1741488"/>
          <a:ext cx="3124200" cy="2033587"/>
        </p:xfrm>
        <a:graphic>
          <a:graphicData uri="http://schemas.openxmlformats.org/presentationml/2006/ole">
            <mc:AlternateContent xmlns:mc="http://schemas.openxmlformats.org/markup-compatibility/2006">
              <mc:Choice xmlns:v="urn:schemas-microsoft-com:vml" Requires="v">
                <p:oleObj spid="_x0000_s175151" name="Photo Editor 照片" r:id="rId3" imgW="22028571" imgH="16609524" progId="">
                  <p:embed/>
                </p:oleObj>
              </mc:Choice>
              <mc:Fallback>
                <p:oleObj name="Photo Editor 照片" r:id="rId3" imgW="22028571" imgH="16609524"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t="49953" r="50928" b="7663"/>
                      <a:stretch>
                        <a:fillRect/>
                      </a:stretch>
                    </p:blipFill>
                    <p:spPr bwMode="auto">
                      <a:xfrm>
                        <a:off x="1201738" y="1741488"/>
                        <a:ext cx="3124200" cy="2033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1204" name="Object 4"/>
          <p:cNvGraphicFramePr>
            <a:graphicFrameLocks noChangeAspect="1"/>
          </p:cNvGraphicFramePr>
          <p:nvPr/>
        </p:nvGraphicFramePr>
        <p:xfrm>
          <a:off x="4514850" y="1741488"/>
          <a:ext cx="3276600" cy="1998662"/>
        </p:xfrm>
        <a:graphic>
          <a:graphicData uri="http://schemas.openxmlformats.org/presentationml/2006/ole">
            <mc:AlternateContent xmlns:mc="http://schemas.openxmlformats.org/markup-compatibility/2006">
              <mc:Choice xmlns:v="urn:schemas-microsoft-com:vml" Requires="v">
                <p:oleObj spid="_x0000_s175152" name="Photo Editor 照片" r:id="rId5" imgW="20352381" imgH="7392432" progId="">
                  <p:embed/>
                </p:oleObj>
              </mc:Choice>
              <mc:Fallback>
                <p:oleObj name="Photo Editor 照片" r:id="rId5" imgW="20352381" imgH="7392432" progId="">
                  <p:embed/>
                  <p:pic>
                    <p:nvPicPr>
                      <p:cNvPr id="0" name="Picture 3"/>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1315" r="-2374" b="14204"/>
                      <a:stretch>
                        <a:fillRect/>
                      </a:stretch>
                    </p:blipFill>
                    <p:spPr bwMode="auto">
                      <a:xfrm>
                        <a:off x="4514850" y="1741488"/>
                        <a:ext cx="3276600" cy="1998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5" name="Object 5"/>
          <p:cNvGraphicFramePr>
            <a:graphicFrameLocks noChangeAspect="1"/>
          </p:cNvGraphicFramePr>
          <p:nvPr/>
        </p:nvGraphicFramePr>
        <p:xfrm>
          <a:off x="1706563" y="3902075"/>
          <a:ext cx="1504950" cy="925513"/>
        </p:xfrm>
        <a:graphic>
          <a:graphicData uri="http://schemas.openxmlformats.org/presentationml/2006/ole">
            <mc:AlternateContent xmlns:mc="http://schemas.openxmlformats.org/markup-compatibility/2006">
              <mc:Choice xmlns:v="urn:schemas-microsoft-com:vml" Requires="v">
                <p:oleObj spid="_x0000_s175153" name="Equation" r:id="rId7" imgW="609480" imgH="457200" progId="Equation.3">
                  <p:embed/>
                </p:oleObj>
              </mc:Choice>
              <mc:Fallback>
                <p:oleObj name="Equation" r:id="rId7" imgW="609480" imgH="4572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6563" y="3902075"/>
                        <a:ext cx="1504950" cy="925513"/>
                      </a:xfrm>
                      <a:prstGeom prst="rect">
                        <a:avLst/>
                      </a:prstGeom>
                      <a:solidFill>
                        <a:srgbClr val="66FFFF"/>
                      </a:solidFill>
                      <a:ln w="9525">
                        <a:solidFill>
                          <a:srgbClr val="FF0000"/>
                        </a:solidFill>
                        <a:miter lim="800000"/>
                        <a:headEnd/>
                        <a:tailEnd/>
                      </a:ln>
                    </p:spPr>
                  </p:pic>
                </p:oleObj>
              </mc:Fallback>
            </mc:AlternateContent>
          </a:graphicData>
        </a:graphic>
      </p:graphicFrame>
      <p:grpSp>
        <p:nvGrpSpPr>
          <p:cNvPr id="2" name="Group 6"/>
          <p:cNvGrpSpPr>
            <a:grpSpLocks/>
          </p:cNvGrpSpPr>
          <p:nvPr/>
        </p:nvGrpSpPr>
        <p:grpSpPr bwMode="auto">
          <a:xfrm>
            <a:off x="5048250" y="2392363"/>
            <a:ext cx="1295400" cy="1117600"/>
            <a:chOff x="3168" y="1466"/>
            <a:chExt cx="816" cy="704"/>
          </a:xfrm>
        </p:grpSpPr>
        <p:grpSp>
          <p:nvGrpSpPr>
            <p:cNvPr id="3" name="Group 7"/>
            <p:cNvGrpSpPr>
              <a:grpSpLocks/>
            </p:cNvGrpSpPr>
            <p:nvPr/>
          </p:nvGrpSpPr>
          <p:grpSpPr bwMode="auto">
            <a:xfrm>
              <a:off x="3600" y="1466"/>
              <a:ext cx="192" cy="441"/>
              <a:chOff x="3648" y="1226"/>
              <a:chExt cx="192" cy="441"/>
            </a:xfrm>
          </p:grpSpPr>
          <p:sp>
            <p:nvSpPr>
              <p:cNvPr id="51208" name="Line 8"/>
              <p:cNvSpPr>
                <a:spLocks noChangeShapeType="1"/>
              </p:cNvSpPr>
              <p:nvPr/>
            </p:nvSpPr>
            <p:spPr bwMode="auto">
              <a:xfrm flipV="1">
                <a:off x="3648" y="1235"/>
                <a:ext cx="0" cy="432"/>
              </a:xfrm>
              <a:prstGeom prst="line">
                <a:avLst/>
              </a:prstGeom>
              <a:noFill/>
              <a:ln w="28575">
                <a:solidFill>
                  <a:srgbClr val="FF0000"/>
                </a:solidFill>
                <a:round/>
                <a:headEnd/>
                <a:tailEnd/>
              </a:ln>
              <a:effectLst/>
            </p:spPr>
            <p:txBody>
              <a:bodyPr/>
              <a:lstStyle/>
              <a:p>
                <a:endParaRPr lang="zh-CN" altLang="en-US"/>
              </a:p>
            </p:txBody>
          </p:sp>
          <p:sp>
            <p:nvSpPr>
              <p:cNvPr id="51209" name="Line 9"/>
              <p:cNvSpPr>
                <a:spLocks noChangeShapeType="1"/>
              </p:cNvSpPr>
              <p:nvPr/>
            </p:nvSpPr>
            <p:spPr bwMode="auto">
              <a:xfrm>
                <a:off x="3648" y="1226"/>
                <a:ext cx="192" cy="0"/>
              </a:xfrm>
              <a:prstGeom prst="line">
                <a:avLst/>
              </a:prstGeom>
              <a:noFill/>
              <a:ln w="28575">
                <a:solidFill>
                  <a:srgbClr val="FF0000"/>
                </a:solidFill>
                <a:round/>
                <a:headEnd/>
                <a:tailEnd type="triangle" w="med" len="med"/>
              </a:ln>
              <a:effectLst/>
            </p:spPr>
            <p:txBody>
              <a:bodyPr/>
              <a:lstStyle/>
              <a:p>
                <a:endParaRPr lang="zh-CN" altLang="en-US"/>
              </a:p>
            </p:txBody>
          </p:sp>
        </p:grpSp>
        <p:sp>
          <p:nvSpPr>
            <p:cNvPr id="51210" name="Text Box 10"/>
            <p:cNvSpPr txBox="1">
              <a:spLocks noChangeArrowheads="1"/>
            </p:cNvSpPr>
            <p:nvPr/>
          </p:nvSpPr>
          <p:spPr bwMode="auto">
            <a:xfrm>
              <a:off x="3168" y="1920"/>
              <a:ext cx="816" cy="250"/>
            </a:xfrm>
            <a:prstGeom prst="rect">
              <a:avLst/>
            </a:prstGeom>
            <a:noFill/>
            <a:ln w="9525">
              <a:noFill/>
              <a:miter lim="800000"/>
              <a:headEnd/>
              <a:tailEnd/>
            </a:ln>
            <a:effectLst/>
          </p:spPr>
          <p:txBody>
            <a:bodyPr>
              <a:spAutoFit/>
            </a:bodyPr>
            <a:lstStyle/>
            <a:p>
              <a:pPr>
                <a:spcBef>
                  <a:spcPct val="50000"/>
                </a:spcBef>
              </a:pPr>
              <a:r>
                <a:rPr kumimoji="1" lang="en-US" altLang="zh-CN" sz="2000" b="1" i="1">
                  <a:solidFill>
                    <a:srgbClr val="FF0000"/>
                  </a:solidFill>
                  <a:latin typeface="Times New Roman" pitchFamily="18" charset="0"/>
                </a:rPr>
                <a:t>R</a:t>
              </a:r>
              <a:r>
                <a:rPr kumimoji="1" lang="en-US" altLang="zh-CN" sz="2000" b="1" baseline="-25000">
                  <a:solidFill>
                    <a:srgbClr val="FF0000"/>
                  </a:solidFill>
                  <a:latin typeface="Times New Roman" pitchFamily="18" charset="0"/>
                </a:rPr>
                <a:t>if</a:t>
              </a:r>
              <a:r>
                <a:rPr kumimoji="1" lang="zh-CN" altLang="en-US" sz="2000" b="1">
                  <a:solidFill>
                    <a:srgbClr val="FF0000"/>
                  </a:solidFill>
                  <a:latin typeface="Times New Roman" pitchFamily="18" charset="0"/>
                </a:rPr>
                <a:t>很小</a:t>
              </a:r>
            </a:p>
          </p:txBody>
        </p:sp>
      </p:grpSp>
      <p:graphicFrame>
        <p:nvGraphicFramePr>
          <p:cNvPr id="51211" name="Object 11"/>
          <p:cNvGraphicFramePr>
            <a:graphicFrameLocks noChangeAspect="1"/>
          </p:cNvGraphicFramePr>
          <p:nvPr/>
        </p:nvGraphicFramePr>
        <p:xfrm>
          <a:off x="1619250" y="4941888"/>
          <a:ext cx="3668713" cy="925512"/>
        </p:xfrm>
        <a:graphic>
          <a:graphicData uri="http://schemas.openxmlformats.org/presentationml/2006/ole">
            <mc:AlternateContent xmlns:mc="http://schemas.openxmlformats.org/markup-compatibility/2006">
              <mc:Choice xmlns:v="urn:schemas-microsoft-com:vml" Requires="v">
                <p:oleObj spid="_x0000_s175154" name="Equation" r:id="rId9" imgW="1485720" imgH="457200" progId="Equation.3">
                  <p:embed/>
                </p:oleObj>
              </mc:Choice>
              <mc:Fallback>
                <p:oleObj name="Equation" r:id="rId9" imgW="1485720" imgH="4572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250" y="4941888"/>
                        <a:ext cx="3668713" cy="925512"/>
                      </a:xfrm>
                      <a:prstGeom prst="rect">
                        <a:avLst/>
                      </a:prstGeom>
                      <a:solidFill>
                        <a:srgbClr val="CCFFFF"/>
                      </a:solidFill>
                    </p:spPr>
                  </p:pic>
                </p:oleObj>
              </mc:Fallback>
            </mc:AlternateContent>
          </a:graphicData>
        </a:graphic>
      </p:graphicFrame>
      <p:graphicFrame>
        <p:nvGraphicFramePr>
          <p:cNvPr id="51212" name="Object 12"/>
          <p:cNvGraphicFramePr>
            <a:graphicFrameLocks noChangeAspect="1"/>
          </p:cNvGraphicFramePr>
          <p:nvPr/>
        </p:nvGraphicFramePr>
        <p:xfrm>
          <a:off x="5276850" y="4941888"/>
          <a:ext cx="2603500" cy="925512"/>
        </p:xfrm>
        <a:graphic>
          <a:graphicData uri="http://schemas.openxmlformats.org/presentationml/2006/ole">
            <mc:AlternateContent xmlns:mc="http://schemas.openxmlformats.org/markup-compatibility/2006">
              <mc:Choice xmlns:v="urn:schemas-microsoft-com:vml" Requires="v">
                <p:oleObj spid="_x0000_s175155" name="Equation" r:id="rId11" imgW="1054080" imgH="457200" progId="Equation.3">
                  <p:embed/>
                </p:oleObj>
              </mc:Choice>
              <mc:Fallback>
                <p:oleObj name="Equation" r:id="rId11" imgW="1054080" imgH="45720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76850" y="4941888"/>
                        <a:ext cx="2603500" cy="925512"/>
                      </a:xfrm>
                      <a:prstGeom prst="rect">
                        <a:avLst/>
                      </a:prstGeom>
                      <a:solidFill>
                        <a:srgbClr val="CCFFFF"/>
                      </a:solidFill>
                    </p:spPr>
                  </p:pic>
                </p:oleObj>
              </mc:Fallback>
            </mc:AlternateContent>
          </a:graphicData>
        </a:graphic>
      </p:graphicFrame>
      <p:sp>
        <p:nvSpPr>
          <p:cNvPr id="51213" name="AutoShape 13"/>
          <p:cNvSpPr>
            <a:spLocks/>
          </p:cNvSpPr>
          <p:nvPr/>
        </p:nvSpPr>
        <p:spPr bwMode="auto">
          <a:xfrm>
            <a:off x="3829050" y="4332288"/>
            <a:ext cx="1447800" cy="461962"/>
          </a:xfrm>
          <a:prstGeom prst="borderCallout2">
            <a:avLst>
              <a:gd name="adj1" fmla="val 24741"/>
              <a:gd name="adj2" fmla="val -5264"/>
              <a:gd name="adj3" fmla="val 24741"/>
              <a:gd name="adj4" fmla="val -22588"/>
              <a:gd name="adj5" fmla="val 205843"/>
              <a:gd name="adj6" fmla="val -40569"/>
            </a:avLst>
          </a:prstGeom>
          <a:solidFill>
            <a:srgbClr val="FFFFCC"/>
          </a:solidFill>
          <a:ln w="9525">
            <a:solidFill>
              <a:srgbClr val="FF3300"/>
            </a:solidFill>
            <a:miter lim="800000"/>
            <a:headEnd/>
            <a:tailEnd/>
          </a:ln>
          <a:effectLst/>
        </p:spPr>
        <p:txBody>
          <a:bodyPr/>
          <a:lstStyle/>
          <a:p>
            <a:pPr algn="ctr"/>
            <a:r>
              <a:rPr kumimoji="1" lang="zh-CN" altLang="en-US" sz="2400" b="1">
                <a:latin typeface="Times New Roman" pitchFamily="18" charset="0"/>
              </a:rPr>
              <a:t>为什么</a:t>
            </a:r>
            <a:r>
              <a:rPr kumimoji="1" lang="en-US" altLang="zh-CN" sz="2400" b="1">
                <a:latin typeface="Times New Roman" pitchFamily="18" charset="0"/>
              </a:rPr>
              <a:t>?</a:t>
            </a:r>
          </a:p>
        </p:txBody>
      </p:sp>
      <p:sp>
        <p:nvSpPr>
          <p:cNvPr id="51214" name="AutoShape 14"/>
          <p:cNvSpPr>
            <a:spLocks/>
          </p:cNvSpPr>
          <p:nvPr/>
        </p:nvSpPr>
        <p:spPr bwMode="auto">
          <a:xfrm>
            <a:off x="5962650" y="4256088"/>
            <a:ext cx="1447800" cy="461962"/>
          </a:xfrm>
          <a:prstGeom prst="borderCallout2">
            <a:avLst>
              <a:gd name="adj1" fmla="val 24741"/>
              <a:gd name="adj2" fmla="val -5264"/>
              <a:gd name="adj3" fmla="val 24741"/>
              <a:gd name="adj4" fmla="val -21491"/>
              <a:gd name="adj5" fmla="val 205153"/>
              <a:gd name="adj6" fmla="val -38269"/>
            </a:avLst>
          </a:prstGeom>
          <a:solidFill>
            <a:srgbClr val="FFFFCC"/>
          </a:solidFill>
          <a:ln w="9525">
            <a:solidFill>
              <a:srgbClr val="FF3300"/>
            </a:solidFill>
            <a:miter lim="800000"/>
            <a:headEnd/>
            <a:tailEnd/>
          </a:ln>
          <a:effectLst/>
        </p:spPr>
        <p:txBody>
          <a:bodyPr/>
          <a:lstStyle/>
          <a:p>
            <a:pPr algn="ctr"/>
            <a:r>
              <a:rPr kumimoji="1" lang="zh-CN" altLang="en-US" sz="2400" b="1">
                <a:latin typeface="Times New Roman" pitchFamily="18" charset="0"/>
              </a:rPr>
              <a:t>为什么</a:t>
            </a:r>
            <a:r>
              <a:rPr kumimoji="1" lang="en-US" altLang="zh-CN" sz="2400" b="1">
                <a:latin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05"/>
                                        </p:tgtEl>
                                        <p:attrNameLst>
                                          <p:attrName>style.visibility</p:attrName>
                                        </p:attrNameLst>
                                      </p:cBhvr>
                                      <p:to>
                                        <p:strVal val="visible"/>
                                      </p:to>
                                    </p:set>
                                    <p:animEffect transition="in" filter="wipe(left)">
                                      <p:cBhvr>
                                        <p:cTn id="7" dur="500"/>
                                        <p:tgtEl>
                                          <p:spTgt spid="512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204"/>
                                        </p:tgtEl>
                                        <p:attrNameLst>
                                          <p:attrName>style.visibility</p:attrName>
                                        </p:attrNameLst>
                                      </p:cBhvr>
                                      <p:to>
                                        <p:strVal val="visible"/>
                                      </p:to>
                                    </p:set>
                                    <p:animEffect transition="in" filter="wipe(left)">
                                      <p:cBhvr>
                                        <p:cTn id="12" dur="500"/>
                                        <p:tgtEl>
                                          <p:spTgt spid="512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1211"/>
                                        </p:tgtEl>
                                        <p:attrNameLst>
                                          <p:attrName>style.visibility</p:attrName>
                                        </p:attrNameLst>
                                      </p:cBhvr>
                                      <p:to>
                                        <p:strVal val="visible"/>
                                      </p:to>
                                    </p:set>
                                    <p:animEffect transition="in" filter="wipe(left)">
                                      <p:cBhvr>
                                        <p:cTn id="17" dur="500"/>
                                        <p:tgtEl>
                                          <p:spTgt spid="512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512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1212"/>
                                        </p:tgtEl>
                                        <p:attrNameLst>
                                          <p:attrName>style.visibility</p:attrName>
                                        </p:attrNameLst>
                                      </p:cBhvr>
                                      <p:to>
                                        <p:strVal val="visible"/>
                                      </p:to>
                                    </p:set>
                                    <p:animEffect transition="in" filter="wipe(left)">
                                      <p:cBhvr>
                                        <p:cTn id="30" dur="500"/>
                                        <p:tgtEl>
                                          <p:spTgt spid="5121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1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3" grpId="0" animBg="1" autoUpdateAnimBg="0"/>
      <p:bldP spid="51214"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Object 2"/>
          <p:cNvGraphicFramePr>
            <a:graphicFrameLocks noChangeAspect="1"/>
          </p:cNvGraphicFramePr>
          <p:nvPr/>
        </p:nvGraphicFramePr>
        <p:xfrm>
          <a:off x="4859338" y="765175"/>
          <a:ext cx="3519487" cy="2243138"/>
        </p:xfrm>
        <a:graphic>
          <a:graphicData uri="http://schemas.openxmlformats.org/presentationml/2006/ole">
            <mc:AlternateContent xmlns:mc="http://schemas.openxmlformats.org/markup-compatibility/2006">
              <mc:Choice xmlns:v="urn:schemas-microsoft-com:vml" Requires="v">
                <p:oleObj spid="_x0000_s176193" name="Photo Editor 照片" r:id="rId3" imgW="10657143" imgH="6792273" progId="">
                  <p:embed/>
                </p:oleObj>
              </mc:Choice>
              <mc:Fallback>
                <p:oleObj name="Photo Editor 照片" r:id="rId3" imgW="10657143" imgH="6792273"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765175"/>
                        <a:ext cx="3519487" cy="224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27" name="Rectangle 3"/>
          <p:cNvSpPr>
            <a:spLocks noGrp="1" noChangeArrowheads="1"/>
          </p:cNvSpPr>
          <p:nvPr>
            <p:ph type="title"/>
          </p:nvPr>
        </p:nvSpPr>
        <p:spPr>
          <a:xfrm>
            <a:off x="250825" y="642918"/>
            <a:ext cx="7772400" cy="795337"/>
          </a:xfrm>
        </p:spPr>
        <p:txBody>
          <a:bodyPr/>
          <a:lstStyle/>
          <a:p>
            <a:pPr algn="l"/>
            <a:r>
              <a:rPr lang="en-US" altLang="zh-CN" sz="3200" dirty="0">
                <a:solidFill>
                  <a:srgbClr val="000000"/>
                </a:solidFill>
                <a:latin typeface="华文行楷" pitchFamily="2" charset="-122"/>
                <a:ea typeface="华文行楷" pitchFamily="2" charset="-122"/>
              </a:rPr>
              <a:t>2. </a:t>
            </a:r>
            <a:r>
              <a:rPr lang="zh-CN" altLang="en-US" sz="3200" dirty="0">
                <a:solidFill>
                  <a:srgbClr val="000000"/>
                </a:solidFill>
                <a:latin typeface="华文行楷" pitchFamily="2" charset="-122"/>
                <a:ea typeface="华文行楷" pitchFamily="2" charset="-122"/>
              </a:rPr>
              <a:t>电压并联负反馈电路</a:t>
            </a:r>
          </a:p>
        </p:txBody>
      </p:sp>
      <p:graphicFrame>
        <p:nvGraphicFramePr>
          <p:cNvPr id="52228" name="Object 4"/>
          <p:cNvGraphicFramePr>
            <a:graphicFrameLocks noGrp="1" noChangeAspect="1"/>
          </p:cNvGraphicFramePr>
          <p:nvPr>
            <p:ph sz="half" idx="1"/>
          </p:nvPr>
        </p:nvGraphicFramePr>
        <p:xfrm>
          <a:off x="1692275" y="5013325"/>
          <a:ext cx="2447925" cy="917575"/>
        </p:xfrm>
        <a:graphic>
          <a:graphicData uri="http://schemas.openxmlformats.org/presentationml/2006/ole">
            <mc:AlternateContent xmlns:mc="http://schemas.openxmlformats.org/markup-compatibility/2006">
              <mc:Choice xmlns:v="urn:schemas-microsoft-com:vml" Requires="v">
                <p:oleObj spid="_x0000_s176194" name="公式" r:id="rId5" imgW="1218960" imgH="457200" progId="Equation.3">
                  <p:embed/>
                </p:oleObj>
              </mc:Choice>
              <mc:Fallback>
                <p:oleObj name="公式" r:id="rId5" imgW="1218960" imgH="4572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5013325"/>
                        <a:ext cx="2447925" cy="917575"/>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52229" name="Object 5"/>
          <p:cNvGraphicFramePr>
            <a:graphicFrameLocks noGrp="1" noChangeAspect="1"/>
          </p:cNvGraphicFramePr>
          <p:nvPr>
            <p:ph sz="quarter" idx="2"/>
          </p:nvPr>
        </p:nvGraphicFramePr>
        <p:xfrm>
          <a:off x="5508625" y="5157788"/>
          <a:ext cx="2735263" cy="895350"/>
        </p:xfrm>
        <a:graphic>
          <a:graphicData uri="http://schemas.openxmlformats.org/presentationml/2006/ole">
            <mc:AlternateContent xmlns:mc="http://schemas.openxmlformats.org/markup-compatibility/2006">
              <mc:Choice xmlns:v="urn:schemas-microsoft-com:vml" Requires="v">
                <p:oleObj spid="_x0000_s176195" name="公式" r:id="rId7" imgW="1320480" imgH="431640" progId="Equation.3">
                  <p:embed/>
                </p:oleObj>
              </mc:Choice>
              <mc:Fallback>
                <p:oleObj name="公式" r:id="rId7" imgW="1320480" imgH="431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8625" y="5157788"/>
                        <a:ext cx="2735263" cy="89535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66FFFF"/>
                            </a:solidFill>
                          </a14:hiddenFill>
                        </a:ext>
                      </a:extLst>
                    </p:spPr>
                  </p:pic>
                </p:oleObj>
              </mc:Fallback>
            </mc:AlternateContent>
          </a:graphicData>
        </a:graphic>
      </p:graphicFrame>
      <p:graphicFrame>
        <p:nvGraphicFramePr>
          <p:cNvPr id="52230" name="Object 6"/>
          <p:cNvGraphicFramePr>
            <a:graphicFrameLocks noGrp="1" noChangeAspect="1"/>
          </p:cNvGraphicFramePr>
          <p:nvPr>
            <p:ph type="body" idx="4294967295"/>
          </p:nvPr>
        </p:nvGraphicFramePr>
        <p:xfrm>
          <a:off x="1187450" y="1628775"/>
          <a:ext cx="3124200" cy="2033588"/>
        </p:xfrm>
        <a:graphic>
          <a:graphicData uri="http://schemas.openxmlformats.org/presentationml/2006/ole">
            <mc:AlternateContent xmlns:mc="http://schemas.openxmlformats.org/markup-compatibility/2006">
              <mc:Choice xmlns:v="urn:schemas-microsoft-com:vml" Requires="v">
                <p:oleObj spid="_x0000_s176196" name="Photo Editor 照片" r:id="rId9" imgW="22028571" imgH="16609524" progId="">
                  <p:embed/>
                </p:oleObj>
              </mc:Choice>
              <mc:Fallback>
                <p:oleObj name="Photo Editor 照片" r:id="rId9" imgW="22028571" imgH="16609524" progId="">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t="49953" r="50928" b="7663"/>
                      <a:stretch>
                        <a:fillRect/>
                      </a:stretch>
                    </p:blipFill>
                    <p:spPr bwMode="auto">
                      <a:xfrm>
                        <a:off x="1187450" y="1628775"/>
                        <a:ext cx="3124200" cy="2033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2231" name="Object 7"/>
          <p:cNvGraphicFramePr>
            <a:graphicFrameLocks noChangeAspect="1"/>
          </p:cNvGraphicFramePr>
          <p:nvPr/>
        </p:nvGraphicFramePr>
        <p:xfrm>
          <a:off x="1692275" y="3933825"/>
          <a:ext cx="1439863" cy="944563"/>
        </p:xfrm>
        <a:graphic>
          <a:graphicData uri="http://schemas.openxmlformats.org/presentationml/2006/ole">
            <mc:AlternateContent xmlns:mc="http://schemas.openxmlformats.org/markup-compatibility/2006">
              <mc:Choice xmlns:v="urn:schemas-microsoft-com:vml" Requires="v">
                <p:oleObj spid="_x0000_s176197" name="公式" r:id="rId11" imgW="571320" imgH="457200" progId="Equation.3">
                  <p:embed/>
                </p:oleObj>
              </mc:Choice>
              <mc:Fallback>
                <p:oleObj name="公式" r:id="rId11" imgW="571320" imgH="45720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2275" y="3933825"/>
                        <a:ext cx="1439863" cy="944563"/>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52232" name="Object 8"/>
          <p:cNvGraphicFramePr>
            <a:graphicFrameLocks noChangeAspect="1"/>
          </p:cNvGraphicFramePr>
          <p:nvPr/>
        </p:nvGraphicFramePr>
        <p:xfrm>
          <a:off x="5508625" y="4149725"/>
          <a:ext cx="1992313" cy="895350"/>
        </p:xfrm>
        <a:graphic>
          <a:graphicData uri="http://schemas.openxmlformats.org/presentationml/2006/ole">
            <mc:AlternateContent xmlns:mc="http://schemas.openxmlformats.org/markup-compatibility/2006">
              <mc:Choice xmlns:v="urn:schemas-microsoft-com:vml" Requires="v">
                <p:oleObj spid="_x0000_s176198" name="公式" r:id="rId13" imgW="1015920" imgH="457200" progId="Equation.3">
                  <p:embed/>
                </p:oleObj>
              </mc:Choice>
              <mc:Fallback>
                <p:oleObj name="公式" r:id="rId13" imgW="1015920" imgH="457200" progId="Equation.3">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08625" y="4149725"/>
                        <a:ext cx="1992313" cy="89535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52233" name="Object 9"/>
          <p:cNvGraphicFramePr>
            <a:graphicFrameLocks noGrp="1" noChangeAspect="1"/>
          </p:cNvGraphicFramePr>
          <p:nvPr>
            <p:ph sz="quarter" idx="3"/>
          </p:nvPr>
        </p:nvGraphicFramePr>
        <p:xfrm>
          <a:off x="5508625" y="3141663"/>
          <a:ext cx="1657350" cy="866775"/>
        </p:xfrm>
        <a:graphic>
          <a:graphicData uri="http://schemas.openxmlformats.org/presentationml/2006/ole">
            <mc:AlternateContent xmlns:mc="http://schemas.openxmlformats.org/markup-compatibility/2006">
              <mc:Choice xmlns:v="urn:schemas-microsoft-com:vml" Requires="v">
                <p:oleObj spid="_x0000_s176199" name="公式" r:id="rId15" imgW="825480" imgH="431640" progId="Equation.3">
                  <p:embed/>
                </p:oleObj>
              </mc:Choice>
              <mc:Fallback>
                <p:oleObj name="公式" r:id="rId15" imgW="825480" imgH="431640" progId="Equation.3">
                  <p:embed/>
                  <p:pic>
                    <p:nvPicPr>
                      <p:cNvPr id="0"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08625" y="3141663"/>
                        <a:ext cx="1657350" cy="86677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34" name="AutoShape 10"/>
          <p:cNvSpPr>
            <a:spLocks/>
          </p:cNvSpPr>
          <p:nvPr/>
        </p:nvSpPr>
        <p:spPr bwMode="auto">
          <a:xfrm>
            <a:off x="7524750" y="3500438"/>
            <a:ext cx="1296988" cy="503237"/>
          </a:xfrm>
          <a:prstGeom prst="borderCallout1">
            <a:avLst>
              <a:gd name="adj1" fmla="val 22713"/>
              <a:gd name="adj2" fmla="val -5875"/>
              <a:gd name="adj3" fmla="val -7884"/>
              <a:gd name="adj4" fmla="val -81028"/>
            </a:avLst>
          </a:prstGeom>
          <a:solidFill>
            <a:srgbClr val="FFFFCC"/>
          </a:solidFill>
          <a:ln w="12700">
            <a:solidFill>
              <a:srgbClr val="FF0000"/>
            </a:solidFill>
            <a:miter lim="800000"/>
            <a:headEnd/>
            <a:tailEnd/>
          </a:ln>
          <a:effectLst/>
        </p:spPr>
        <p:txBody>
          <a:bodyPr/>
          <a:lstStyle/>
          <a:p>
            <a:pPr algn="ctr"/>
            <a:r>
              <a:rPr kumimoji="1" lang="zh-CN" altLang="en-US" sz="2400" b="1">
                <a:latin typeface="Times New Roman" pitchFamily="18" charset="0"/>
              </a:rPr>
              <a:t>令</a:t>
            </a:r>
            <a:r>
              <a:rPr kumimoji="1" lang="en-US" altLang="zh-CN" sz="2400" b="1" i="1">
                <a:latin typeface="Times New Roman" pitchFamily="18" charset="0"/>
              </a:rPr>
              <a:t>u</a:t>
            </a:r>
            <a:r>
              <a:rPr kumimoji="1" lang="en-US" altLang="zh-CN" sz="2400" b="1" baseline="-25000">
                <a:latin typeface="Times New Roman" pitchFamily="18" charset="0"/>
              </a:rPr>
              <a:t>N</a:t>
            </a:r>
            <a:r>
              <a:rPr kumimoji="1" lang="en-US" altLang="zh-CN" sz="2400" b="1">
                <a:latin typeface="Times New Roman" pitchFamily="18" charset="0"/>
              </a:rPr>
              <a:t>=0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wipe(left)">
                                      <p:cBhvr>
                                        <p:cTn id="7" dur="500"/>
                                        <p:tgtEl>
                                          <p:spTgt spid="522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233"/>
                                        </p:tgtEl>
                                        <p:attrNameLst>
                                          <p:attrName>style.visibility</p:attrName>
                                        </p:attrNameLst>
                                      </p:cBhvr>
                                      <p:to>
                                        <p:strVal val="visible"/>
                                      </p:to>
                                    </p:set>
                                    <p:animEffect transition="in" filter="wipe(left)">
                                      <p:cBhvr>
                                        <p:cTn id="12" dur="500"/>
                                        <p:tgtEl>
                                          <p:spTgt spid="522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234"/>
                                        </p:tgtEl>
                                        <p:attrNameLst>
                                          <p:attrName>style.visibility</p:attrName>
                                        </p:attrNameLst>
                                      </p:cBhvr>
                                      <p:to>
                                        <p:strVal val="visible"/>
                                      </p:to>
                                    </p:set>
                                    <p:animEffect transition="in" filter="wipe(left)">
                                      <p:cBhvr>
                                        <p:cTn id="17" dur="500"/>
                                        <p:tgtEl>
                                          <p:spTgt spid="522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2232"/>
                                        </p:tgtEl>
                                        <p:attrNameLst>
                                          <p:attrName>style.visibility</p:attrName>
                                        </p:attrNameLst>
                                      </p:cBhvr>
                                      <p:to>
                                        <p:strVal val="visible"/>
                                      </p:to>
                                    </p:set>
                                    <p:animEffect transition="in" filter="wipe(left)">
                                      <p:cBhvr>
                                        <p:cTn id="22" dur="500"/>
                                        <p:tgtEl>
                                          <p:spTgt spid="522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2229"/>
                                        </p:tgtEl>
                                        <p:attrNameLst>
                                          <p:attrName>style.visibility</p:attrName>
                                        </p:attrNameLst>
                                      </p:cBhvr>
                                      <p:to>
                                        <p:strVal val="visible"/>
                                      </p:to>
                                    </p:set>
                                    <p:animEffect transition="in" filter="wipe(left)">
                                      <p:cBhvr>
                                        <p:cTn id="27" dur="500"/>
                                        <p:tgtEl>
                                          <p:spTgt spid="52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23850" y="981075"/>
            <a:ext cx="7772400" cy="434975"/>
          </a:xfrm>
        </p:spPr>
        <p:txBody>
          <a:bodyPr/>
          <a:lstStyle/>
          <a:p>
            <a:pPr algn="l"/>
            <a:r>
              <a:rPr lang="en-US" altLang="zh-CN" sz="3200">
                <a:solidFill>
                  <a:srgbClr val="000000"/>
                </a:solidFill>
                <a:latin typeface="华文行楷" pitchFamily="2" charset="-122"/>
                <a:ea typeface="华文行楷" pitchFamily="2" charset="-122"/>
              </a:rPr>
              <a:t>3. </a:t>
            </a:r>
            <a:r>
              <a:rPr lang="zh-CN" altLang="en-US" sz="3200">
                <a:solidFill>
                  <a:srgbClr val="000000"/>
                </a:solidFill>
                <a:latin typeface="华文行楷" pitchFamily="2" charset="-122"/>
                <a:ea typeface="华文行楷" pitchFamily="2" charset="-122"/>
              </a:rPr>
              <a:t>电流串联负反馈电流</a:t>
            </a:r>
          </a:p>
        </p:txBody>
      </p:sp>
      <p:graphicFrame>
        <p:nvGraphicFramePr>
          <p:cNvPr id="53251" name="Object 3"/>
          <p:cNvGraphicFramePr>
            <a:graphicFrameLocks noGrp="1" noChangeAspect="1"/>
          </p:cNvGraphicFramePr>
          <p:nvPr>
            <p:ph sz="half" idx="1"/>
          </p:nvPr>
        </p:nvGraphicFramePr>
        <p:xfrm>
          <a:off x="1042988" y="4941888"/>
          <a:ext cx="3313112" cy="877887"/>
        </p:xfrm>
        <a:graphic>
          <a:graphicData uri="http://schemas.openxmlformats.org/presentationml/2006/ole">
            <mc:AlternateContent xmlns:mc="http://schemas.openxmlformats.org/markup-compatibility/2006">
              <mc:Choice xmlns:v="urn:schemas-microsoft-com:vml" Requires="v">
                <p:oleObj spid="_x0000_s177253" name="公式" r:id="rId3" imgW="1726920" imgH="457200" progId="Equation.3">
                  <p:embed/>
                </p:oleObj>
              </mc:Choice>
              <mc:Fallback>
                <p:oleObj name="公式" r:id="rId3" imgW="1726920" imgH="457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4941888"/>
                        <a:ext cx="3313112" cy="877887"/>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53252" name="Object 4"/>
          <p:cNvGraphicFramePr>
            <a:graphicFrameLocks noChangeAspect="1"/>
          </p:cNvGraphicFramePr>
          <p:nvPr/>
        </p:nvGraphicFramePr>
        <p:xfrm>
          <a:off x="827088" y="1484313"/>
          <a:ext cx="3581400" cy="2297112"/>
        </p:xfrm>
        <a:graphic>
          <a:graphicData uri="http://schemas.openxmlformats.org/presentationml/2006/ole">
            <mc:AlternateContent xmlns:mc="http://schemas.openxmlformats.org/markup-compatibility/2006">
              <mc:Choice xmlns:v="urn:schemas-microsoft-com:vml" Requires="v">
                <p:oleObj spid="_x0000_s177254" name="Photo Editor 照片" r:id="rId5" imgW="22028571" imgH="16609524" progId="">
                  <p:embed/>
                </p:oleObj>
              </mc:Choice>
              <mc:Fallback>
                <p:oleObj name="Photo Editor 照片" r:id="rId5" imgW="22028571" imgH="16609524"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l="50015" b="57500"/>
                      <a:stretch>
                        <a:fillRect/>
                      </a:stretch>
                    </p:blipFill>
                    <p:spPr bwMode="auto">
                      <a:xfrm>
                        <a:off x="827088" y="1484313"/>
                        <a:ext cx="3581400" cy="229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3" name="Object 5"/>
          <p:cNvGraphicFramePr>
            <a:graphicFrameLocks noChangeAspect="1"/>
          </p:cNvGraphicFramePr>
          <p:nvPr/>
        </p:nvGraphicFramePr>
        <p:xfrm>
          <a:off x="1042988" y="4005263"/>
          <a:ext cx="1184275" cy="855662"/>
        </p:xfrm>
        <a:graphic>
          <a:graphicData uri="http://schemas.openxmlformats.org/presentationml/2006/ole">
            <mc:AlternateContent xmlns:mc="http://schemas.openxmlformats.org/markup-compatibility/2006">
              <mc:Choice xmlns:v="urn:schemas-microsoft-com:vml" Requires="v">
                <p:oleObj spid="_x0000_s177255" name="公式" r:id="rId7" imgW="571320" imgH="457200" progId="Equation.3">
                  <p:embed/>
                </p:oleObj>
              </mc:Choice>
              <mc:Fallback>
                <p:oleObj name="公式" r:id="rId7" imgW="571320" imgH="4572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4005263"/>
                        <a:ext cx="1184275" cy="855662"/>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53254" name="Object 6"/>
          <p:cNvGraphicFramePr>
            <a:graphicFrameLocks noChangeAspect="1"/>
          </p:cNvGraphicFramePr>
          <p:nvPr/>
        </p:nvGraphicFramePr>
        <p:xfrm>
          <a:off x="5029200" y="1676400"/>
          <a:ext cx="2819400" cy="2222500"/>
        </p:xfrm>
        <a:graphic>
          <a:graphicData uri="http://schemas.openxmlformats.org/presentationml/2006/ole">
            <mc:AlternateContent xmlns:mc="http://schemas.openxmlformats.org/markup-compatibility/2006">
              <mc:Choice xmlns:v="urn:schemas-microsoft-com:vml" Requires="v">
                <p:oleObj spid="_x0000_s177256" name="Photo Editor 照片" r:id="rId9" imgW="17914286" imgH="7590476" progId="">
                  <p:embed/>
                </p:oleObj>
              </mc:Choice>
              <mc:Fallback>
                <p:oleObj name="Photo Editor 照片" r:id="rId9" imgW="17914286" imgH="7590476" progId="">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l="52499" b="11617"/>
                      <a:stretch>
                        <a:fillRect/>
                      </a:stretch>
                    </p:blipFill>
                    <p:spPr bwMode="auto">
                      <a:xfrm>
                        <a:off x="5029200" y="1676400"/>
                        <a:ext cx="2819400" cy="222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5" name="Object 7"/>
          <p:cNvGraphicFramePr>
            <a:graphicFrameLocks noChangeAspect="1"/>
          </p:cNvGraphicFramePr>
          <p:nvPr/>
        </p:nvGraphicFramePr>
        <p:xfrm>
          <a:off x="5580063" y="3973513"/>
          <a:ext cx="1655762" cy="889000"/>
        </p:xfrm>
        <a:graphic>
          <a:graphicData uri="http://schemas.openxmlformats.org/presentationml/2006/ole">
            <mc:AlternateContent xmlns:mc="http://schemas.openxmlformats.org/markup-compatibility/2006">
              <mc:Choice xmlns:v="urn:schemas-microsoft-com:vml" Requires="v">
                <p:oleObj spid="_x0000_s177257" name="公式" r:id="rId11" imgW="850680" imgH="457200" progId="Equation.3">
                  <p:embed/>
                </p:oleObj>
              </mc:Choice>
              <mc:Fallback>
                <p:oleObj name="公式" r:id="rId11" imgW="850680" imgH="45720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80063" y="3973513"/>
                        <a:ext cx="1655762" cy="8890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53256" name="Object 8"/>
          <p:cNvGraphicFramePr>
            <a:graphicFrameLocks noChangeAspect="1"/>
          </p:cNvGraphicFramePr>
          <p:nvPr/>
        </p:nvGraphicFramePr>
        <p:xfrm>
          <a:off x="5003800" y="1557338"/>
          <a:ext cx="304800" cy="304800"/>
        </p:xfrm>
        <a:graphic>
          <a:graphicData uri="http://schemas.openxmlformats.org/presentationml/2006/ole">
            <mc:AlternateContent xmlns:mc="http://schemas.openxmlformats.org/markup-compatibility/2006">
              <mc:Choice xmlns:v="urn:schemas-microsoft-com:vml" Requires="v">
                <p:oleObj spid="_x0000_s177258" name="公式" r:id="rId13" imgW="139680" imgH="139680" progId="Equation.3">
                  <p:embed/>
                </p:oleObj>
              </mc:Choice>
              <mc:Fallback>
                <p:oleObj name="公式" r:id="rId13" imgW="139680" imgH="139680" progId="Equation.3">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03800" y="1557338"/>
                        <a:ext cx="304800" cy="304800"/>
                      </a:xfrm>
                      <a:prstGeom prst="rect">
                        <a:avLst/>
                      </a:prstGeom>
                      <a:solidFill>
                        <a:srgbClr val="66FFFF"/>
                      </a:solidFill>
                    </p:spPr>
                  </p:pic>
                </p:oleObj>
              </mc:Fallback>
            </mc:AlternateContent>
          </a:graphicData>
        </a:graphic>
      </p:graphicFrame>
      <p:graphicFrame>
        <p:nvGraphicFramePr>
          <p:cNvPr id="53257" name="Object 9"/>
          <p:cNvGraphicFramePr>
            <a:graphicFrameLocks noChangeAspect="1"/>
          </p:cNvGraphicFramePr>
          <p:nvPr/>
        </p:nvGraphicFramePr>
        <p:xfrm>
          <a:off x="7678738" y="1709738"/>
          <a:ext cx="304800" cy="304800"/>
        </p:xfrm>
        <a:graphic>
          <a:graphicData uri="http://schemas.openxmlformats.org/presentationml/2006/ole">
            <mc:AlternateContent xmlns:mc="http://schemas.openxmlformats.org/markup-compatibility/2006">
              <mc:Choice xmlns:v="urn:schemas-microsoft-com:vml" Requires="v">
                <p:oleObj spid="_x0000_s177259" name="公式" r:id="rId15" imgW="139680" imgH="139680" progId="Equation.3">
                  <p:embed/>
                </p:oleObj>
              </mc:Choice>
              <mc:Fallback>
                <p:oleObj name="公式" r:id="rId15" imgW="139680" imgH="139680" progId="Equation.3">
                  <p:embed/>
                  <p:pic>
                    <p:nvPicPr>
                      <p:cNvPr id="0"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78738" y="1709738"/>
                        <a:ext cx="304800" cy="304800"/>
                      </a:xfrm>
                      <a:prstGeom prst="rect">
                        <a:avLst/>
                      </a:prstGeom>
                      <a:solidFill>
                        <a:srgbClr val="66FFFF"/>
                      </a:solidFill>
                    </p:spPr>
                  </p:pic>
                </p:oleObj>
              </mc:Fallback>
            </mc:AlternateContent>
          </a:graphicData>
        </a:graphic>
      </p:graphicFrame>
      <p:grpSp>
        <p:nvGrpSpPr>
          <p:cNvPr id="2" name="Group 10"/>
          <p:cNvGrpSpPr>
            <a:grpSpLocks/>
          </p:cNvGrpSpPr>
          <p:nvPr/>
        </p:nvGrpSpPr>
        <p:grpSpPr bwMode="auto">
          <a:xfrm>
            <a:off x="4859338" y="2852738"/>
            <a:ext cx="685800" cy="923925"/>
            <a:chOff x="2555" y="2069"/>
            <a:chExt cx="432" cy="582"/>
          </a:xfrm>
        </p:grpSpPr>
        <p:graphicFrame>
          <p:nvGraphicFramePr>
            <p:cNvPr id="53259" name="Object 11"/>
            <p:cNvGraphicFramePr>
              <a:graphicFrameLocks noChangeAspect="1"/>
            </p:cNvGraphicFramePr>
            <p:nvPr/>
          </p:nvGraphicFramePr>
          <p:xfrm>
            <a:off x="2795" y="2069"/>
            <a:ext cx="192" cy="192"/>
          </p:xfrm>
          <a:graphic>
            <a:graphicData uri="http://schemas.openxmlformats.org/presentationml/2006/ole">
              <mc:AlternateContent xmlns:mc="http://schemas.openxmlformats.org/markup-compatibility/2006">
                <mc:Choice xmlns:v="urn:schemas-microsoft-com:vml" Requires="v">
                  <p:oleObj spid="_x0000_s177260" name="公式" r:id="rId16" imgW="139680" imgH="139680" progId="Equation.3">
                    <p:embed/>
                  </p:oleObj>
                </mc:Choice>
                <mc:Fallback>
                  <p:oleObj name="公式" r:id="rId16" imgW="139680" imgH="139680" progId="Equation.3">
                    <p:embed/>
                    <p:pic>
                      <p:nvPicPr>
                        <p:cNvPr id="0"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95" y="2069"/>
                          <a:ext cx="192" cy="192"/>
                        </a:xfrm>
                        <a:prstGeom prst="rect">
                          <a:avLst/>
                        </a:prstGeom>
                        <a:solidFill>
                          <a:srgbClr val="66FFFF"/>
                        </a:solidFill>
                      </p:spPr>
                    </p:pic>
                  </p:oleObj>
                </mc:Fallback>
              </mc:AlternateContent>
            </a:graphicData>
          </a:graphic>
        </p:graphicFrame>
        <p:graphicFrame>
          <p:nvGraphicFramePr>
            <p:cNvPr id="53260" name="Object 12"/>
            <p:cNvGraphicFramePr>
              <a:graphicFrameLocks noChangeAspect="1"/>
            </p:cNvGraphicFramePr>
            <p:nvPr/>
          </p:nvGraphicFramePr>
          <p:xfrm>
            <a:off x="2795" y="2549"/>
            <a:ext cx="172" cy="102"/>
          </p:xfrm>
          <a:graphic>
            <a:graphicData uri="http://schemas.openxmlformats.org/presentationml/2006/ole">
              <mc:AlternateContent xmlns:mc="http://schemas.openxmlformats.org/markup-compatibility/2006">
                <mc:Choice xmlns:v="urn:schemas-microsoft-com:vml" Requires="v">
                  <p:oleObj spid="_x0000_s177261" name="公式" r:id="rId17" imgW="126720" imgH="75960" progId="Equation.3">
                    <p:embed/>
                  </p:oleObj>
                </mc:Choice>
                <mc:Fallback>
                  <p:oleObj name="公式" r:id="rId17" imgW="126720" imgH="75960" progId="Equation.3">
                    <p:embed/>
                    <p:pic>
                      <p:nvPicPr>
                        <p:cNvPr id="0" name="Picture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95" y="2549"/>
                          <a:ext cx="172" cy="102"/>
                        </a:xfrm>
                        <a:prstGeom prst="rect">
                          <a:avLst/>
                        </a:prstGeom>
                        <a:solidFill>
                          <a:srgbClr val="66FFFF"/>
                        </a:solidFill>
                      </p:spPr>
                    </p:pic>
                  </p:oleObj>
                </mc:Fallback>
              </mc:AlternateContent>
            </a:graphicData>
          </a:graphic>
        </p:graphicFrame>
        <p:graphicFrame>
          <p:nvGraphicFramePr>
            <p:cNvPr id="53261" name="Object 13"/>
            <p:cNvGraphicFramePr>
              <a:graphicFrameLocks noChangeAspect="1"/>
            </p:cNvGraphicFramePr>
            <p:nvPr/>
          </p:nvGraphicFramePr>
          <p:xfrm>
            <a:off x="2555" y="2261"/>
            <a:ext cx="197" cy="240"/>
          </p:xfrm>
          <a:graphic>
            <a:graphicData uri="http://schemas.openxmlformats.org/presentationml/2006/ole">
              <mc:AlternateContent xmlns:mc="http://schemas.openxmlformats.org/markup-compatibility/2006">
                <mc:Choice xmlns:v="urn:schemas-microsoft-com:vml" Requires="v">
                  <p:oleObj spid="_x0000_s177262" name="公式" r:id="rId19" imgW="177480" imgH="215640" progId="Equation.3">
                    <p:embed/>
                  </p:oleObj>
                </mc:Choice>
                <mc:Fallback>
                  <p:oleObj name="公式" r:id="rId19" imgW="177480" imgH="215640" progId="Equation.3">
                    <p:embed/>
                    <p:pic>
                      <p:nvPicPr>
                        <p:cNvPr id="0" name="Picture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55" y="2261"/>
                          <a:ext cx="197" cy="240"/>
                        </a:xfrm>
                        <a:prstGeom prst="rect">
                          <a:avLst/>
                        </a:prstGeom>
                        <a:solidFill>
                          <a:srgbClr val="00FFFF"/>
                        </a:solidFill>
                      </p:spPr>
                    </p:pic>
                  </p:oleObj>
                </mc:Fallback>
              </mc:AlternateContent>
            </a:graphicData>
          </a:graphic>
        </p:graphicFrame>
      </p:grpSp>
      <p:grpSp>
        <p:nvGrpSpPr>
          <p:cNvPr id="3" name="Group 14"/>
          <p:cNvGrpSpPr>
            <a:grpSpLocks/>
          </p:cNvGrpSpPr>
          <p:nvPr/>
        </p:nvGrpSpPr>
        <p:grpSpPr bwMode="auto">
          <a:xfrm>
            <a:off x="5795963" y="2349500"/>
            <a:ext cx="1744662" cy="1219200"/>
            <a:chOff x="3696" y="1584"/>
            <a:chExt cx="1008" cy="768"/>
          </a:xfrm>
        </p:grpSpPr>
        <p:sp>
          <p:nvSpPr>
            <p:cNvPr id="53263" name="Line 15"/>
            <p:cNvSpPr>
              <a:spLocks noChangeShapeType="1"/>
            </p:cNvSpPr>
            <p:nvPr/>
          </p:nvSpPr>
          <p:spPr bwMode="auto">
            <a:xfrm>
              <a:off x="4704" y="1584"/>
              <a:ext cx="0" cy="336"/>
            </a:xfrm>
            <a:prstGeom prst="line">
              <a:avLst/>
            </a:prstGeom>
            <a:noFill/>
            <a:ln w="28575">
              <a:solidFill>
                <a:srgbClr val="FF3300"/>
              </a:solidFill>
              <a:prstDash val="dash"/>
              <a:round/>
              <a:headEnd/>
              <a:tailEnd/>
            </a:ln>
            <a:effectLst/>
          </p:spPr>
          <p:txBody>
            <a:bodyPr wrap="none" anchor="ctr"/>
            <a:lstStyle/>
            <a:p>
              <a:endParaRPr lang="zh-CN" altLang="en-US"/>
            </a:p>
          </p:txBody>
        </p:sp>
        <p:sp>
          <p:nvSpPr>
            <p:cNvPr id="53264" name="Line 16"/>
            <p:cNvSpPr>
              <a:spLocks noChangeShapeType="1"/>
            </p:cNvSpPr>
            <p:nvPr/>
          </p:nvSpPr>
          <p:spPr bwMode="auto">
            <a:xfrm flipH="1">
              <a:off x="3696" y="1920"/>
              <a:ext cx="1008" cy="0"/>
            </a:xfrm>
            <a:prstGeom prst="line">
              <a:avLst/>
            </a:prstGeom>
            <a:noFill/>
            <a:ln w="28575">
              <a:solidFill>
                <a:srgbClr val="FF3300"/>
              </a:solidFill>
              <a:prstDash val="dash"/>
              <a:round/>
              <a:headEnd/>
              <a:tailEnd/>
            </a:ln>
            <a:effectLst/>
          </p:spPr>
          <p:txBody>
            <a:bodyPr wrap="none" anchor="ctr"/>
            <a:lstStyle/>
            <a:p>
              <a:endParaRPr lang="zh-CN" altLang="en-US"/>
            </a:p>
          </p:txBody>
        </p:sp>
        <p:sp>
          <p:nvSpPr>
            <p:cNvPr id="53265" name="Line 17"/>
            <p:cNvSpPr>
              <a:spLocks noChangeShapeType="1"/>
            </p:cNvSpPr>
            <p:nvPr/>
          </p:nvSpPr>
          <p:spPr bwMode="auto">
            <a:xfrm>
              <a:off x="3696" y="1920"/>
              <a:ext cx="0" cy="432"/>
            </a:xfrm>
            <a:prstGeom prst="line">
              <a:avLst/>
            </a:prstGeom>
            <a:noFill/>
            <a:ln w="28575">
              <a:solidFill>
                <a:srgbClr val="FF3300"/>
              </a:solidFill>
              <a:prstDash val="dash"/>
              <a:round/>
              <a:headEnd/>
              <a:tailEnd type="triangle" w="med" len="med"/>
            </a:ln>
            <a:effectLst/>
          </p:spPr>
          <p:txBody>
            <a:bodyPr wrap="none" anchor="ctr"/>
            <a:lstStyle/>
            <a:p>
              <a:endParaRPr lang="zh-CN" altLang="en-US"/>
            </a:p>
          </p:txBody>
        </p:sp>
      </p:grpSp>
      <p:graphicFrame>
        <p:nvGraphicFramePr>
          <p:cNvPr id="53266" name="Object 18"/>
          <p:cNvGraphicFramePr>
            <a:graphicFrameLocks noGrp="1" noChangeAspect="1"/>
          </p:cNvGraphicFramePr>
          <p:nvPr>
            <p:ph sz="half" idx="2"/>
          </p:nvPr>
        </p:nvGraphicFramePr>
        <p:xfrm>
          <a:off x="5580063" y="5013325"/>
          <a:ext cx="2305050" cy="842963"/>
        </p:xfrm>
        <a:graphic>
          <a:graphicData uri="http://schemas.openxmlformats.org/presentationml/2006/ole">
            <mc:AlternateContent xmlns:mc="http://schemas.openxmlformats.org/markup-compatibility/2006">
              <mc:Choice xmlns:v="urn:schemas-microsoft-com:vml" Requires="v">
                <p:oleObj spid="_x0000_s177263" name="公式" r:id="rId21" imgW="1180800" imgH="431640" progId="Equation.3">
                  <p:embed/>
                </p:oleObj>
              </mc:Choice>
              <mc:Fallback>
                <p:oleObj name="公式" r:id="rId21" imgW="1180800" imgH="431640" progId="Equation.3">
                  <p:embed/>
                  <p:pic>
                    <p:nvPicPr>
                      <p:cNvPr id="0" name="Picture 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80063" y="5013325"/>
                        <a:ext cx="2305050" cy="842963"/>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253"/>
                                        </p:tgtEl>
                                        <p:attrNameLst>
                                          <p:attrName>style.visibility</p:attrName>
                                        </p:attrNameLst>
                                      </p:cBhvr>
                                      <p:to>
                                        <p:strVal val="visible"/>
                                      </p:to>
                                    </p:set>
                                    <p:animEffect transition="in" filter="wipe(left)">
                                      <p:cBhvr>
                                        <p:cTn id="7" dur="500"/>
                                        <p:tgtEl>
                                          <p:spTgt spid="532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3251"/>
                                        </p:tgtEl>
                                        <p:attrNameLst>
                                          <p:attrName>style.visibility</p:attrName>
                                        </p:attrNameLst>
                                      </p:cBhvr>
                                      <p:to>
                                        <p:strVal val="visible"/>
                                      </p:to>
                                    </p:set>
                                    <p:animEffect transition="in" filter="wipe(left)">
                                      <p:cBhvr>
                                        <p:cTn id="12" dur="500"/>
                                        <p:tgtEl>
                                          <p:spTgt spid="532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3254"/>
                                        </p:tgtEl>
                                        <p:attrNameLst>
                                          <p:attrName>style.visibility</p:attrName>
                                        </p:attrNameLst>
                                      </p:cBhvr>
                                      <p:to>
                                        <p:strVal val="visible"/>
                                      </p:to>
                                    </p:set>
                                    <p:animEffect transition="in" filter="wipe(left)">
                                      <p:cBhvr>
                                        <p:cTn id="17" dur="500"/>
                                        <p:tgtEl>
                                          <p:spTgt spid="5325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5325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5325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7" presetClass="entr" presetSubtype="1"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
                                          </p:val>
                                        </p:tav>
                                        <p:tav tm="100000">
                                          <p:val>
                                            <p:strVal val="#ppt_x"/>
                                          </p:val>
                                        </p:tav>
                                      </p:tavLst>
                                    </p:anim>
                                    <p:anim calcmode="lin" valueType="num">
                                      <p:cBhvr>
                                        <p:cTn id="31" dur="500" fill="hold"/>
                                        <p:tgtEl>
                                          <p:spTgt spid="3"/>
                                        </p:tgtEl>
                                        <p:attrNameLst>
                                          <p:attrName>ppt_y</p:attrName>
                                        </p:attrNameLst>
                                      </p:cBhvr>
                                      <p:tavLst>
                                        <p:tav tm="0">
                                          <p:val>
                                            <p:strVal val="#ppt_y-#ppt_h/2"/>
                                          </p:val>
                                        </p:tav>
                                        <p:tav tm="100000">
                                          <p:val>
                                            <p:strVal val="#ppt_y"/>
                                          </p:val>
                                        </p:tav>
                                      </p:tavLst>
                                    </p:anim>
                                    <p:anim calcmode="lin" valueType="num">
                                      <p:cBhvr>
                                        <p:cTn id="32" dur="500" fill="hold"/>
                                        <p:tgtEl>
                                          <p:spTgt spid="3"/>
                                        </p:tgtEl>
                                        <p:attrNameLst>
                                          <p:attrName>ppt_w</p:attrName>
                                        </p:attrNameLst>
                                      </p:cBhvr>
                                      <p:tavLst>
                                        <p:tav tm="0">
                                          <p:val>
                                            <p:strVal val="#ppt_w"/>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53255"/>
                                        </p:tgtEl>
                                        <p:attrNameLst>
                                          <p:attrName>style.visibility</p:attrName>
                                        </p:attrNameLst>
                                      </p:cBhvr>
                                      <p:to>
                                        <p:strVal val="visible"/>
                                      </p:to>
                                    </p:set>
                                    <p:animEffect transition="in" filter="wipe(left)">
                                      <p:cBhvr>
                                        <p:cTn id="43" dur="500"/>
                                        <p:tgtEl>
                                          <p:spTgt spid="5325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53266"/>
                                        </p:tgtEl>
                                        <p:attrNameLst>
                                          <p:attrName>style.visibility</p:attrName>
                                        </p:attrNameLst>
                                      </p:cBhvr>
                                      <p:to>
                                        <p:strVal val="visible"/>
                                      </p:to>
                                    </p:set>
                                    <p:animEffect transition="in" filter="wipe(left)">
                                      <p:cBhvr>
                                        <p:cTn id="48" dur="500"/>
                                        <p:tgtEl>
                                          <p:spTgt spid="53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4213" y="1700213"/>
            <a:ext cx="7772400" cy="792162"/>
          </a:xfrm>
        </p:spPr>
        <p:txBody>
          <a:bodyPr/>
          <a:lstStyle/>
          <a:p>
            <a:r>
              <a:rPr lang="zh-CN" altLang="en-US" sz="4000">
                <a:ea typeface="华文行楷" pitchFamily="2" charset="-122"/>
              </a:rPr>
              <a:t>本章基本要求</a:t>
            </a:r>
          </a:p>
        </p:txBody>
      </p:sp>
      <p:sp>
        <p:nvSpPr>
          <p:cNvPr id="19459" name="Rectangle 3"/>
          <p:cNvSpPr>
            <a:spLocks noGrp="1" noChangeArrowheads="1"/>
          </p:cNvSpPr>
          <p:nvPr>
            <p:ph type="body" idx="1"/>
          </p:nvPr>
        </p:nvSpPr>
        <p:spPr>
          <a:xfrm>
            <a:off x="827088" y="2636838"/>
            <a:ext cx="7942262" cy="2592387"/>
          </a:xfrm>
          <a:noFill/>
          <a:ln/>
        </p:spPr>
        <p:txBody>
          <a:bodyPr/>
          <a:lstStyle/>
          <a:p>
            <a:pPr>
              <a:lnSpc>
                <a:spcPct val="130000"/>
              </a:lnSpc>
              <a:spcBef>
                <a:spcPct val="0"/>
              </a:spcBef>
            </a:pPr>
            <a:r>
              <a:rPr lang="zh-CN" altLang="en-US" sz="2800" b="1" dirty="0">
                <a:solidFill>
                  <a:srgbClr val="990033"/>
                </a:solidFill>
              </a:rPr>
              <a:t>会判：</a:t>
            </a:r>
            <a:r>
              <a:rPr lang="zh-CN" altLang="en-US" sz="2800" b="1" dirty="0"/>
              <a:t>判断电路中有无反馈及反馈的性质</a:t>
            </a:r>
          </a:p>
          <a:p>
            <a:pPr>
              <a:lnSpc>
                <a:spcPct val="130000"/>
              </a:lnSpc>
              <a:spcBef>
                <a:spcPct val="0"/>
              </a:spcBef>
            </a:pPr>
            <a:r>
              <a:rPr lang="zh-CN" altLang="en-US" sz="2800" b="1" dirty="0">
                <a:solidFill>
                  <a:srgbClr val="990033"/>
                </a:solidFill>
              </a:rPr>
              <a:t>会算：</a:t>
            </a:r>
            <a:r>
              <a:rPr lang="zh-CN" altLang="en-US" sz="2800" b="1" dirty="0"/>
              <a:t>估算深度负反馈条件下的放大倍数</a:t>
            </a:r>
          </a:p>
          <a:p>
            <a:pPr>
              <a:lnSpc>
                <a:spcPct val="130000"/>
              </a:lnSpc>
              <a:spcBef>
                <a:spcPct val="0"/>
              </a:spcBef>
            </a:pPr>
            <a:r>
              <a:rPr lang="zh-CN" altLang="en-US" sz="2800" b="1" dirty="0">
                <a:solidFill>
                  <a:srgbClr val="990033"/>
                </a:solidFill>
              </a:rPr>
              <a:t>会引：</a:t>
            </a:r>
            <a:r>
              <a:rPr lang="zh-CN" altLang="en-US" sz="2800" b="1" dirty="0"/>
              <a:t>根据需求引入合适的反馈</a:t>
            </a:r>
          </a:p>
          <a:p>
            <a:pPr>
              <a:lnSpc>
                <a:spcPct val="130000"/>
              </a:lnSpc>
              <a:spcBef>
                <a:spcPct val="0"/>
              </a:spcBef>
            </a:pPr>
            <a:r>
              <a:rPr lang="zh-CN" altLang="en-US" sz="2800" b="1" dirty="0">
                <a:solidFill>
                  <a:srgbClr val="A50021"/>
                </a:solidFill>
              </a:rPr>
              <a:t>会判振消振：</a:t>
            </a:r>
            <a:r>
              <a:rPr lang="zh-CN" altLang="en-US" sz="2800" b="1" dirty="0"/>
              <a:t>判断电路是否能稳定工作，会消除自激振荡。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wipe(left)">
                                      <p:cBhvr>
                                        <p:cTn id="7" dur="500"/>
                                        <p:tgtEl>
                                          <p:spTgt spid="19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wipe(left)">
                                      <p:cBhvr>
                                        <p:cTn id="12" dur="500"/>
                                        <p:tgtEl>
                                          <p:spTgt spid="194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59">
                                            <p:txEl>
                                              <p:pRg st="2" end="2"/>
                                            </p:txEl>
                                          </p:spTgt>
                                        </p:tgtEl>
                                        <p:attrNameLst>
                                          <p:attrName>style.visibility</p:attrName>
                                        </p:attrNameLst>
                                      </p:cBhvr>
                                      <p:to>
                                        <p:strVal val="visible"/>
                                      </p:to>
                                    </p:set>
                                    <p:animEffect transition="in" filter="wipe(left)">
                                      <p:cBhvr>
                                        <p:cTn id="17" dur="500"/>
                                        <p:tgtEl>
                                          <p:spTgt spid="194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459">
                                            <p:txEl>
                                              <p:pRg st="3" end="3"/>
                                            </p:txEl>
                                          </p:spTgt>
                                        </p:tgtEl>
                                        <p:attrNameLst>
                                          <p:attrName>style.visibility</p:attrName>
                                        </p:attrNameLst>
                                      </p:cBhvr>
                                      <p:to>
                                        <p:strVal val="visible"/>
                                      </p:to>
                                    </p:set>
                                    <p:animEffect transition="in" filter="wipe(left)">
                                      <p:cBhvr>
                                        <p:cTn id="22" dur="500"/>
                                        <p:tgtEl>
                                          <p:spTgt spid="19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sz="quarter"/>
          </p:nvPr>
        </p:nvSpPr>
        <p:spPr>
          <a:xfrm>
            <a:off x="323850" y="908050"/>
            <a:ext cx="4679950" cy="508000"/>
          </a:xfrm>
        </p:spPr>
        <p:txBody>
          <a:bodyPr/>
          <a:lstStyle/>
          <a:p>
            <a:pPr algn="l"/>
            <a:r>
              <a:rPr lang="en-US" altLang="zh-CN" sz="3200">
                <a:solidFill>
                  <a:srgbClr val="000000"/>
                </a:solidFill>
                <a:latin typeface="华文行楷" pitchFamily="2" charset="-122"/>
                <a:ea typeface="华文行楷" pitchFamily="2" charset="-122"/>
              </a:rPr>
              <a:t>4. </a:t>
            </a:r>
            <a:r>
              <a:rPr lang="zh-CN" altLang="en-US" sz="3200">
                <a:solidFill>
                  <a:srgbClr val="000000"/>
                </a:solidFill>
                <a:latin typeface="华文行楷" pitchFamily="2" charset="-122"/>
                <a:ea typeface="华文行楷" pitchFamily="2" charset="-122"/>
              </a:rPr>
              <a:t>电流并联负反馈电路</a:t>
            </a:r>
          </a:p>
        </p:txBody>
      </p:sp>
      <p:graphicFrame>
        <p:nvGraphicFramePr>
          <p:cNvPr id="54275" name="Object 3"/>
          <p:cNvGraphicFramePr>
            <a:graphicFrameLocks noGrp="1" noChangeAspect="1"/>
          </p:cNvGraphicFramePr>
          <p:nvPr>
            <p:ph sz="quarter" idx="2"/>
          </p:nvPr>
        </p:nvGraphicFramePr>
        <p:xfrm>
          <a:off x="5292725" y="5086350"/>
          <a:ext cx="3455988" cy="876300"/>
        </p:xfrm>
        <a:graphic>
          <a:graphicData uri="http://schemas.openxmlformats.org/presentationml/2006/ole">
            <mc:AlternateContent xmlns:mc="http://schemas.openxmlformats.org/markup-compatibility/2006">
              <mc:Choice xmlns:v="urn:schemas-microsoft-com:vml" Requires="v">
                <p:oleObj spid="_x0000_s178268" name="公式" r:id="rId3" imgW="1803240" imgH="457200" progId="Equation.3">
                  <p:embed/>
                </p:oleObj>
              </mc:Choice>
              <mc:Fallback>
                <p:oleObj name="公式" r:id="rId3" imgW="1803240" imgH="457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725" y="5086350"/>
                        <a:ext cx="3455988" cy="8763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54276" name="Object 4"/>
          <p:cNvGraphicFramePr>
            <a:graphicFrameLocks noChangeAspect="1"/>
          </p:cNvGraphicFramePr>
          <p:nvPr/>
        </p:nvGraphicFramePr>
        <p:xfrm>
          <a:off x="5292725" y="1557338"/>
          <a:ext cx="1555750" cy="508000"/>
        </p:xfrm>
        <a:graphic>
          <a:graphicData uri="http://schemas.openxmlformats.org/presentationml/2006/ole">
            <mc:AlternateContent xmlns:mc="http://schemas.openxmlformats.org/markup-compatibility/2006">
              <mc:Choice xmlns:v="urn:schemas-microsoft-com:vml" Requires="v">
                <p:oleObj spid="_x0000_s178269" name="公式" r:id="rId5" imgW="685800" imgH="241200" progId="Equation.3">
                  <p:embed/>
                </p:oleObj>
              </mc:Choice>
              <mc:Fallback>
                <p:oleObj name="公式" r:id="rId5" imgW="685800" imgH="2412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725" y="1557338"/>
                        <a:ext cx="1555750" cy="508000"/>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54277" name="Object 5"/>
          <p:cNvGraphicFramePr>
            <a:graphicFrameLocks noChangeAspect="1"/>
          </p:cNvGraphicFramePr>
          <p:nvPr/>
        </p:nvGraphicFramePr>
        <p:xfrm>
          <a:off x="611188" y="1630363"/>
          <a:ext cx="4114800" cy="2052637"/>
        </p:xfrm>
        <a:graphic>
          <a:graphicData uri="http://schemas.openxmlformats.org/presentationml/2006/ole">
            <mc:AlternateContent xmlns:mc="http://schemas.openxmlformats.org/markup-compatibility/2006">
              <mc:Choice xmlns:v="urn:schemas-microsoft-com:vml" Requires="v">
                <p:oleObj spid="_x0000_s178270" name="Photo Editor 照片" r:id="rId7" imgW="13990476" imgH="6980952" progId="">
                  <p:embed/>
                </p:oleObj>
              </mc:Choice>
              <mc:Fallback>
                <p:oleObj name="Photo Editor 照片" r:id="rId7" imgW="13990476" imgH="6980952" progId="">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1630363"/>
                        <a:ext cx="4114800" cy="2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78" name="Object 6"/>
          <p:cNvGraphicFramePr>
            <a:graphicFrameLocks noChangeAspect="1"/>
          </p:cNvGraphicFramePr>
          <p:nvPr/>
        </p:nvGraphicFramePr>
        <p:xfrm>
          <a:off x="684213" y="3933825"/>
          <a:ext cx="4038600" cy="2119313"/>
        </p:xfrm>
        <a:graphic>
          <a:graphicData uri="http://schemas.openxmlformats.org/presentationml/2006/ole">
            <mc:AlternateContent xmlns:mc="http://schemas.openxmlformats.org/markup-compatibility/2006">
              <mc:Choice xmlns:v="urn:schemas-microsoft-com:vml" Requires="v">
                <p:oleObj spid="_x0000_s178271" name="Photo Editor 照片" r:id="rId9" imgW="13152381" imgH="6904762" progId="">
                  <p:embed/>
                </p:oleObj>
              </mc:Choice>
              <mc:Fallback>
                <p:oleObj name="Photo Editor 照片" r:id="rId9" imgW="13152381" imgH="6904762" progId="">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213" y="3933825"/>
                        <a:ext cx="4038600" cy="211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79" name="Object 7"/>
          <p:cNvGraphicFramePr>
            <a:graphicFrameLocks noChangeAspect="1"/>
          </p:cNvGraphicFramePr>
          <p:nvPr/>
        </p:nvGraphicFramePr>
        <p:xfrm>
          <a:off x="5292725" y="4078288"/>
          <a:ext cx="2500313" cy="877887"/>
        </p:xfrm>
        <a:graphic>
          <a:graphicData uri="http://schemas.openxmlformats.org/presentationml/2006/ole">
            <mc:AlternateContent xmlns:mc="http://schemas.openxmlformats.org/markup-compatibility/2006">
              <mc:Choice xmlns:v="urn:schemas-microsoft-com:vml" Requires="v">
                <p:oleObj spid="_x0000_s178272" name="公式" r:id="rId11" imgW="1206360" imgH="457200" progId="Equation.3">
                  <p:embed/>
                </p:oleObj>
              </mc:Choice>
              <mc:Fallback>
                <p:oleObj name="公式" r:id="rId11" imgW="1206360" imgH="45720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92725" y="4078288"/>
                        <a:ext cx="2500313" cy="87788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grpSp>
        <p:nvGrpSpPr>
          <p:cNvPr id="2" name="Group 8"/>
          <p:cNvGrpSpPr>
            <a:grpSpLocks/>
          </p:cNvGrpSpPr>
          <p:nvPr/>
        </p:nvGrpSpPr>
        <p:grpSpPr bwMode="auto">
          <a:xfrm>
            <a:off x="928688" y="4268788"/>
            <a:ext cx="3073400" cy="801687"/>
            <a:chOff x="449" y="2643"/>
            <a:chExt cx="1936" cy="505"/>
          </a:xfrm>
        </p:grpSpPr>
        <p:graphicFrame>
          <p:nvGraphicFramePr>
            <p:cNvPr id="54281" name="Object 9"/>
            <p:cNvGraphicFramePr>
              <a:graphicFrameLocks noChangeAspect="1"/>
            </p:cNvGraphicFramePr>
            <p:nvPr/>
          </p:nvGraphicFramePr>
          <p:xfrm>
            <a:off x="1342" y="2960"/>
            <a:ext cx="188" cy="188"/>
          </p:xfrm>
          <a:graphic>
            <a:graphicData uri="http://schemas.openxmlformats.org/presentationml/2006/ole">
              <mc:AlternateContent xmlns:mc="http://schemas.openxmlformats.org/markup-compatibility/2006">
                <mc:Choice xmlns:v="urn:schemas-microsoft-com:vml" Requires="v">
                  <p:oleObj spid="_x0000_s178273" name="公式" r:id="rId13" imgW="139680" imgH="139680" progId="Equation.3">
                    <p:embed/>
                  </p:oleObj>
                </mc:Choice>
                <mc:Fallback>
                  <p:oleObj name="公式" r:id="rId13" imgW="139680" imgH="139680" progId="Equation.3">
                    <p:embed/>
                    <p:pic>
                      <p:nvPicPr>
                        <p:cNvPr id="0" name="Picture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42" y="2960"/>
                          <a:ext cx="188" cy="188"/>
                        </a:xfrm>
                        <a:prstGeom prst="rect">
                          <a:avLst/>
                        </a:prstGeom>
                        <a:solidFill>
                          <a:srgbClr val="66FFFF"/>
                        </a:solidFill>
                      </p:spPr>
                    </p:pic>
                  </p:oleObj>
                </mc:Fallback>
              </mc:AlternateContent>
            </a:graphicData>
          </a:graphic>
        </p:graphicFrame>
        <p:graphicFrame>
          <p:nvGraphicFramePr>
            <p:cNvPr id="54282" name="Object 10"/>
            <p:cNvGraphicFramePr>
              <a:graphicFrameLocks noChangeAspect="1"/>
            </p:cNvGraphicFramePr>
            <p:nvPr/>
          </p:nvGraphicFramePr>
          <p:xfrm>
            <a:off x="449" y="2670"/>
            <a:ext cx="192" cy="192"/>
          </p:xfrm>
          <a:graphic>
            <a:graphicData uri="http://schemas.openxmlformats.org/presentationml/2006/ole">
              <mc:AlternateContent xmlns:mc="http://schemas.openxmlformats.org/markup-compatibility/2006">
                <mc:Choice xmlns:v="urn:schemas-microsoft-com:vml" Requires="v">
                  <p:oleObj spid="_x0000_s178274" name="公式" r:id="rId15" imgW="139680" imgH="139680" progId="Equation.3">
                    <p:embed/>
                  </p:oleObj>
                </mc:Choice>
                <mc:Fallback>
                  <p:oleObj name="公式" r:id="rId15" imgW="139680" imgH="139680" progId="Equation.3">
                    <p:embed/>
                    <p:pic>
                      <p:nvPicPr>
                        <p:cNvPr id="0"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9" y="2670"/>
                          <a:ext cx="192" cy="192"/>
                        </a:xfrm>
                        <a:prstGeom prst="rect">
                          <a:avLst/>
                        </a:prstGeom>
                        <a:solidFill>
                          <a:srgbClr val="66FFFF"/>
                        </a:solidFill>
                      </p:spPr>
                    </p:pic>
                  </p:oleObj>
                </mc:Fallback>
              </mc:AlternateContent>
            </a:graphicData>
          </a:graphic>
        </p:graphicFrame>
        <p:sp>
          <p:nvSpPr>
            <p:cNvPr id="54283" name="Line 11"/>
            <p:cNvSpPr>
              <a:spLocks noChangeShapeType="1"/>
            </p:cNvSpPr>
            <p:nvPr/>
          </p:nvSpPr>
          <p:spPr bwMode="auto">
            <a:xfrm>
              <a:off x="752" y="3006"/>
              <a:ext cx="308" cy="0"/>
            </a:xfrm>
            <a:prstGeom prst="line">
              <a:avLst/>
            </a:prstGeom>
            <a:noFill/>
            <a:ln w="28575">
              <a:solidFill>
                <a:srgbClr val="FF0000"/>
              </a:solidFill>
              <a:round/>
              <a:headEnd/>
              <a:tailEnd type="stealth" w="med" len="med"/>
            </a:ln>
            <a:effectLst/>
          </p:spPr>
          <p:txBody>
            <a:bodyPr wrap="none" anchor="ctr"/>
            <a:lstStyle/>
            <a:p>
              <a:endParaRPr lang="zh-CN" altLang="en-US"/>
            </a:p>
          </p:txBody>
        </p:sp>
        <p:graphicFrame>
          <p:nvGraphicFramePr>
            <p:cNvPr id="54284" name="Object 12"/>
            <p:cNvGraphicFramePr>
              <a:graphicFrameLocks noChangeAspect="1"/>
            </p:cNvGraphicFramePr>
            <p:nvPr/>
          </p:nvGraphicFramePr>
          <p:xfrm>
            <a:off x="2249" y="2643"/>
            <a:ext cx="136" cy="81"/>
          </p:xfrm>
          <a:graphic>
            <a:graphicData uri="http://schemas.openxmlformats.org/presentationml/2006/ole">
              <mc:AlternateContent xmlns:mc="http://schemas.openxmlformats.org/markup-compatibility/2006">
                <mc:Choice xmlns:v="urn:schemas-microsoft-com:vml" Requires="v">
                  <p:oleObj spid="_x0000_s178275" name="公式" r:id="rId16" imgW="126720" imgH="75960" progId="Equation.3">
                    <p:embed/>
                  </p:oleObj>
                </mc:Choice>
                <mc:Fallback>
                  <p:oleObj name="公式" r:id="rId16" imgW="126720" imgH="75960" progId="Equation.3">
                    <p:embed/>
                    <p:pic>
                      <p:nvPicPr>
                        <p:cNvPr id="0" name="Picture 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49" y="2643"/>
                          <a:ext cx="136" cy="81"/>
                        </a:xfrm>
                        <a:prstGeom prst="rect">
                          <a:avLst/>
                        </a:prstGeom>
                        <a:solidFill>
                          <a:srgbClr val="66FFFF"/>
                        </a:solidFill>
                      </p:spPr>
                    </p:pic>
                  </p:oleObj>
                </mc:Fallback>
              </mc:AlternateContent>
            </a:graphicData>
          </a:graphic>
        </p:graphicFrame>
        <p:sp>
          <p:nvSpPr>
            <p:cNvPr id="54285" name="Line 13"/>
            <p:cNvSpPr>
              <a:spLocks noChangeShapeType="1"/>
            </p:cNvSpPr>
            <p:nvPr/>
          </p:nvSpPr>
          <p:spPr bwMode="auto">
            <a:xfrm>
              <a:off x="1388" y="2824"/>
              <a:ext cx="144" cy="0"/>
            </a:xfrm>
            <a:prstGeom prst="line">
              <a:avLst/>
            </a:prstGeom>
            <a:noFill/>
            <a:ln w="28575">
              <a:solidFill>
                <a:srgbClr val="FF0000"/>
              </a:solidFill>
              <a:round/>
              <a:headEnd/>
              <a:tailEnd type="triangle" w="med" len="med"/>
            </a:ln>
            <a:effectLst/>
          </p:spPr>
          <p:txBody>
            <a:bodyPr wrap="none" anchor="ctr"/>
            <a:lstStyle/>
            <a:p>
              <a:endParaRPr lang="zh-CN" altLang="en-US"/>
            </a:p>
          </p:txBody>
        </p:sp>
        <p:sp>
          <p:nvSpPr>
            <p:cNvPr id="54286" name="Line 14"/>
            <p:cNvSpPr>
              <a:spLocks noChangeShapeType="1"/>
            </p:cNvSpPr>
            <p:nvPr/>
          </p:nvSpPr>
          <p:spPr bwMode="auto">
            <a:xfrm flipV="1">
              <a:off x="2340" y="2824"/>
              <a:ext cx="0" cy="273"/>
            </a:xfrm>
            <a:prstGeom prst="line">
              <a:avLst/>
            </a:prstGeom>
            <a:noFill/>
            <a:ln w="28575">
              <a:solidFill>
                <a:srgbClr val="FF0000"/>
              </a:solidFill>
              <a:round/>
              <a:headEnd/>
              <a:tailEnd type="triangle" w="med" len="med"/>
            </a:ln>
            <a:effectLst/>
          </p:spPr>
          <p:txBody>
            <a:bodyPr/>
            <a:lstStyle/>
            <a:p>
              <a:endParaRPr lang="zh-CN" altLang="en-US"/>
            </a:p>
          </p:txBody>
        </p:sp>
      </p:grpSp>
      <p:grpSp>
        <p:nvGrpSpPr>
          <p:cNvPr id="3" name="Group 15"/>
          <p:cNvGrpSpPr>
            <a:grpSpLocks/>
          </p:cNvGrpSpPr>
          <p:nvPr/>
        </p:nvGrpSpPr>
        <p:grpSpPr bwMode="auto">
          <a:xfrm>
            <a:off x="2490788" y="5348288"/>
            <a:ext cx="1727200" cy="433387"/>
            <a:chOff x="1433" y="3323"/>
            <a:chExt cx="1088" cy="273"/>
          </a:xfrm>
        </p:grpSpPr>
        <p:sp>
          <p:nvSpPr>
            <p:cNvPr id="54288" name="Line 16"/>
            <p:cNvSpPr>
              <a:spLocks noChangeShapeType="1"/>
            </p:cNvSpPr>
            <p:nvPr/>
          </p:nvSpPr>
          <p:spPr bwMode="auto">
            <a:xfrm>
              <a:off x="1433" y="3323"/>
              <a:ext cx="336" cy="0"/>
            </a:xfrm>
            <a:prstGeom prst="line">
              <a:avLst/>
            </a:prstGeom>
            <a:noFill/>
            <a:ln w="28575">
              <a:solidFill>
                <a:srgbClr val="FF0000"/>
              </a:solidFill>
              <a:prstDash val="lgDash"/>
              <a:round/>
              <a:headEnd/>
              <a:tailEnd type="triangle" w="med" len="med"/>
            </a:ln>
            <a:effectLst/>
          </p:spPr>
          <p:txBody>
            <a:bodyPr wrap="none" anchor="ctr"/>
            <a:lstStyle/>
            <a:p>
              <a:endParaRPr lang="zh-CN" altLang="en-US"/>
            </a:p>
          </p:txBody>
        </p:sp>
        <p:sp>
          <p:nvSpPr>
            <p:cNvPr id="54289" name="Line 17"/>
            <p:cNvSpPr>
              <a:spLocks noChangeShapeType="1"/>
            </p:cNvSpPr>
            <p:nvPr/>
          </p:nvSpPr>
          <p:spPr bwMode="auto">
            <a:xfrm flipV="1">
              <a:off x="2521" y="3323"/>
              <a:ext cx="0" cy="273"/>
            </a:xfrm>
            <a:prstGeom prst="line">
              <a:avLst/>
            </a:prstGeom>
            <a:noFill/>
            <a:ln w="28575">
              <a:solidFill>
                <a:srgbClr val="FF0000"/>
              </a:solidFill>
              <a:round/>
              <a:headEnd/>
              <a:tailEnd type="triangle" w="med" len="med"/>
            </a:ln>
            <a:effectLst/>
          </p:spPr>
          <p:txBody>
            <a:bodyPr/>
            <a:lstStyle/>
            <a:p>
              <a:endParaRPr lang="zh-CN" altLang="en-US"/>
            </a:p>
          </p:txBody>
        </p:sp>
      </p:grpSp>
      <p:graphicFrame>
        <p:nvGraphicFramePr>
          <p:cNvPr id="54290" name="Object 18"/>
          <p:cNvGraphicFramePr>
            <a:graphicFrameLocks noGrp="1" noChangeAspect="1"/>
          </p:cNvGraphicFramePr>
          <p:nvPr>
            <p:ph sz="quarter" idx="4"/>
          </p:nvPr>
        </p:nvGraphicFramePr>
        <p:xfrm>
          <a:off x="5364163" y="2781300"/>
          <a:ext cx="2376487" cy="881063"/>
        </p:xfrm>
        <a:graphic>
          <a:graphicData uri="http://schemas.openxmlformats.org/presentationml/2006/ole">
            <mc:AlternateContent xmlns:mc="http://schemas.openxmlformats.org/markup-compatibility/2006">
              <mc:Choice xmlns:v="urn:schemas-microsoft-com:vml" Requires="v">
                <p:oleObj spid="_x0000_s178276" name="公式" r:id="rId18" imgW="1231560" imgH="457200" progId="Equation.3">
                  <p:embed/>
                </p:oleObj>
              </mc:Choice>
              <mc:Fallback>
                <p:oleObj name="公式" r:id="rId18" imgW="1231560" imgH="457200" progId="Equation.3">
                  <p:embed/>
                  <p:pic>
                    <p:nvPicPr>
                      <p:cNvPr id="0" name="Picture 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64163" y="2781300"/>
                        <a:ext cx="2376487" cy="881063"/>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54291" name="Object 19"/>
          <p:cNvGraphicFramePr>
            <a:graphicFrameLocks noChangeAspect="1"/>
          </p:cNvGraphicFramePr>
          <p:nvPr/>
        </p:nvGraphicFramePr>
        <p:xfrm>
          <a:off x="5292725" y="2133600"/>
          <a:ext cx="3024188" cy="536575"/>
        </p:xfrm>
        <a:graphic>
          <a:graphicData uri="http://schemas.openxmlformats.org/presentationml/2006/ole">
            <mc:AlternateContent xmlns:mc="http://schemas.openxmlformats.org/markup-compatibility/2006">
              <mc:Choice xmlns:v="urn:schemas-microsoft-com:vml" Requires="v">
                <p:oleObj spid="_x0000_s178277" name="公式" r:id="rId20" imgW="1358640" imgH="241200" progId="Equation.3">
                  <p:embed/>
                </p:oleObj>
              </mc:Choice>
              <mc:Fallback>
                <p:oleObj name="公式" r:id="rId20" imgW="1358640" imgH="241200" progId="Equation.3">
                  <p:embed/>
                  <p:pic>
                    <p:nvPicPr>
                      <p:cNvPr id="0" name="Picture 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292725" y="2133600"/>
                        <a:ext cx="3024188" cy="53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wipe(left)">
                                      <p:cBhvr>
                                        <p:cTn id="7" dur="500"/>
                                        <p:tgtEl>
                                          <p:spTgt spid="542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4291"/>
                                        </p:tgtEl>
                                        <p:attrNameLst>
                                          <p:attrName>style.visibility</p:attrName>
                                        </p:attrNameLst>
                                      </p:cBhvr>
                                      <p:to>
                                        <p:strVal val="visible"/>
                                      </p:to>
                                    </p:set>
                                    <p:animEffect transition="in" filter="wipe(left)">
                                      <p:cBhvr>
                                        <p:cTn id="12" dur="500"/>
                                        <p:tgtEl>
                                          <p:spTgt spid="542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4290"/>
                                        </p:tgtEl>
                                        <p:attrNameLst>
                                          <p:attrName>style.visibility</p:attrName>
                                        </p:attrNameLst>
                                      </p:cBhvr>
                                      <p:to>
                                        <p:strVal val="visible"/>
                                      </p:to>
                                    </p:set>
                                    <p:animEffect transition="in" filter="wipe(left)">
                                      <p:cBhvr>
                                        <p:cTn id="17" dur="500"/>
                                        <p:tgtEl>
                                          <p:spTgt spid="5429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4278"/>
                                        </p:tgtEl>
                                        <p:attrNameLst>
                                          <p:attrName>style.visibility</p:attrName>
                                        </p:attrNameLst>
                                      </p:cBhvr>
                                      <p:to>
                                        <p:strVal val="visible"/>
                                      </p:to>
                                    </p:set>
                                    <p:animEffect transition="in" filter="dissolve">
                                      <p:cBhvr>
                                        <p:cTn id="22" dur="500"/>
                                        <p:tgtEl>
                                          <p:spTgt spid="5427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4279"/>
                                        </p:tgtEl>
                                        <p:attrNameLst>
                                          <p:attrName>style.visibility</p:attrName>
                                        </p:attrNameLst>
                                      </p:cBhvr>
                                      <p:to>
                                        <p:strVal val="visible"/>
                                      </p:to>
                                    </p:set>
                                    <p:animEffect transition="in" filter="wipe(left)">
                                      <p:cBhvr>
                                        <p:cTn id="37" dur="500"/>
                                        <p:tgtEl>
                                          <p:spTgt spid="5427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4275"/>
                                        </p:tgtEl>
                                        <p:attrNameLst>
                                          <p:attrName>style.visibility</p:attrName>
                                        </p:attrNameLst>
                                      </p:cBhvr>
                                      <p:to>
                                        <p:strVal val="visible"/>
                                      </p:to>
                                    </p:set>
                                    <p:animEffect transition="in" filter="wipe(left)">
                                      <p:cBhvr>
                                        <p:cTn id="42" dur="500"/>
                                        <p:tgtEl>
                                          <p:spTgt spid="54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95288" y="836613"/>
            <a:ext cx="7921625" cy="1143000"/>
          </a:xfrm>
        </p:spPr>
        <p:txBody>
          <a:bodyPr/>
          <a:lstStyle/>
          <a:p>
            <a:r>
              <a:rPr lang="zh-CN" altLang="en-US" sz="3200">
                <a:solidFill>
                  <a:srgbClr val="000000"/>
                </a:solidFill>
                <a:latin typeface="华文行楷" pitchFamily="2" charset="-122"/>
                <a:ea typeface="华文行楷" pitchFamily="2" charset="-122"/>
              </a:rPr>
              <a:t>深度负反馈条件下四种组态负反馈放大电路的电压放大倍数</a:t>
            </a:r>
          </a:p>
        </p:txBody>
      </p:sp>
      <p:graphicFrame>
        <p:nvGraphicFramePr>
          <p:cNvPr id="55299" name="Group 3"/>
          <p:cNvGraphicFramePr>
            <a:graphicFrameLocks noGrp="1"/>
          </p:cNvGraphicFramePr>
          <p:nvPr/>
        </p:nvGraphicFramePr>
        <p:xfrm>
          <a:off x="1957388" y="2085975"/>
          <a:ext cx="4606925" cy="3489325"/>
        </p:xfrm>
        <a:graphic>
          <a:graphicData uri="http://schemas.openxmlformats.org/drawingml/2006/table">
            <a:tbl>
              <a:tblPr/>
              <a:tblGrid>
                <a:gridCol w="1676400"/>
                <a:gridCol w="2930525"/>
              </a:tblGrid>
              <a:tr h="6699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rgbClr val="A50021"/>
                          </a:solidFill>
                          <a:effectLst/>
                          <a:latin typeface="Arial" charset="0"/>
                          <a:ea typeface="宋体" charset="-122"/>
                        </a:rPr>
                        <a:t>反馈组态</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685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A50021"/>
                          </a:solidFill>
                          <a:effectLst/>
                          <a:latin typeface="Arial" charset="0"/>
                          <a:ea typeface="宋体" charset="-122"/>
                        </a:rPr>
                        <a:t>电压串联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685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A50021"/>
                          </a:solidFill>
                          <a:effectLst/>
                          <a:latin typeface="Arial" charset="0"/>
                          <a:ea typeface="宋体" charset="-122"/>
                        </a:rPr>
                        <a:t>电压并联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762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A50021"/>
                          </a:solidFill>
                          <a:effectLst/>
                          <a:latin typeface="Arial" charset="0"/>
                          <a:ea typeface="宋体" charset="-122"/>
                        </a:rPr>
                        <a:t>电流串联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685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A50021"/>
                          </a:solidFill>
                          <a:effectLst/>
                          <a:latin typeface="Arial" charset="0"/>
                          <a:ea typeface="宋体" charset="-122"/>
                        </a:rPr>
                        <a:t>电流并联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grpSp>
        <p:nvGrpSpPr>
          <p:cNvPr id="2" name="Group 23"/>
          <p:cNvGrpSpPr>
            <a:grpSpLocks/>
          </p:cNvGrpSpPr>
          <p:nvPr/>
        </p:nvGrpSpPr>
        <p:grpSpPr bwMode="auto">
          <a:xfrm>
            <a:off x="3851275" y="2276475"/>
            <a:ext cx="2373313" cy="3292475"/>
            <a:chOff x="2441" y="1282"/>
            <a:chExt cx="1495" cy="2074"/>
          </a:xfrm>
        </p:grpSpPr>
        <p:graphicFrame>
          <p:nvGraphicFramePr>
            <p:cNvPr id="55320" name="Object 24"/>
            <p:cNvGraphicFramePr>
              <a:graphicFrameLocks noChangeAspect="1"/>
            </p:cNvGraphicFramePr>
            <p:nvPr/>
          </p:nvGraphicFramePr>
          <p:xfrm>
            <a:off x="2640" y="1282"/>
            <a:ext cx="768" cy="276"/>
          </p:xfrm>
          <a:graphic>
            <a:graphicData uri="http://schemas.openxmlformats.org/presentationml/2006/ole">
              <mc:AlternateContent xmlns:mc="http://schemas.openxmlformats.org/markup-compatibility/2006">
                <mc:Choice xmlns:v="urn:schemas-microsoft-com:vml" Requires="v">
                  <p:oleObj spid="_x0000_s179256" name="Equation" r:id="rId4" imgW="672840" imgH="241200" progId="Equation.3">
                    <p:embed/>
                  </p:oleObj>
                </mc:Choice>
                <mc:Fallback>
                  <p:oleObj name="Equation" r:id="rId4" imgW="672840" imgH="24120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 y="1282"/>
                          <a:ext cx="768" cy="2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21" name="Object 25"/>
            <p:cNvGraphicFramePr>
              <a:graphicFrameLocks noChangeAspect="1"/>
            </p:cNvGraphicFramePr>
            <p:nvPr/>
          </p:nvGraphicFramePr>
          <p:xfrm>
            <a:off x="2468" y="1584"/>
            <a:ext cx="1447" cy="452"/>
          </p:xfrm>
          <a:graphic>
            <a:graphicData uri="http://schemas.openxmlformats.org/presentationml/2006/ole">
              <mc:AlternateContent xmlns:mc="http://schemas.openxmlformats.org/markup-compatibility/2006">
                <mc:Choice xmlns:v="urn:schemas-microsoft-com:vml" Requires="v">
                  <p:oleObj spid="_x0000_s179257" name="公式" r:id="rId6" imgW="1320480" imgH="457200" progId="Equation.3">
                    <p:embed/>
                  </p:oleObj>
                </mc:Choice>
                <mc:Fallback>
                  <p:oleObj name="公式" r:id="rId6" imgW="1320480" imgH="45720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8" y="1584"/>
                          <a:ext cx="1447" cy="452"/>
                        </a:xfrm>
                        <a:prstGeom prst="rect">
                          <a:avLst/>
                        </a:prstGeom>
                        <a:noFill/>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55322" name="Object 26"/>
            <p:cNvGraphicFramePr>
              <a:graphicFrameLocks noChangeAspect="1"/>
            </p:cNvGraphicFramePr>
            <p:nvPr/>
          </p:nvGraphicFramePr>
          <p:xfrm>
            <a:off x="2448" y="2016"/>
            <a:ext cx="1488" cy="457"/>
          </p:xfrm>
          <a:graphic>
            <a:graphicData uri="http://schemas.openxmlformats.org/presentationml/2006/ole">
              <mc:AlternateContent xmlns:mc="http://schemas.openxmlformats.org/markup-compatibility/2006">
                <mc:Choice xmlns:v="urn:schemas-microsoft-com:vml" Requires="v">
                  <p:oleObj spid="_x0000_s179258" name="Equation" r:id="rId8" imgW="1218960" imgH="457200" progId="Equation.3">
                    <p:embed/>
                  </p:oleObj>
                </mc:Choice>
                <mc:Fallback>
                  <p:oleObj name="Equation" r:id="rId8" imgW="1218960" imgH="457200" progId="Equation.3">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8" y="2016"/>
                          <a:ext cx="1488" cy="457"/>
                        </a:xfrm>
                        <a:prstGeom prst="rect">
                          <a:avLst/>
                        </a:prstGeom>
                        <a:noFill/>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55323" name="Object 27"/>
            <p:cNvGraphicFramePr>
              <a:graphicFrameLocks noChangeAspect="1"/>
            </p:cNvGraphicFramePr>
            <p:nvPr/>
          </p:nvGraphicFramePr>
          <p:xfrm>
            <a:off x="2441" y="2448"/>
            <a:ext cx="1358" cy="474"/>
          </p:xfrm>
          <a:graphic>
            <a:graphicData uri="http://schemas.openxmlformats.org/presentationml/2006/ole">
              <mc:AlternateContent xmlns:mc="http://schemas.openxmlformats.org/markup-compatibility/2006">
                <mc:Choice xmlns:v="urn:schemas-microsoft-com:vml" Requires="v">
                  <p:oleObj spid="_x0000_s179259" name="公式" r:id="rId10" imgW="1180800" imgH="457200" progId="Equation.3">
                    <p:embed/>
                  </p:oleObj>
                </mc:Choice>
                <mc:Fallback>
                  <p:oleObj name="公式" r:id="rId10" imgW="1180800" imgH="457200" progId="Equation.3">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41" y="2448"/>
                          <a:ext cx="1358" cy="474"/>
                        </a:xfrm>
                        <a:prstGeom prst="rect">
                          <a:avLst/>
                        </a:prstGeom>
                        <a:noFill/>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55324" name="Object 28"/>
            <p:cNvGraphicFramePr>
              <a:graphicFrameLocks noChangeAspect="1"/>
            </p:cNvGraphicFramePr>
            <p:nvPr/>
          </p:nvGraphicFramePr>
          <p:xfrm>
            <a:off x="2448" y="2928"/>
            <a:ext cx="1248" cy="428"/>
          </p:xfrm>
          <a:graphic>
            <a:graphicData uri="http://schemas.openxmlformats.org/presentationml/2006/ole">
              <mc:AlternateContent xmlns:mc="http://schemas.openxmlformats.org/markup-compatibility/2006">
                <mc:Choice xmlns:v="urn:schemas-microsoft-com:vml" Requires="v">
                  <p:oleObj spid="_x0000_s179260" name="Equation" r:id="rId12" imgW="1231560" imgH="457200" progId="Equation.3">
                    <p:embed/>
                  </p:oleObj>
                </mc:Choice>
                <mc:Fallback>
                  <p:oleObj name="Equation" r:id="rId12" imgW="1231560" imgH="457200" progId="Equation.3">
                    <p:embed/>
                    <p:pic>
                      <p:nvPicPr>
                        <p:cNvPr id="0"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48" y="2928"/>
                          <a:ext cx="1248" cy="428"/>
                        </a:xfrm>
                        <a:prstGeom prst="rect">
                          <a:avLst/>
                        </a:prstGeom>
                        <a:noFill/>
                        <a:extLst>
                          <a:ext uri="{909E8E84-426E-40DD-AFC4-6F175D3DCCD1}">
                            <a14:hiddenFill xmlns:a14="http://schemas.microsoft.com/office/drawing/2010/main">
                              <a:solidFill>
                                <a:srgbClr val="CCFFFF"/>
                              </a:solidFill>
                            </a14:hiddenFill>
                          </a:ext>
                        </a:extLst>
                      </p:spPr>
                    </p:pic>
                  </p:oleObj>
                </mc:Fallback>
              </mc:AlternateContent>
            </a:graphicData>
          </a:graphic>
        </p:graphicFrame>
      </p:grpSp>
      <p:graphicFrame>
        <p:nvGraphicFramePr>
          <p:cNvPr id="55325" name="Object 29"/>
          <p:cNvGraphicFramePr>
            <a:graphicFrameLocks noChangeAspect="1"/>
          </p:cNvGraphicFramePr>
          <p:nvPr/>
        </p:nvGraphicFramePr>
        <p:xfrm>
          <a:off x="1668463" y="5757863"/>
          <a:ext cx="5424487" cy="522287"/>
        </p:xfrm>
        <a:graphic>
          <a:graphicData uri="http://schemas.openxmlformats.org/presentationml/2006/ole">
            <mc:AlternateContent xmlns:mc="http://schemas.openxmlformats.org/markup-compatibility/2006">
              <mc:Choice xmlns:v="urn:schemas-microsoft-com:vml" Requires="v">
                <p:oleObj spid="_x0000_s179261" name="公式" r:id="rId14" imgW="2489040" imgH="241200" progId="Equation.3">
                  <p:embed/>
                </p:oleObj>
              </mc:Choice>
              <mc:Fallback>
                <p:oleObj name="公式" r:id="rId14" imgW="2489040" imgH="241200" progId="Equation.3">
                  <p:embed/>
                  <p:pic>
                    <p:nvPicPr>
                      <p:cNvPr id="0"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68463" y="5757863"/>
                        <a:ext cx="5424487" cy="522287"/>
                      </a:xfrm>
                      <a:prstGeom prst="rect">
                        <a:avLst/>
                      </a:prstGeom>
                      <a:solidFill>
                        <a:srgbClr val="66FFFF"/>
                      </a:solidFill>
                      <a:ln w="9525">
                        <a:solidFill>
                          <a:srgbClr val="FF3300"/>
                        </a:solidFill>
                        <a:miter lim="800000"/>
                        <a:headEnd/>
                        <a:tailEnd/>
                      </a:ln>
                    </p:spPr>
                  </p:pic>
                </p:oleObj>
              </mc:Fallback>
            </mc:AlternateContent>
          </a:graphicData>
        </a:graphic>
      </p:graphicFrame>
      <p:grpSp>
        <p:nvGrpSpPr>
          <p:cNvPr id="3" name="Group 30"/>
          <p:cNvGrpSpPr>
            <a:grpSpLocks/>
          </p:cNvGrpSpPr>
          <p:nvPr/>
        </p:nvGrpSpPr>
        <p:grpSpPr bwMode="auto">
          <a:xfrm>
            <a:off x="6203951" y="2500312"/>
            <a:ext cx="2449513" cy="1241425"/>
            <a:chOff x="3923" y="1423"/>
            <a:chExt cx="1543" cy="782"/>
          </a:xfrm>
        </p:grpSpPr>
        <p:sp>
          <p:nvSpPr>
            <p:cNvPr id="55327" name="AutoShape 31"/>
            <p:cNvSpPr>
              <a:spLocks/>
            </p:cNvSpPr>
            <p:nvPr/>
          </p:nvSpPr>
          <p:spPr bwMode="auto">
            <a:xfrm>
              <a:off x="4290" y="1423"/>
              <a:ext cx="1176" cy="299"/>
            </a:xfrm>
            <a:prstGeom prst="borderCallout1">
              <a:avLst>
                <a:gd name="adj1" fmla="val 73056"/>
                <a:gd name="adj2" fmla="val 67"/>
                <a:gd name="adj3" fmla="val 145486"/>
                <a:gd name="adj4" fmla="val -31120"/>
              </a:avLst>
            </a:prstGeom>
            <a:solidFill>
              <a:srgbClr val="FFFFCC"/>
            </a:solidFill>
            <a:ln w="12700">
              <a:solidFill>
                <a:srgbClr val="FF0000"/>
              </a:solidFill>
              <a:miter lim="800000"/>
              <a:headEnd/>
              <a:tailEnd/>
            </a:ln>
            <a:effectLst/>
          </p:spPr>
          <p:txBody>
            <a:bodyPr/>
            <a:lstStyle/>
            <a:p>
              <a:pPr algn="ctr"/>
              <a:r>
                <a:rPr kumimoji="1" lang="zh-CN" altLang="en-US" sz="2400" b="1">
                  <a:latin typeface="Times New Roman" pitchFamily="18" charset="0"/>
                </a:rPr>
                <a:t>与负载无关</a:t>
              </a:r>
            </a:p>
          </p:txBody>
        </p:sp>
        <p:sp>
          <p:nvSpPr>
            <p:cNvPr id="55328" name="Line 32"/>
            <p:cNvSpPr>
              <a:spLocks noChangeShapeType="1"/>
            </p:cNvSpPr>
            <p:nvPr/>
          </p:nvSpPr>
          <p:spPr bwMode="auto">
            <a:xfrm flipV="1">
              <a:off x="3923" y="1693"/>
              <a:ext cx="367" cy="512"/>
            </a:xfrm>
            <a:prstGeom prst="line">
              <a:avLst/>
            </a:prstGeom>
            <a:noFill/>
            <a:ln w="12700">
              <a:solidFill>
                <a:srgbClr val="FF0000"/>
              </a:solidFill>
              <a:round/>
              <a:headEnd/>
              <a:tailEnd/>
            </a:ln>
            <a:effectLst/>
          </p:spPr>
          <p:txBody>
            <a:bodyPr/>
            <a:lstStyle/>
            <a:p>
              <a:endParaRPr lang="zh-CN" altLang="en-US"/>
            </a:p>
          </p:txBody>
        </p:sp>
      </p:grpSp>
      <p:grpSp>
        <p:nvGrpSpPr>
          <p:cNvPr id="4" name="Group 33"/>
          <p:cNvGrpSpPr>
            <a:grpSpLocks/>
          </p:cNvGrpSpPr>
          <p:nvPr/>
        </p:nvGrpSpPr>
        <p:grpSpPr bwMode="auto">
          <a:xfrm>
            <a:off x="6132513" y="3886200"/>
            <a:ext cx="2514600" cy="1338263"/>
            <a:chOff x="3878" y="2296"/>
            <a:chExt cx="1584" cy="843"/>
          </a:xfrm>
        </p:grpSpPr>
        <p:sp>
          <p:nvSpPr>
            <p:cNvPr id="55330" name="AutoShape 34"/>
            <p:cNvSpPr>
              <a:spLocks/>
            </p:cNvSpPr>
            <p:nvPr/>
          </p:nvSpPr>
          <p:spPr bwMode="auto">
            <a:xfrm>
              <a:off x="4286" y="2296"/>
              <a:ext cx="1176" cy="544"/>
            </a:xfrm>
            <a:prstGeom prst="borderCallout1">
              <a:avLst>
                <a:gd name="adj1" fmla="val 38361"/>
                <a:gd name="adj2" fmla="val -1592"/>
                <a:gd name="adj3" fmla="val 79963"/>
                <a:gd name="adj4" fmla="val -31120"/>
              </a:avLst>
            </a:prstGeom>
            <a:solidFill>
              <a:srgbClr val="FFFFCC"/>
            </a:solidFill>
            <a:ln w="12700">
              <a:solidFill>
                <a:srgbClr val="FF0000"/>
              </a:solidFill>
              <a:miter lim="800000"/>
              <a:headEnd/>
              <a:tailEnd/>
            </a:ln>
            <a:effectLst/>
          </p:spPr>
          <p:txBody>
            <a:bodyPr/>
            <a:lstStyle/>
            <a:p>
              <a:pPr algn="ctr"/>
              <a:r>
                <a:rPr kumimoji="1" lang="zh-CN" altLang="en-US" sz="2400" b="1" dirty="0">
                  <a:latin typeface="Times New Roman" pitchFamily="18" charset="0"/>
                </a:rPr>
                <a:t>与总负载成线性关系</a:t>
              </a:r>
            </a:p>
          </p:txBody>
        </p:sp>
        <p:sp>
          <p:nvSpPr>
            <p:cNvPr id="55331" name="Line 35"/>
            <p:cNvSpPr>
              <a:spLocks noChangeShapeType="1"/>
            </p:cNvSpPr>
            <p:nvPr/>
          </p:nvSpPr>
          <p:spPr bwMode="auto">
            <a:xfrm flipV="1">
              <a:off x="3878" y="2593"/>
              <a:ext cx="367" cy="546"/>
            </a:xfrm>
            <a:prstGeom prst="line">
              <a:avLst/>
            </a:prstGeom>
            <a:noFill/>
            <a:ln w="12700">
              <a:solidFill>
                <a:srgbClr val="FF0000"/>
              </a:solidFill>
              <a:round/>
              <a:headEnd/>
              <a:tailEn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5299"/>
                                        </p:tgtEl>
                                        <p:attrNameLst>
                                          <p:attrName>style.visibility</p:attrName>
                                        </p:attrNameLst>
                                      </p:cBhvr>
                                      <p:to>
                                        <p:strVal val="visible"/>
                                      </p:to>
                                    </p:set>
                                    <p:animEffect transition="in" filter="wipe(left)">
                                      <p:cBhvr>
                                        <p:cTn id="7" dur="500"/>
                                        <p:tgtEl>
                                          <p:spTgt spid="552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5325"/>
                                        </p:tgtEl>
                                        <p:attrNameLst>
                                          <p:attrName>style.visibility</p:attrName>
                                        </p:attrNameLst>
                                      </p:cBhvr>
                                      <p:to>
                                        <p:strVal val="visible"/>
                                      </p:to>
                                    </p:set>
                                    <p:animEffect transition="in" filter="wipe(left)">
                                      <p:cBhvr>
                                        <p:cTn id="25" dur="500"/>
                                        <p:tgtEl>
                                          <p:spTgt spid="55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79388" y="836613"/>
            <a:ext cx="8305800" cy="914400"/>
          </a:xfrm>
        </p:spPr>
        <p:txBody>
          <a:bodyPr/>
          <a:lstStyle/>
          <a:p>
            <a:pPr algn="l"/>
            <a:r>
              <a:rPr lang="en-US" altLang="zh-CN" sz="3200">
                <a:solidFill>
                  <a:srgbClr val="FFFFFF"/>
                </a:solidFill>
                <a:ea typeface="隶书" pitchFamily="49" charset="-122"/>
              </a:rPr>
              <a:t> </a:t>
            </a:r>
            <a:r>
              <a:rPr lang="zh-CN" altLang="en-US" sz="3200">
                <a:solidFill>
                  <a:srgbClr val="000000"/>
                </a:solidFill>
                <a:latin typeface="华文行楷" pitchFamily="2" charset="-122"/>
                <a:ea typeface="华文行楷" pitchFamily="2" charset="-122"/>
              </a:rPr>
              <a:t>讨论一</a:t>
            </a:r>
            <a:br>
              <a:rPr lang="zh-CN" altLang="en-US" sz="3200">
                <a:solidFill>
                  <a:srgbClr val="000000"/>
                </a:solidFill>
                <a:latin typeface="华文行楷" pitchFamily="2" charset="-122"/>
                <a:ea typeface="华文行楷" pitchFamily="2" charset="-122"/>
              </a:rPr>
            </a:br>
            <a:r>
              <a:rPr lang="zh-CN" altLang="en-US" sz="3200" b="1">
                <a:solidFill>
                  <a:srgbClr val="000000"/>
                </a:solidFill>
                <a:latin typeface="隶书" pitchFamily="49" charset="-122"/>
                <a:ea typeface="隶书" pitchFamily="49" charset="-122"/>
              </a:rPr>
              <a:t>  </a:t>
            </a:r>
            <a:r>
              <a:rPr lang="zh-CN" altLang="en-US" sz="2400" b="1">
                <a:solidFill>
                  <a:srgbClr val="000000"/>
                </a:solidFill>
                <a:latin typeface="宋体" charset="-122"/>
              </a:rPr>
              <a:t>求解在深度负反馈条件下电路的电压放大倍数。</a:t>
            </a:r>
          </a:p>
        </p:txBody>
      </p:sp>
      <p:graphicFrame>
        <p:nvGraphicFramePr>
          <p:cNvPr id="57347" name="Object 3"/>
          <p:cNvGraphicFramePr>
            <a:graphicFrameLocks noChangeAspect="1"/>
          </p:cNvGraphicFramePr>
          <p:nvPr/>
        </p:nvGraphicFramePr>
        <p:xfrm>
          <a:off x="611188" y="4876800"/>
          <a:ext cx="3351212" cy="957263"/>
        </p:xfrm>
        <a:graphic>
          <a:graphicData uri="http://schemas.openxmlformats.org/presentationml/2006/ole">
            <mc:AlternateContent xmlns:mc="http://schemas.openxmlformats.org/markup-compatibility/2006">
              <mc:Choice xmlns:v="urn:schemas-microsoft-com:vml" Requires="v">
                <p:oleObj spid="_x0000_s180262" name="Equation" r:id="rId4" imgW="1600200" imgH="457200" progId="Equation.3">
                  <p:embed/>
                </p:oleObj>
              </mc:Choice>
              <mc:Fallback>
                <p:oleObj name="Equation" r:id="rId4" imgW="1600200" imgH="457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4876800"/>
                        <a:ext cx="3351212" cy="957263"/>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57348" name="Object 4"/>
          <p:cNvGraphicFramePr>
            <a:graphicFrameLocks noChangeAspect="1"/>
          </p:cNvGraphicFramePr>
          <p:nvPr/>
        </p:nvGraphicFramePr>
        <p:xfrm>
          <a:off x="4114800" y="4876800"/>
          <a:ext cx="4849813" cy="938213"/>
        </p:xfrm>
        <a:graphic>
          <a:graphicData uri="http://schemas.openxmlformats.org/presentationml/2006/ole">
            <mc:AlternateContent xmlns:mc="http://schemas.openxmlformats.org/markup-compatibility/2006">
              <mc:Choice xmlns:v="urn:schemas-microsoft-com:vml" Requires="v">
                <p:oleObj spid="_x0000_s180263" name="公式" r:id="rId6" imgW="2361960" imgH="457200" progId="Equation.3">
                  <p:embed/>
                </p:oleObj>
              </mc:Choice>
              <mc:Fallback>
                <p:oleObj name="公式" r:id="rId6" imgW="2361960" imgH="4572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4800" y="4876800"/>
                        <a:ext cx="4849813" cy="938213"/>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57349" name="Object 5"/>
          <p:cNvGraphicFramePr>
            <a:graphicFrameLocks noChangeAspect="1"/>
          </p:cNvGraphicFramePr>
          <p:nvPr/>
        </p:nvGraphicFramePr>
        <p:xfrm>
          <a:off x="685800" y="2133600"/>
          <a:ext cx="4876800" cy="2620963"/>
        </p:xfrm>
        <a:graphic>
          <a:graphicData uri="http://schemas.openxmlformats.org/presentationml/2006/ole">
            <mc:AlternateContent xmlns:mc="http://schemas.openxmlformats.org/markup-compatibility/2006">
              <mc:Choice xmlns:v="urn:schemas-microsoft-com:vml" Requires="v">
                <p:oleObj spid="_x0000_s180264" name="Photo Editor 照片" r:id="rId8" imgW="17380952" imgH="9345329" progId="">
                  <p:embed/>
                </p:oleObj>
              </mc:Choice>
              <mc:Fallback>
                <p:oleObj name="Photo Editor 照片" r:id="rId8" imgW="17380952" imgH="9345329" progId="">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 y="2133600"/>
                        <a:ext cx="4876800" cy="262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6"/>
          <p:cNvGrpSpPr>
            <a:grpSpLocks/>
          </p:cNvGrpSpPr>
          <p:nvPr/>
        </p:nvGrpSpPr>
        <p:grpSpPr bwMode="auto">
          <a:xfrm>
            <a:off x="457200" y="3276600"/>
            <a:ext cx="381000" cy="1219200"/>
            <a:chOff x="960" y="2016"/>
            <a:chExt cx="240" cy="768"/>
          </a:xfrm>
        </p:grpSpPr>
        <p:sp>
          <p:nvSpPr>
            <p:cNvPr id="57351" name="Text Box 7"/>
            <p:cNvSpPr txBox="1">
              <a:spLocks noChangeArrowheads="1"/>
            </p:cNvSpPr>
            <p:nvPr/>
          </p:nvSpPr>
          <p:spPr bwMode="auto">
            <a:xfrm>
              <a:off x="960" y="2016"/>
              <a:ext cx="240"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a:t>
              </a:r>
            </a:p>
          </p:txBody>
        </p:sp>
        <p:sp>
          <p:nvSpPr>
            <p:cNvPr id="57352" name="Text Box 8"/>
            <p:cNvSpPr txBox="1">
              <a:spLocks noChangeArrowheads="1"/>
            </p:cNvSpPr>
            <p:nvPr/>
          </p:nvSpPr>
          <p:spPr bwMode="auto">
            <a:xfrm>
              <a:off x="960" y="2496"/>
              <a:ext cx="240"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_</a:t>
              </a:r>
            </a:p>
          </p:txBody>
        </p:sp>
      </p:grpSp>
      <p:sp>
        <p:nvSpPr>
          <p:cNvPr id="57353" name="Text Box 9"/>
          <p:cNvSpPr txBox="1">
            <a:spLocks noChangeArrowheads="1"/>
          </p:cNvSpPr>
          <p:nvPr/>
        </p:nvSpPr>
        <p:spPr bwMode="auto">
          <a:xfrm>
            <a:off x="2133600" y="2667000"/>
            <a:ext cx="381000" cy="457200"/>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_</a:t>
            </a:r>
          </a:p>
        </p:txBody>
      </p:sp>
      <p:sp>
        <p:nvSpPr>
          <p:cNvPr id="57354" name="Text Box 10"/>
          <p:cNvSpPr txBox="1">
            <a:spLocks noChangeArrowheads="1"/>
          </p:cNvSpPr>
          <p:nvPr/>
        </p:nvSpPr>
        <p:spPr bwMode="auto">
          <a:xfrm>
            <a:off x="3276600" y="3429000"/>
            <a:ext cx="381000" cy="457200"/>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a:t>
            </a:r>
          </a:p>
        </p:txBody>
      </p:sp>
      <p:sp>
        <p:nvSpPr>
          <p:cNvPr id="57355" name="Text Box 11"/>
          <p:cNvSpPr txBox="1">
            <a:spLocks noChangeArrowheads="1"/>
          </p:cNvSpPr>
          <p:nvPr/>
        </p:nvSpPr>
        <p:spPr bwMode="auto">
          <a:xfrm>
            <a:off x="4267200" y="3581400"/>
            <a:ext cx="381000" cy="457200"/>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a:t>
            </a:r>
          </a:p>
        </p:txBody>
      </p:sp>
      <p:grpSp>
        <p:nvGrpSpPr>
          <p:cNvPr id="3" name="Group 12"/>
          <p:cNvGrpSpPr>
            <a:grpSpLocks/>
          </p:cNvGrpSpPr>
          <p:nvPr/>
        </p:nvGrpSpPr>
        <p:grpSpPr bwMode="auto">
          <a:xfrm>
            <a:off x="2133600" y="3429000"/>
            <a:ext cx="381000" cy="1352550"/>
            <a:chOff x="1344" y="2208"/>
            <a:chExt cx="240" cy="852"/>
          </a:xfrm>
        </p:grpSpPr>
        <p:sp>
          <p:nvSpPr>
            <p:cNvPr id="57357" name="Text Box 13"/>
            <p:cNvSpPr txBox="1">
              <a:spLocks noChangeArrowheads="1"/>
            </p:cNvSpPr>
            <p:nvPr/>
          </p:nvSpPr>
          <p:spPr bwMode="auto">
            <a:xfrm>
              <a:off x="1344" y="2208"/>
              <a:ext cx="240"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a:t>
              </a:r>
            </a:p>
          </p:txBody>
        </p:sp>
        <p:sp>
          <p:nvSpPr>
            <p:cNvPr id="57358" name="Text Box 14"/>
            <p:cNvSpPr txBox="1">
              <a:spLocks noChangeArrowheads="1"/>
            </p:cNvSpPr>
            <p:nvPr/>
          </p:nvSpPr>
          <p:spPr bwMode="auto">
            <a:xfrm>
              <a:off x="1344" y="2736"/>
              <a:ext cx="240"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_</a:t>
              </a:r>
            </a:p>
          </p:txBody>
        </p:sp>
        <p:grpSp>
          <p:nvGrpSpPr>
            <p:cNvPr id="4" name="Group 15"/>
            <p:cNvGrpSpPr>
              <a:grpSpLocks/>
            </p:cNvGrpSpPr>
            <p:nvPr/>
          </p:nvGrpSpPr>
          <p:grpSpPr bwMode="auto">
            <a:xfrm>
              <a:off x="1368" y="2281"/>
              <a:ext cx="155" cy="779"/>
              <a:chOff x="2040" y="2185"/>
              <a:chExt cx="155" cy="779"/>
            </a:xfrm>
          </p:grpSpPr>
          <p:sp>
            <p:nvSpPr>
              <p:cNvPr id="57360" name="Oval 16"/>
              <p:cNvSpPr>
                <a:spLocks noChangeArrowheads="1"/>
              </p:cNvSpPr>
              <p:nvPr/>
            </p:nvSpPr>
            <p:spPr bwMode="auto">
              <a:xfrm>
                <a:off x="2051" y="2185"/>
                <a:ext cx="144" cy="144"/>
              </a:xfrm>
              <a:prstGeom prst="ellipse">
                <a:avLst/>
              </a:prstGeom>
              <a:noFill/>
              <a:ln w="19050">
                <a:solidFill>
                  <a:srgbClr val="FF0000"/>
                </a:solidFill>
                <a:round/>
                <a:headEnd/>
                <a:tailEnd/>
              </a:ln>
              <a:effectLst/>
            </p:spPr>
            <p:txBody>
              <a:bodyPr wrap="none" anchor="ctr"/>
              <a:lstStyle/>
              <a:p>
                <a:endParaRPr lang="zh-CN" altLang="en-US"/>
              </a:p>
            </p:txBody>
          </p:sp>
          <p:sp>
            <p:nvSpPr>
              <p:cNvPr id="57361" name="Oval 17"/>
              <p:cNvSpPr>
                <a:spLocks noChangeArrowheads="1"/>
              </p:cNvSpPr>
              <p:nvPr/>
            </p:nvSpPr>
            <p:spPr bwMode="auto">
              <a:xfrm>
                <a:off x="2040" y="2820"/>
                <a:ext cx="144" cy="144"/>
              </a:xfrm>
              <a:prstGeom prst="ellipse">
                <a:avLst/>
              </a:prstGeom>
              <a:noFill/>
              <a:ln w="19050">
                <a:solidFill>
                  <a:srgbClr val="FF0000"/>
                </a:solidFill>
                <a:round/>
                <a:headEnd/>
                <a:tailEnd/>
              </a:ln>
              <a:effectLst/>
            </p:spPr>
            <p:txBody>
              <a:bodyPr wrap="none" anchor="ctr"/>
              <a:lstStyle/>
              <a:p>
                <a:endParaRPr lang="zh-CN" altLang="en-US"/>
              </a:p>
            </p:txBody>
          </p:sp>
        </p:grpSp>
      </p:grpSp>
      <p:sp>
        <p:nvSpPr>
          <p:cNvPr id="57362" name="Text Box 18"/>
          <p:cNvSpPr txBox="1">
            <a:spLocks noChangeArrowheads="1"/>
          </p:cNvSpPr>
          <p:nvPr/>
        </p:nvSpPr>
        <p:spPr bwMode="auto">
          <a:xfrm>
            <a:off x="2133600" y="3886200"/>
            <a:ext cx="533400" cy="457200"/>
          </a:xfrm>
          <a:prstGeom prst="rect">
            <a:avLst/>
          </a:prstGeom>
          <a:noFill/>
          <a:ln w="9525">
            <a:noFill/>
            <a:miter lim="800000"/>
            <a:headEnd/>
            <a:tailEnd/>
          </a:ln>
          <a:effectLst/>
        </p:spPr>
        <p:txBody>
          <a:bodyPr>
            <a:spAutoFit/>
          </a:bodyPr>
          <a:lstStyle/>
          <a:p>
            <a:pPr>
              <a:spcBef>
                <a:spcPct val="50000"/>
              </a:spcBef>
            </a:pPr>
            <a:r>
              <a:rPr kumimoji="1" lang="en-US" altLang="zh-CN" sz="2400" b="1" i="1">
                <a:solidFill>
                  <a:srgbClr val="FF0000"/>
                </a:solidFill>
                <a:latin typeface="Times New Roman" pitchFamily="18" charset="0"/>
              </a:rPr>
              <a:t>u</a:t>
            </a:r>
            <a:r>
              <a:rPr kumimoji="1" lang="en-US" altLang="zh-CN" sz="2400" b="1" baseline="-25000">
                <a:solidFill>
                  <a:srgbClr val="FF0000"/>
                </a:solidFill>
                <a:latin typeface="Times New Roman" pitchFamily="18" charset="0"/>
              </a:rPr>
              <a:t>F</a:t>
            </a:r>
            <a:endParaRPr kumimoji="1" lang="en-US" altLang="zh-CN" sz="2400" b="1">
              <a:solidFill>
                <a:srgbClr val="FF0000"/>
              </a:solidFill>
              <a:latin typeface="Times New Roman" pitchFamily="18" charset="0"/>
            </a:endParaRPr>
          </a:p>
        </p:txBody>
      </p:sp>
      <p:graphicFrame>
        <p:nvGraphicFramePr>
          <p:cNvPr id="57363" name="Object 19"/>
          <p:cNvGraphicFramePr>
            <a:graphicFrameLocks noChangeAspect="1"/>
          </p:cNvGraphicFramePr>
          <p:nvPr/>
        </p:nvGraphicFramePr>
        <p:xfrm>
          <a:off x="5715000" y="2057400"/>
          <a:ext cx="2895600" cy="2206625"/>
        </p:xfrm>
        <a:graphic>
          <a:graphicData uri="http://schemas.openxmlformats.org/presentationml/2006/ole">
            <mc:AlternateContent xmlns:mc="http://schemas.openxmlformats.org/markup-compatibility/2006">
              <mc:Choice xmlns:v="urn:schemas-microsoft-com:vml" Requires="v">
                <p:oleObj spid="_x0000_s180265" name="Photo Editor 照片" r:id="rId10" imgW="8485714" imgH="6466667" progId="">
                  <p:embed/>
                </p:oleObj>
              </mc:Choice>
              <mc:Fallback>
                <p:oleObj name="Photo Editor 照片" r:id="rId10" imgW="8485714" imgH="6466667" progId="">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15000" y="2057400"/>
                        <a:ext cx="2895600" cy="220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64" name="Text Box 20"/>
          <p:cNvSpPr txBox="1">
            <a:spLocks noChangeArrowheads="1"/>
          </p:cNvSpPr>
          <p:nvPr/>
        </p:nvSpPr>
        <p:spPr bwMode="auto">
          <a:xfrm>
            <a:off x="6400800" y="4191000"/>
            <a:ext cx="2209800" cy="457200"/>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比较两电路</a:t>
            </a:r>
          </a:p>
        </p:txBody>
      </p:sp>
      <p:sp>
        <p:nvSpPr>
          <p:cNvPr id="57365" name="Text Box 21"/>
          <p:cNvSpPr txBox="1">
            <a:spLocks noChangeArrowheads="1"/>
          </p:cNvSpPr>
          <p:nvPr/>
        </p:nvSpPr>
        <p:spPr bwMode="auto">
          <a:xfrm>
            <a:off x="4211638" y="2492375"/>
            <a:ext cx="381000" cy="457200"/>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_</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347"/>
                                        </p:tgtEl>
                                        <p:attrNameLst>
                                          <p:attrName>style.visibility</p:attrName>
                                        </p:attrNameLst>
                                      </p:cBhvr>
                                      <p:to>
                                        <p:strVal val="visible"/>
                                      </p:to>
                                    </p:set>
                                    <p:animEffect transition="in" filter="wipe(left)">
                                      <p:cBhvr>
                                        <p:cTn id="7" dur="500"/>
                                        <p:tgtEl>
                                          <p:spTgt spid="573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348"/>
                                        </p:tgtEl>
                                        <p:attrNameLst>
                                          <p:attrName>style.visibility</p:attrName>
                                        </p:attrNameLst>
                                      </p:cBhvr>
                                      <p:to>
                                        <p:strVal val="visible"/>
                                      </p:to>
                                    </p:set>
                                    <p:animEffect transition="in" filter="wipe(left)">
                                      <p:cBhvr>
                                        <p:cTn id="12" dur="500"/>
                                        <p:tgtEl>
                                          <p:spTgt spid="573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7363"/>
                                        </p:tgtEl>
                                        <p:attrNameLst>
                                          <p:attrName>style.visibility</p:attrName>
                                        </p:attrNameLst>
                                      </p:cBhvr>
                                      <p:to>
                                        <p:strVal val="visible"/>
                                      </p:to>
                                    </p:set>
                                    <p:animEffect transition="in" filter="wipe(left)">
                                      <p:cBhvr>
                                        <p:cTn id="17" dur="500"/>
                                        <p:tgtEl>
                                          <p:spTgt spid="573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7364">
                                            <p:txEl>
                                              <p:pRg st="0" end="0"/>
                                            </p:txEl>
                                          </p:spTgt>
                                        </p:tgtEl>
                                        <p:attrNameLst>
                                          <p:attrName>style.visibility</p:attrName>
                                        </p:attrNameLst>
                                      </p:cBhvr>
                                      <p:to>
                                        <p:strVal val="visible"/>
                                      </p:to>
                                    </p:set>
                                    <p:animEffect transition="in" filter="wipe(left)">
                                      <p:cBhvr>
                                        <p:cTn id="22" dur="500"/>
                                        <p:tgtEl>
                                          <p:spTgt spid="573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64"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323850" y="836613"/>
            <a:ext cx="8153400" cy="914400"/>
          </a:xfrm>
        </p:spPr>
        <p:txBody>
          <a:bodyPr/>
          <a:lstStyle/>
          <a:p>
            <a:pPr algn="l"/>
            <a:r>
              <a:rPr lang="en-US" altLang="zh-CN" sz="3600">
                <a:solidFill>
                  <a:srgbClr val="FFFFFF"/>
                </a:solidFill>
                <a:ea typeface="隶书" pitchFamily="49" charset="-122"/>
              </a:rPr>
              <a:t> </a:t>
            </a:r>
            <a:r>
              <a:rPr lang="zh-CN" altLang="en-US" sz="3600">
                <a:solidFill>
                  <a:srgbClr val="000000"/>
                </a:solidFill>
                <a:latin typeface="华文行楷" pitchFamily="2" charset="-122"/>
                <a:ea typeface="华文行楷" pitchFamily="2" charset="-122"/>
              </a:rPr>
              <a:t>讨论二</a:t>
            </a:r>
            <a:r>
              <a:rPr lang="zh-CN" altLang="en-US" sz="3200">
                <a:solidFill>
                  <a:srgbClr val="000000"/>
                </a:solidFill>
                <a:latin typeface="华文行楷" pitchFamily="2" charset="-122"/>
                <a:ea typeface="华文行楷" pitchFamily="2" charset="-122"/>
              </a:rPr>
              <a:t/>
            </a:r>
            <a:br>
              <a:rPr lang="zh-CN" altLang="en-US" sz="3200">
                <a:solidFill>
                  <a:srgbClr val="000000"/>
                </a:solidFill>
                <a:latin typeface="华文行楷" pitchFamily="2" charset="-122"/>
                <a:ea typeface="华文行楷" pitchFamily="2" charset="-122"/>
              </a:rPr>
            </a:br>
            <a:r>
              <a:rPr lang="zh-CN" altLang="en-US" sz="3200" b="1">
                <a:solidFill>
                  <a:srgbClr val="000000"/>
                </a:solidFill>
                <a:latin typeface="隶书" pitchFamily="49" charset="-122"/>
                <a:ea typeface="隶书" pitchFamily="49" charset="-122"/>
              </a:rPr>
              <a:t> </a:t>
            </a:r>
            <a:r>
              <a:rPr lang="zh-CN" altLang="en-US" sz="2800" b="1">
                <a:solidFill>
                  <a:srgbClr val="000000"/>
                </a:solidFill>
                <a:latin typeface="宋体" charset="-122"/>
              </a:rPr>
              <a:t>求解在深度负反馈条件下电路的电压放大倍数。</a:t>
            </a:r>
          </a:p>
        </p:txBody>
      </p:sp>
      <p:sp>
        <p:nvSpPr>
          <p:cNvPr id="59395" name="Text Box 3"/>
          <p:cNvSpPr txBox="1">
            <a:spLocks noChangeArrowheads="1"/>
          </p:cNvSpPr>
          <p:nvPr/>
        </p:nvSpPr>
        <p:spPr bwMode="auto">
          <a:xfrm>
            <a:off x="863600" y="5024438"/>
            <a:ext cx="7467600" cy="1187450"/>
          </a:xfrm>
          <a:prstGeom prst="rect">
            <a:avLst/>
          </a:prstGeom>
          <a:noFill/>
          <a:ln w="9525">
            <a:noFill/>
            <a:miter lim="800000"/>
            <a:headEnd/>
            <a:tailEnd/>
          </a:ln>
          <a:effectLst/>
        </p:spPr>
        <p:txBody>
          <a:bodyPr>
            <a:spAutoFit/>
          </a:bodyPr>
          <a:lstStyle/>
          <a:p>
            <a:r>
              <a:rPr kumimoji="1" lang="en-US" altLang="zh-CN" sz="2400" b="1">
                <a:solidFill>
                  <a:srgbClr val="000000"/>
                </a:solidFill>
                <a:latin typeface="宋体" charset="-122"/>
              </a:rPr>
              <a:t>  </a:t>
            </a:r>
            <a:r>
              <a:rPr kumimoji="1" lang="en-US" altLang="zh-CN" sz="2400" b="1">
                <a:solidFill>
                  <a:srgbClr val="000000"/>
                </a:solidFill>
                <a:latin typeface="Times New Roman" pitchFamily="18" charset="0"/>
              </a:rPr>
              <a:t>1.</a:t>
            </a:r>
            <a:r>
              <a:rPr kumimoji="1" lang="en-US" altLang="zh-CN" sz="2400" b="1">
                <a:solidFill>
                  <a:srgbClr val="000000"/>
                </a:solidFill>
                <a:latin typeface="宋体" charset="-122"/>
              </a:rPr>
              <a:t> </a:t>
            </a:r>
            <a:r>
              <a:rPr kumimoji="1" lang="zh-CN" altLang="en-US" sz="2400" b="1">
                <a:solidFill>
                  <a:srgbClr val="000000"/>
                </a:solidFill>
                <a:latin typeface="宋体" charset="-122"/>
              </a:rPr>
              <a:t>第三级从射极输出；</a:t>
            </a:r>
          </a:p>
          <a:p>
            <a:r>
              <a:rPr kumimoji="1" lang="zh-CN" altLang="en-US" sz="2400" b="1">
                <a:solidFill>
                  <a:srgbClr val="000000"/>
                </a:solidFill>
                <a:latin typeface="宋体" charset="-122"/>
              </a:rPr>
              <a:t>  </a:t>
            </a:r>
            <a:r>
              <a:rPr kumimoji="1" lang="en-US" altLang="zh-CN" sz="2400" b="1">
                <a:solidFill>
                  <a:srgbClr val="000000"/>
                </a:solidFill>
                <a:latin typeface="Times New Roman" pitchFamily="18" charset="0"/>
              </a:rPr>
              <a:t>2.</a:t>
            </a:r>
            <a:r>
              <a:rPr kumimoji="1" lang="en-US" altLang="zh-CN" sz="2400" b="1">
                <a:solidFill>
                  <a:srgbClr val="000000"/>
                </a:solidFill>
                <a:latin typeface="宋体" charset="-122"/>
              </a:rPr>
              <a:t> </a:t>
            </a:r>
            <a:r>
              <a:rPr kumimoji="1" lang="zh-CN" altLang="en-US" sz="2400" b="1">
                <a:solidFill>
                  <a:srgbClr val="000000"/>
                </a:solidFill>
                <a:latin typeface="宋体" charset="-122"/>
              </a:rPr>
              <a:t>若在第三级的射极加旁路电容，且在输出端和输入端跨接一电阻。</a:t>
            </a:r>
          </a:p>
        </p:txBody>
      </p:sp>
      <p:graphicFrame>
        <p:nvGraphicFramePr>
          <p:cNvPr id="59396" name="Object 4"/>
          <p:cNvGraphicFramePr>
            <a:graphicFrameLocks noChangeAspect="1"/>
          </p:cNvGraphicFramePr>
          <p:nvPr/>
        </p:nvGraphicFramePr>
        <p:xfrm>
          <a:off x="1258888" y="2060575"/>
          <a:ext cx="4800600" cy="2581275"/>
        </p:xfrm>
        <a:graphic>
          <a:graphicData uri="http://schemas.openxmlformats.org/presentationml/2006/ole">
            <mc:AlternateContent xmlns:mc="http://schemas.openxmlformats.org/markup-compatibility/2006">
              <mc:Choice xmlns:v="urn:schemas-microsoft-com:vml" Requires="v">
                <p:oleObj spid="_x0000_s181295" name="Photo Editor 照片" r:id="rId4" imgW="17380952" imgH="9345329" progId="">
                  <p:embed/>
                </p:oleObj>
              </mc:Choice>
              <mc:Fallback>
                <p:oleObj name="Photo Editor 照片" r:id="rId4" imgW="17380952" imgH="9345329"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2060575"/>
                        <a:ext cx="4800600"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7" name="Object 5"/>
          <p:cNvGraphicFramePr>
            <a:graphicFrameLocks noChangeAspect="1"/>
          </p:cNvGraphicFramePr>
          <p:nvPr/>
        </p:nvGraphicFramePr>
        <p:xfrm>
          <a:off x="4651375" y="3681413"/>
          <a:ext cx="773113" cy="777875"/>
        </p:xfrm>
        <a:graphic>
          <a:graphicData uri="http://schemas.openxmlformats.org/presentationml/2006/ole">
            <mc:AlternateContent xmlns:mc="http://schemas.openxmlformats.org/markup-compatibility/2006">
              <mc:Choice xmlns:v="urn:schemas-microsoft-com:vml" Requires="v">
                <p:oleObj spid="_x0000_s181296" name="Photo Editor 照片" r:id="rId6" imgW="2771429" imgH="2790476" progId="">
                  <p:embed/>
                </p:oleObj>
              </mc:Choice>
              <mc:Fallback>
                <p:oleObj name="Photo Editor 照片" r:id="rId6" imgW="2771429" imgH="2790476" progId="">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1375" y="3681413"/>
                        <a:ext cx="773113"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8" name="Object 6"/>
          <p:cNvGraphicFramePr>
            <a:graphicFrameLocks noChangeAspect="1"/>
          </p:cNvGraphicFramePr>
          <p:nvPr/>
        </p:nvGraphicFramePr>
        <p:xfrm>
          <a:off x="801688" y="3330575"/>
          <a:ext cx="561975" cy="1155700"/>
        </p:xfrm>
        <a:graphic>
          <a:graphicData uri="http://schemas.openxmlformats.org/presentationml/2006/ole">
            <mc:AlternateContent xmlns:mc="http://schemas.openxmlformats.org/markup-compatibility/2006">
              <mc:Choice xmlns:v="urn:schemas-microsoft-com:vml" Requires="v">
                <p:oleObj spid="_x0000_s181297" name="Photo Editor 照片" r:id="rId8" imgW="1838095" imgH="3780952" progId="">
                  <p:embed/>
                </p:oleObj>
              </mc:Choice>
              <mc:Fallback>
                <p:oleObj name="Photo Editor 照片" r:id="rId8" imgW="1838095" imgH="3780952" progId="">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1688" y="3330575"/>
                        <a:ext cx="561975"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9" name="Object 7"/>
          <p:cNvGraphicFramePr>
            <a:graphicFrameLocks noChangeAspect="1"/>
          </p:cNvGraphicFramePr>
          <p:nvPr/>
        </p:nvGraphicFramePr>
        <p:xfrm>
          <a:off x="6253163" y="2647950"/>
          <a:ext cx="1547812" cy="836613"/>
        </p:xfrm>
        <a:graphic>
          <a:graphicData uri="http://schemas.openxmlformats.org/presentationml/2006/ole">
            <mc:AlternateContent xmlns:mc="http://schemas.openxmlformats.org/markup-compatibility/2006">
              <mc:Choice xmlns:v="urn:schemas-microsoft-com:vml" Requires="v">
                <p:oleObj spid="_x0000_s181298" name="公式" r:id="rId10" imgW="799920" imgH="431640" progId="Equation.3">
                  <p:embed/>
                </p:oleObj>
              </mc:Choice>
              <mc:Fallback>
                <p:oleObj name="公式" r:id="rId10" imgW="799920" imgH="431640"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53163" y="2647950"/>
                        <a:ext cx="1547812" cy="836613"/>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59400" name="Object 8"/>
          <p:cNvGraphicFramePr>
            <a:graphicFrameLocks noChangeAspect="1"/>
          </p:cNvGraphicFramePr>
          <p:nvPr/>
        </p:nvGraphicFramePr>
        <p:xfrm>
          <a:off x="6299200" y="3660775"/>
          <a:ext cx="1277938" cy="836613"/>
        </p:xfrm>
        <a:graphic>
          <a:graphicData uri="http://schemas.openxmlformats.org/presentationml/2006/ole">
            <mc:AlternateContent xmlns:mc="http://schemas.openxmlformats.org/markup-compatibility/2006">
              <mc:Choice xmlns:v="urn:schemas-microsoft-com:vml" Requires="v">
                <p:oleObj spid="_x0000_s181299" name="公式" r:id="rId12" imgW="660240" imgH="431640" progId="Equation.3">
                  <p:embed/>
                </p:oleObj>
              </mc:Choice>
              <mc:Fallback>
                <p:oleObj name="公式" r:id="rId12" imgW="660240" imgH="431640" progId="Equation.3">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99200" y="3660775"/>
                        <a:ext cx="1277938" cy="836613"/>
                      </a:xfrm>
                      <a:prstGeom prst="rect">
                        <a:avLst/>
                      </a:prstGeom>
                      <a:solidFill>
                        <a:srgbClr val="66FFFF"/>
                      </a:solidFill>
                      <a:ln w="9525">
                        <a:solidFill>
                          <a:srgbClr val="FF0000"/>
                        </a:solidFill>
                        <a:miter lim="800000"/>
                        <a:headEnd/>
                        <a:tailEnd/>
                      </a:ln>
                    </p:spPr>
                  </p:pic>
                </p:oleObj>
              </mc:Fallback>
            </mc:AlternateContent>
          </a:graphicData>
        </a:graphic>
      </p:graphicFrame>
      <p:grpSp>
        <p:nvGrpSpPr>
          <p:cNvPr id="2" name="Group 9"/>
          <p:cNvGrpSpPr>
            <a:grpSpLocks/>
          </p:cNvGrpSpPr>
          <p:nvPr/>
        </p:nvGrpSpPr>
        <p:grpSpPr bwMode="auto">
          <a:xfrm>
            <a:off x="4895850" y="2811463"/>
            <a:ext cx="152400" cy="228600"/>
            <a:chOff x="2928" y="1584"/>
            <a:chExt cx="96" cy="144"/>
          </a:xfrm>
        </p:grpSpPr>
        <p:sp>
          <p:nvSpPr>
            <p:cNvPr id="59402" name="Line 10"/>
            <p:cNvSpPr>
              <a:spLocks noChangeShapeType="1"/>
            </p:cNvSpPr>
            <p:nvPr/>
          </p:nvSpPr>
          <p:spPr bwMode="auto">
            <a:xfrm>
              <a:off x="2928" y="1584"/>
              <a:ext cx="96" cy="144"/>
            </a:xfrm>
            <a:prstGeom prst="line">
              <a:avLst/>
            </a:prstGeom>
            <a:noFill/>
            <a:ln w="28575">
              <a:solidFill>
                <a:srgbClr val="FF0000"/>
              </a:solidFill>
              <a:round/>
              <a:headEnd/>
              <a:tailEnd/>
            </a:ln>
            <a:effectLst/>
          </p:spPr>
          <p:txBody>
            <a:bodyPr/>
            <a:lstStyle/>
            <a:p>
              <a:endParaRPr lang="zh-CN" altLang="en-US"/>
            </a:p>
          </p:txBody>
        </p:sp>
        <p:sp>
          <p:nvSpPr>
            <p:cNvPr id="59403" name="Line 11"/>
            <p:cNvSpPr>
              <a:spLocks noChangeShapeType="1"/>
            </p:cNvSpPr>
            <p:nvPr/>
          </p:nvSpPr>
          <p:spPr bwMode="auto">
            <a:xfrm flipH="1">
              <a:off x="2928" y="1584"/>
              <a:ext cx="96" cy="144"/>
            </a:xfrm>
            <a:prstGeom prst="line">
              <a:avLst/>
            </a:prstGeom>
            <a:noFill/>
            <a:ln w="28575">
              <a:solidFill>
                <a:srgbClr val="FF0000"/>
              </a:solidFill>
              <a:round/>
              <a:headEnd/>
              <a:tailEnd/>
            </a:ln>
            <a:effectLst/>
          </p:spPr>
          <p:txBody>
            <a:bodyPr/>
            <a:lstStyle/>
            <a:p>
              <a:endParaRPr lang="zh-CN" altLang="en-US"/>
            </a:p>
          </p:txBody>
        </p:sp>
      </p:grpSp>
      <p:grpSp>
        <p:nvGrpSpPr>
          <p:cNvPr id="3" name="Group 12"/>
          <p:cNvGrpSpPr>
            <a:grpSpLocks/>
          </p:cNvGrpSpPr>
          <p:nvPr/>
        </p:nvGrpSpPr>
        <p:grpSpPr bwMode="auto">
          <a:xfrm>
            <a:off x="1487488" y="2974975"/>
            <a:ext cx="4343400" cy="1792288"/>
            <a:chOff x="960" y="1776"/>
            <a:chExt cx="2736" cy="1129"/>
          </a:xfrm>
        </p:grpSpPr>
        <p:grpSp>
          <p:nvGrpSpPr>
            <p:cNvPr id="4" name="Group 13"/>
            <p:cNvGrpSpPr>
              <a:grpSpLocks/>
            </p:cNvGrpSpPr>
            <p:nvPr/>
          </p:nvGrpSpPr>
          <p:grpSpPr bwMode="auto">
            <a:xfrm>
              <a:off x="2592" y="2245"/>
              <a:ext cx="144" cy="443"/>
              <a:chOff x="2400" y="2149"/>
              <a:chExt cx="144" cy="443"/>
            </a:xfrm>
          </p:grpSpPr>
          <p:sp>
            <p:nvSpPr>
              <p:cNvPr id="59406" name="Line 14"/>
              <p:cNvSpPr>
                <a:spLocks noChangeShapeType="1"/>
              </p:cNvSpPr>
              <p:nvPr/>
            </p:nvSpPr>
            <p:spPr bwMode="auto">
              <a:xfrm>
                <a:off x="2400" y="2352"/>
                <a:ext cx="144" cy="0"/>
              </a:xfrm>
              <a:prstGeom prst="line">
                <a:avLst/>
              </a:prstGeom>
              <a:noFill/>
              <a:ln w="28575">
                <a:solidFill>
                  <a:srgbClr val="FF0000"/>
                </a:solidFill>
                <a:round/>
                <a:headEnd/>
                <a:tailEnd/>
              </a:ln>
              <a:effectLst/>
            </p:spPr>
            <p:txBody>
              <a:bodyPr/>
              <a:lstStyle/>
              <a:p>
                <a:endParaRPr lang="zh-CN" altLang="en-US"/>
              </a:p>
            </p:txBody>
          </p:sp>
          <p:sp>
            <p:nvSpPr>
              <p:cNvPr id="59407" name="Line 15"/>
              <p:cNvSpPr>
                <a:spLocks noChangeShapeType="1"/>
              </p:cNvSpPr>
              <p:nvPr/>
            </p:nvSpPr>
            <p:spPr bwMode="auto">
              <a:xfrm>
                <a:off x="2400" y="2400"/>
                <a:ext cx="144" cy="0"/>
              </a:xfrm>
              <a:prstGeom prst="line">
                <a:avLst/>
              </a:prstGeom>
              <a:noFill/>
              <a:ln w="28575">
                <a:solidFill>
                  <a:srgbClr val="FF0000"/>
                </a:solidFill>
                <a:round/>
                <a:headEnd/>
                <a:tailEnd/>
              </a:ln>
              <a:effectLst/>
            </p:spPr>
            <p:txBody>
              <a:bodyPr/>
              <a:lstStyle/>
              <a:p>
                <a:endParaRPr lang="zh-CN" altLang="en-US"/>
              </a:p>
            </p:txBody>
          </p:sp>
          <p:sp>
            <p:nvSpPr>
              <p:cNvPr id="59408" name="Line 16"/>
              <p:cNvSpPr>
                <a:spLocks noChangeShapeType="1"/>
              </p:cNvSpPr>
              <p:nvPr/>
            </p:nvSpPr>
            <p:spPr bwMode="auto">
              <a:xfrm flipV="1">
                <a:off x="2471" y="2160"/>
                <a:ext cx="0" cy="192"/>
              </a:xfrm>
              <a:prstGeom prst="line">
                <a:avLst/>
              </a:prstGeom>
              <a:noFill/>
              <a:ln w="9525">
                <a:solidFill>
                  <a:srgbClr val="FF0000"/>
                </a:solidFill>
                <a:round/>
                <a:headEnd/>
                <a:tailEnd/>
              </a:ln>
              <a:effectLst/>
            </p:spPr>
            <p:txBody>
              <a:bodyPr/>
              <a:lstStyle/>
              <a:p>
                <a:endParaRPr lang="zh-CN" altLang="en-US"/>
              </a:p>
            </p:txBody>
          </p:sp>
          <p:sp>
            <p:nvSpPr>
              <p:cNvPr id="59409" name="Oval 17"/>
              <p:cNvSpPr>
                <a:spLocks noChangeArrowheads="1"/>
              </p:cNvSpPr>
              <p:nvPr/>
            </p:nvSpPr>
            <p:spPr bwMode="auto">
              <a:xfrm>
                <a:off x="2448" y="2149"/>
                <a:ext cx="48" cy="48"/>
              </a:xfrm>
              <a:prstGeom prst="ellipse">
                <a:avLst/>
              </a:prstGeom>
              <a:solidFill>
                <a:srgbClr val="FF0000"/>
              </a:solidFill>
              <a:ln w="9525">
                <a:solidFill>
                  <a:srgbClr val="FF0000"/>
                </a:solidFill>
                <a:round/>
                <a:headEnd/>
                <a:tailEnd/>
              </a:ln>
              <a:effectLst/>
            </p:spPr>
            <p:txBody>
              <a:bodyPr wrap="none" anchor="ctr"/>
              <a:lstStyle/>
              <a:p>
                <a:endParaRPr lang="zh-CN" altLang="en-US"/>
              </a:p>
            </p:txBody>
          </p:sp>
          <p:sp>
            <p:nvSpPr>
              <p:cNvPr id="59410" name="Line 18"/>
              <p:cNvSpPr>
                <a:spLocks noChangeShapeType="1"/>
              </p:cNvSpPr>
              <p:nvPr/>
            </p:nvSpPr>
            <p:spPr bwMode="auto">
              <a:xfrm>
                <a:off x="2471" y="2400"/>
                <a:ext cx="0" cy="192"/>
              </a:xfrm>
              <a:prstGeom prst="line">
                <a:avLst/>
              </a:prstGeom>
              <a:noFill/>
              <a:ln w="9525">
                <a:solidFill>
                  <a:srgbClr val="FF0000"/>
                </a:solidFill>
                <a:round/>
                <a:headEnd/>
                <a:tailEnd/>
              </a:ln>
              <a:effectLst/>
            </p:spPr>
            <p:txBody>
              <a:bodyPr/>
              <a:lstStyle/>
              <a:p>
                <a:endParaRPr lang="zh-CN" altLang="en-US"/>
              </a:p>
            </p:txBody>
          </p:sp>
          <p:sp>
            <p:nvSpPr>
              <p:cNvPr id="59411" name="Oval 19"/>
              <p:cNvSpPr>
                <a:spLocks noChangeArrowheads="1"/>
              </p:cNvSpPr>
              <p:nvPr/>
            </p:nvSpPr>
            <p:spPr bwMode="auto">
              <a:xfrm>
                <a:off x="2448" y="2544"/>
                <a:ext cx="48" cy="48"/>
              </a:xfrm>
              <a:prstGeom prst="ellipse">
                <a:avLst/>
              </a:prstGeom>
              <a:solidFill>
                <a:srgbClr val="FF0000"/>
              </a:solidFill>
              <a:ln w="9525">
                <a:solidFill>
                  <a:srgbClr val="FF0000"/>
                </a:solidFill>
                <a:round/>
                <a:headEnd/>
                <a:tailEnd/>
              </a:ln>
              <a:effectLst/>
            </p:spPr>
            <p:txBody>
              <a:bodyPr wrap="none" anchor="ctr"/>
              <a:lstStyle/>
              <a:p>
                <a:endParaRPr lang="zh-CN" altLang="en-US"/>
              </a:p>
            </p:txBody>
          </p:sp>
        </p:grpSp>
        <p:grpSp>
          <p:nvGrpSpPr>
            <p:cNvPr id="5" name="Group 20"/>
            <p:cNvGrpSpPr>
              <a:grpSpLocks/>
            </p:cNvGrpSpPr>
            <p:nvPr/>
          </p:nvGrpSpPr>
          <p:grpSpPr bwMode="auto">
            <a:xfrm>
              <a:off x="960" y="2088"/>
              <a:ext cx="1152" cy="780"/>
              <a:chOff x="768" y="1992"/>
              <a:chExt cx="1152" cy="780"/>
            </a:xfrm>
          </p:grpSpPr>
          <p:sp>
            <p:nvSpPr>
              <p:cNvPr id="59413" name="Line 21"/>
              <p:cNvSpPr>
                <a:spLocks noChangeShapeType="1"/>
              </p:cNvSpPr>
              <p:nvPr/>
            </p:nvSpPr>
            <p:spPr bwMode="auto">
              <a:xfrm flipH="1">
                <a:off x="1056" y="2772"/>
                <a:ext cx="864" cy="0"/>
              </a:xfrm>
              <a:prstGeom prst="line">
                <a:avLst/>
              </a:prstGeom>
              <a:noFill/>
              <a:ln w="9525">
                <a:solidFill>
                  <a:srgbClr val="FF0000"/>
                </a:solidFill>
                <a:round/>
                <a:headEnd/>
                <a:tailEnd/>
              </a:ln>
              <a:effectLst/>
            </p:spPr>
            <p:txBody>
              <a:bodyPr/>
              <a:lstStyle/>
              <a:p>
                <a:endParaRPr lang="zh-CN" altLang="en-US"/>
              </a:p>
            </p:txBody>
          </p:sp>
          <p:sp>
            <p:nvSpPr>
              <p:cNvPr id="59414" name="Line 22"/>
              <p:cNvSpPr>
                <a:spLocks noChangeShapeType="1"/>
              </p:cNvSpPr>
              <p:nvPr/>
            </p:nvSpPr>
            <p:spPr bwMode="auto">
              <a:xfrm flipH="1" flipV="1">
                <a:off x="768" y="1992"/>
                <a:ext cx="288" cy="768"/>
              </a:xfrm>
              <a:prstGeom prst="line">
                <a:avLst/>
              </a:prstGeom>
              <a:noFill/>
              <a:ln w="9525">
                <a:solidFill>
                  <a:srgbClr val="FF0000"/>
                </a:solidFill>
                <a:round/>
                <a:headEnd/>
                <a:tailEnd/>
              </a:ln>
              <a:effectLst/>
            </p:spPr>
            <p:txBody>
              <a:bodyPr/>
              <a:lstStyle/>
              <a:p>
                <a:endParaRPr lang="zh-CN" altLang="en-US"/>
              </a:p>
            </p:txBody>
          </p:sp>
        </p:grpSp>
        <p:sp>
          <p:nvSpPr>
            <p:cNvPr id="59415" name="Line 23"/>
            <p:cNvSpPr>
              <a:spLocks noChangeShapeType="1"/>
            </p:cNvSpPr>
            <p:nvPr/>
          </p:nvSpPr>
          <p:spPr bwMode="auto">
            <a:xfrm>
              <a:off x="2304" y="2868"/>
              <a:ext cx="1200" cy="0"/>
            </a:xfrm>
            <a:prstGeom prst="line">
              <a:avLst/>
            </a:prstGeom>
            <a:noFill/>
            <a:ln w="9525">
              <a:solidFill>
                <a:srgbClr val="FF0000"/>
              </a:solidFill>
              <a:round/>
              <a:headEnd/>
              <a:tailEnd/>
            </a:ln>
            <a:effectLst/>
          </p:spPr>
          <p:txBody>
            <a:bodyPr/>
            <a:lstStyle/>
            <a:p>
              <a:endParaRPr lang="zh-CN" altLang="en-US"/>
            </a:p>
          </p:txBody>
        </p:sp>
        <p:sp>
          <p:nvSpPr>
            <p:cNvPr id="59416" name="Line 24"/>
            <p:cNvSpPr>
              <a:spLocks noChangeShapeType="1"/>
            </p:cNvSpPr>
            <p:nvPr/>
          </p:nvSpPr>
          <p:spPr bwMode="auto">
            <a:xfrm flipV="1">
              <a:off x="3504" y="1776"/>
              <a:ext cx="192" cy="1104"/>
            </a:xfrm>
            <a:prstGeom prst="line">
              <a:avLst/>
            </a:prstGeom>
            <a:noFill/>
            <a:ln w="9525">
              <a:solidFill>
                <a:srgbClr val="FF0000"/>
              </a:solidFill>
              <a:round/>
              <a:headEnd/>
              <a:tailEnd/>
            </a:ln>
            <a:effectLst/>
          </p:spPr>
          <p:txBody>
            <a:bodyPr/>
            <a:lstStyle/>
            <a:p>
              <a:endParaRPr lang="zh-CN" altLang="en-US"/>
            </a:p>
          </p:txBody>
        </p:sp>
        <p:grpSp>
          <p:nvGrpSpPr>
            <p:cNvPr id="6" name="Group 25"/>
            <p:cNvGrpSpPr>
              <a:grpSpLocks/>
            </p:cNvGrpSpPr>
            <p:nvPr/>
          </p:nvGrpSpPr>
          <p:grpSpPr bwMode="auto">
            <a:xfrm>
              <a:off x="1920" y="2640"/>
              <a:ext cx="384" cy="265"/>
              <a:chOff x="1920" y="2496"/>
              <a:chExt cx="384" cy="265"/>
            </a:xfrm>
          </p:grpSpPr>
          <p:sp>
            <p:nvSpPr>
              <p:cNvPr id="59418" name="Rectangle 26"/>
              <p:cNvSpPr>
                <a:spLocks noChangeArrowheads="1"/>
              </p:cNvSpPr>
              <p:nvPr/>
            </p:nvSpPr>
            <p:spPr bwMode="auto">
              <a:xfrm>
                <a:off x="2112" y="2688"/>
                <a:ext cx="192" cy="73"/>
              </a:xfrm>
              <a:prstGeom prst="rect">
                <a:avLst/>
              </a:prstGeom>
              <a:noFill/>
              <a:ln w="28575">
                <a:solidFill>
                  <a:srgbClr val="FF0000"/>
                </a:solidFill>
                <a:miter lim="800000"/>
                <a:headEnd/>
                <a:tailEnd/>
              </a:ln>
              <a:effectLst/>
            </p:spPr>
            <p:txBody>
              <a:bodyPr wrap="none" anchor="ctr"/>
              <a:lstStyle/>
              <a:p>
                <a:endParaRPr lang="zh-CN" altLang="en-US"/>
              </a:p>
            </p:txBody>
          </p:sp>
          <p:sp>
            <p:nvSpPr>
              <p:cNvPr id="59419" name="Text Box 27"/>
              <p:cNvSpPr txBox="1">
                <a:spLocks noChangeArrowheads="1"/>
              </p:cNvSpPr>
              <p:nvPr/>
            </p:nvSpPr>
            <p:spPr bwMode="auto">
              <a:xfrm>
                <a:off x="1920" y="2496"/>
                <a:ext cx="288" cy="250"/>
              </a:xfrm>
              <a:prstGeom prst="rect">
                <a:avLst/>
              </a:prstGeom>
              <a:noFill/>
              <a:ln w="9525">
                <a:noFill/>
                <a:miter lim="800000"/>
                <a:headEnd/>
                <a:tailEnd/>
              </a:ln>
              <a:effectLst/>
            </p:spPr>
            <p:txBody>
              <a:bodyPr>
                <a:spAutoFit/>
              </a:bodyPr>
              <a:lstStyle/>
              <a:p>
                <a:pPr>
                  <a:spcBef>
                    <a:spcPct val="50000"/>
                  </a:spcBef>
                </a:pPr>
                <a:r>
                  <a:rPr kumimoji="1" lang="en-US" altLang="zh-CN" sz="2000" b="1" i="1">
                    <a:solidFill>
                      <a:srgbClr val="FF0000"/>
                    </a:solidFill>
                    <a:latin typeface="Times New Roman" pitchFamily="18" charset="0"/>
                  </a:rPr>
                  <a:t>R</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397"/>
                                        </p:tgtEl>
                                        <p:attrNameLst>
                                          <p:attrName>style.visibility</p:attrName>
                                        </p:attrNameLst>
                                      </p:cBhvr>
                                      <p:to>
                                        <p:strVal val="visible"/>
                                      </p:to>
                                    </p:set>
                                    <p:animEffect transition="in" filter="wipe(left)">
                                      <p:cBhvr>
                                        <p:cTn id="7" dur="500"/>
                                        <p:tgtEl>
                                          <p:spTgt spid="593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9399"/>
                                        </p:tgtEl>
                                        <p:attrNameLst>
                                          <p:attrName>style.visibility</p:attrName>
                                        </p:attrNameLst>
                                      </p:cBhvr>
                                      <p:to>
                                        <p:strVal val="visible"/>
                                      </p:to>
                                    </p:set>
                                    <p:animEffect transition="in" filter="wipe(left)">
                                      <p:cBhvr>
                                        <p:cTn id="12" dur="500"/>
                                        <p:tgtEl>
                                          <p:spTgt spid="5939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5939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9400"/>
                                        </p:tgtEl>
                                        <p:attrNameLst>
                                          <p:attrName>style.visibility</p:attrName>
                                        </p:attrNameLst>
                                      </p:cBhvr>
                                      <p:to>
                                        <p:strVal val="visible"/>
                                      </p:to>
                                    </p:set>
                                    <p:animEffect transition="in" filter="wipe(left)">
                                      <p:cBhvr>
                                        <p:cTn id="26" dur="500"/>
                                        <p:tgtEl>
                                          <p:spTgt spid="59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3850" y="836613"/>
            <a:ext cx="8820150" cy="469900"/>
          </a:xfrm>
        </p:spPr>
        <p:txBody>
          <a:bodyPr/>
          <a:lstStyle/>
          <a:p>
            <a:pPr algn="l">
              <a:lnSpc>
                <a:spcPct val="90000"/>
              </a:lnSpc>
              <a:spcAft>
                <a:spcPct val="20000"/>
              </a:spcAft>
            </a:pPr>
            <a:r>
              <a:rPr lang="zh-CN" altLang="en-US" sz="3200">
                <a:solidFill>
                  <a:schemeClr val="tx1"/>
                </a:solidFill>
                <a:ea typeface="华文行楷" pitchFamily="2" charset="-122"/>
              </a:rPr>
              <a:t>五、基于理想运放的电压放大倍数的计算方法</a:t>
            </a:r>
          </a:p>
        </p:txBody>
      </p:sp>
      <p:sp>
        <p:nvSpPr>
          <p:cNvPr id="61443" name="Text Box 3"/>
          <p:cNvSpPr txBox="1">
            <a:spLocks noChangeArrowheads="1"/>
          </p:cNvSpPr>
          <p:nvPr/>
        </p:nvSpPr>
        <p:spPr bwMode="auto">
          <a:xfrm>
            <a:off x="395288" y="1268413"/>
            <a:ext cx="4897437" cy="1919287"/>
          </a:xfrm>
          <a:prstGeom prst="rect">
            <a:avLst/>
          </a:prstGeom>
          <a:noFill/>
          <a:ln w="9525">
            <a:noFill/>
            <a:miter lim="800000"/>
            <a:headEnd/>
            <a:tailEnd/>
          </a:ln>
          <a:effectLst/>
        </p:spPr>
        <p:txBody>
          <a:bodyPr>
            <a:spAutoFit/>
          </a:bodyPr>
          <a:lstStyle/>
          <a:p>
            <a:pPr>
              <a:lnSpc>
                <a:spcPct val="120000"/>
              </a:lnSpc>
            </a:pPr>
            <a:r>
              <a:rPr kumimoji="1" lang="en-US" altLang="zh-CN" sz="2800" dirty="0">
                <a:solidFill>
                  <a:srgbClr val="000000"/>
                </a:solidFill>
                <a:latin typeface="华文行楷" pitchFamily="2" charset="-122"/>
                <a:ea typeface="华文行楷" pitchFamily="2" charset="-122"/>
              </a:rPr>
              <a:t>1.  </a:t>
            </a:r>
            <a:r>
              <a:rPr kumimoji="1" lang="zh-CN" altLang="en-US" sz="2800" dirty="0">
                <a:solidFill>
                  <a:srgbClr val="000000"/>
                </a:solidFill>
                <a:latin typeface="华文行楷" pitchFamily="2" charset="-122"/>
                <a:ea typeface="华文行楷" pitchFamily="2" charset="-122"/>
              </a:rPr>
              <a:t>理想运放参数特点</a:t>
            </a:r>
            <a:r>
              <a:rPr kumimoji="1" lang="zh-CN" altLang="en-US" sz="2400" b="1" dirty="0">
                <a:solidFill>
                  <a:srgbClr val="000000"/>
                </a:solidFill>
                <a:latin typeface="Times New Roman" pitchFamily="18" charset="0"/>
              </a:rPr>
              <a:t>：</a:t>
            </a:r>
          </a:p>
          <a:p>
            <a:pPr>
              <a:lnSpc>
                <a:spcPct val="120000"/>
              </a:lnSpc>
            </a:pPr>
            <a:r>
              <a:rPr kumimoji="1" lang="en-US" altLang="zh-CN" sz="2400" b="1" i="1" dirty="0" err="1">
                <a:solidFill>
                  <a:srgbClr val="000000"/>
                </a:solidFill>
                <a:latin typeface="Times New Roman" pitchFamily="18" charset="0"/>
              </a:rPr>
              <a:t>A</a:t>
            </a:r>
            <a:r>
              <a:rPr kumimoji="1" lang="en-US" altLang="zh-CN" sz="2400" b="1" baseline="-25000" dirty="0" err="1">
                <a:solidFill>
                  <a:srgbClr val="000000"/>
                </a:solidFill>
                <a:latin typeface="Times New Roman" pitchFamily="18" charset="0"/>
              </a:rPr>
              <a:t>od</a:t>
            </a:r>
            <a:r>
              <a:rPr kumimoji="1" lang="zh-CN" altLang="en-US" sz="2400" b="1" dirty="0">
                <a:solidFill>
                  <a:srgbClr val="000000"/>
                </a:solidFill>
                <a:latin typeface="Times New Roman" pitchFamily="18" charset="0"/>
              </a:rPr>
              <a:t>＝∞，</a:t>
            </a:r>
            <a:r>
              <a:rPr kumimoji="1" lang="en-US" altLang="zh-CN" sz="2400" b="1" i="1" dirty="0">
                <a:solidFill>
                  <a:srgbClr val="000000"/>
                </a:solidFill>
                <a:latin typeface="Times New Roman" pitchFamily="18" charset="0"/>
              </a:rPr>
              <a:t>r</a:t>
            </a:r>
            <a:r>
              <a:rPr kumimoji="1" lang="en-US" altLang="zh-CN" sz="2400" b="1" baseline="-25000" dirty="0">
                <a:solidFill>
                  <a:srgbClr val="000000"/>
                </a:solidFill>
                <a:latin typeface="Times New Roman" pitchFamily="18" charset="0"/>
              </a:rPr>
              <a:t>id</a:t>
            </a:r>
            <a:r>
              <a:rPr kumimoji="1" lang="zh-CN" altLang="en-US" sz="2400" b="1" dirty="0">
                <a:solidFill>
                  <a:srgbClr val="000000"/>
                </a:solidFill>
                <a:latin typeface="Times New Roman" pitchFamily="18" charset="0"/>
              </a:rPr>
              <a:t>＝∞， </a:t>
            </a:r>
            <a:r>
              <a:rPr kumimoji="1" lang="en-US" altLang="zh-CN" sz="2400" b="1" i="1" dirty="0" err="1">
                <a:solidFill>
                  <a:srgbClr val="000000"/>
                </a:solidFill>
                <a:latin typeface="Times New Roman" pitchFamily="18" charset="0"/>
              </a:rPr>
              <a:t>r</a:t>
            </a:r>
            <a:r>
              <a:rPr kumimoji="1" lang="en-US" altLang="zh-CN" sz="2400" b="1" baseline="-25000" dirty="0" err="1">
                <a:solidFill>
                  <a:srgbClr val="000000"/>
                </a:solidFill>
                <a:latin typeface="Times New Roman" pitchFamily="18" charset="0"/>
              </a:rPr>
              <a:t>o</a:t>
            </a:r>
            <a:r>
              <a:rPr kumimoji="1" lang="zh-CN" altLang="en-US" sz="2400" b="1" dirty="0">
                <a:solidFill>
                  <a:srgbClr val="000000"/>
                </a:solidFill>
                <a:latin typeface="Times New Roman" pitchFamily="18" charset="0"/>
              </a:rPr>
              <a:t>＝</a:t>
            </a:r>
            <a:r>
              <a:rPr kumimoji="1" lang="en-US" altLang="zh-CN" sz="2400" b="1" dirty="0">
                <a:solidFill>
                  <a:srgbClr val="000000"/>
                </a:solidFill>
                <a:latin typeface="Times New Roman" pitchFamily="18" charset="0"/>
              </a:rPr>
              <a:t>0</a:t>
            </a:r>
            <a:r>
              <a:rPr kumimoji="1" lang="zh-CN" altLang="en-US" sz="2400" b="1" dirty="0">
                <a:solidFill>
                  <a:srgbClr val="000000"/>
                </a:solidFill>
                <a:latin typeface="Times New Roman" pitchFamily="18" charset="0"/>
              </a:rPr>
              <a:t>，</a:t>
            </a:r>
            <a:r>
              <a:rPr kumimoji="1" lang="en-US" altLang="zh-CN" sz="2400" b="1" i="1" dirty="0" err="1">
                <a:solidFill>
                  <a:srgbClr val="000000"/>
                </a:solidFill>
                <a:latin typeface="Times New Roman" pitchFamily="18" charset="0"/>
              </a:rPr>
              <a:t>f</a:t>
            </a:r>
            <a:r>
              <a:rPr kumimoji="1" lang="en-US" altLang="zh-CN" sz="2400" b="1" baseline="-25000" dirty="0" err="1">
                <a:solidFill>
                  <a:srgbClr val="000000"/>
                </a:solidFill>
                <a:latin typeface="Times New Roman" pitchFamily="18" charset="0"/>
              </a:rPr>
              <a:t>H</a:t>
            </a:r>
            <a:r>
              <a:rPr kumimoji="1" lang="en-US" altLang="zh-CN" sz="2400" b="1" baseline="-25000" dirty="0">
                <a:solidFill>
                  <a:srgbClr val="000000"/>
                </a:solidFill>
                <a:latin typeface="Times New Roman" pitchFamily="18" charset="0"/>
              </a:rPr>
              <a:t> </a:t>
            </a:r>
            <a:r>
              <a:rPr kumimoji="1" lang="zh-CN" altLang="en-US" sz="2400" b="1" dirty="0">
                <a:solidFill>
                  <a:srgbClr val="000000"/>
                </a:solidFill>
                <a:latin typeface="Times New Roman" pitchFamily="18" charset="0"/>
              </a:rPr>
              <a:t>＝∞，所有失调因素、温漂、噪声均为零。</a:t>
            </a:r>
          </a:p>
        </p:txBody>
      </p:sp>
      <p:graphicFrame>
        <p:nvGraphicFramePr>
          <p:cNvPr id="61444" name="Object 4"/>
          <p:cNvGraphicFramePr>
            <a:graphicFrameLocks noChangeAspect="1"/>
          </p:cNvGraphicFramePr>
          <p:nvPr/>
        </p:nvGraphicFramePr>
        <p:xfrm>
          <a:off x="5651500" y="1268413"/>
          <a:ext cx="3097213" cy="2028825"/>
        </p:xfrm>
        <a:graphic>
          <a:graphicData uri="http://schemas.openxmlformats.org/presentationml/2006/ole">
            <mc:AlternateContent xmlns:mc="http://schemas.openxmlformats.org/markup-compatibility/2006">
              <mc:Choice xmlns:v="urn:schemas-microsoft-com:vml" Requires="v">
                <p:oleObj spid="_x0000_s182283" name="Photo Editor 照片" r:id="rId4" imgW="9152381" imgH="5990476" progId="">
                  <p:embed/>
                </p:oleObj>
              </mc:Choice>
              <mc:Fallback>
                <p:oleObj name="Photo Editor 照片" r:id="rId4" imgW="9152381" imgH="5990476"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500" y="1268413"/>
                        <a:ext cx="3097213"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5" name="Text Box 5"/>
          <p:cNvSpPr txBox="1">
            <a:spLocks noChangeArrowheads="1"/>
          </p:cNvSpPr>
          <p:nvPr/>
        </p:nvSpPr>
        <p:spPr bwMode="auto">
          <a:xfrm>
            <a:off x="395288" y="3213100"/>
            <a:ext cx="8497887" cy="884238"/>
          </a:xfrm>
          <a:prstGeom prst="rect">
            <a:avLst/>
          </a:prstGeom>
          <a:noFill/>
          <a:ln w="9525">
            <a:noFill/>
            <a:miter lim="800000"/>
            <a:headEnd/>
            <a:tailEnd/>
          </a:ln>
          <a:effectLst/>
        </p:spPr>
        <p:txBody>
          <a:bodyPr>
            <a:spAutoFit/>
          </a:bodyPr>
          <a:lstStyle/>
          <a:p>
            <a:r>
              <a:rPr kumimoji="1" lang="en-US" altLang="zh-CN" sz="2800">
                <a:solidFill>
                  <a:srgbClr val="000000"/>
                </a:solidFill>
                <a:latin typeface="华文行楷" pitchFamily="2" charset="-122"/>
                <a:ea typeface="华文行楷" pitchFamily="2" charset="-122"/>
              </a:rPr>
              <a:t>2.  </a:t>
            </a:r>
            <a:r>
              <a:rPr kumimoji="1" lang="zh-CN" altLang="en-US" sz="2800">
                <a:solidFill>
                  <a:srgbClr val="000000"/>
                </a:solidFill>
                <a:latin typeface="华文行楷" pitchFamily="2" charset="-122"/>
                <a:ea typeface="华文行楷" pitchFamily="2" charset="-122"/>
              </a:rPr>
              <a:t>理想运放</a:t>
            </a:r>
            <a:r>
              <a:rPr kumimoji="1" lang="zh-CN" altLang="en-US" sz="2800">
                <a:latin typeface="华文行楷" pitchFamily="2" charset="-122"/>
                <a:ea typeface="华文行楷" pitchFamily="2" charset="-122"/>
              </a:rPr>
              <a:t>工作在线性区的</a:t>
            </a:r>
            <a:r>
              <a:rPr kumimoji="1" lang="zh-CN" altLang="en-US" sz="2800">
                <a:solidFill>
                  <a:srgbClr val="000000"/>
                </a:solidFill>
                <a:latin typeface="华文行楷" pitchFamily="2" charset="-122"/>
                <a:ea typeface="华文行楷" pitchFamily="2" charset="-122"/>
              </a:rPr>
              <a:t>电路特征</a:t>
            </a:r>
            <a:r>
              <a:rPr kumimoji="1" lang="zh-CN" altLang="en-US" sz="2400" b="1">
                <a:solidFill>
                  <a:srgbClr val="000000"/>
                </a:solidFill>
                <a:latin typeface="Times New Roman" pitchFamily="18" charset="0"/>
              </a:rPr>
              <a:t>：引入交、直流负反馈</a:t>
            </a:r>
          </a:p>
        </p:txBody>
      </p:sp>
      <p:grpSp>
        <p:nvGrpSpPr>
          <p:cNvPr id="2" name="Group 6"/>
          <p:cNvGrpSpPr>
            <a:grpSpLocks/>
          </p:cNvGrpSpPr>
          <p:nvPr/>
        </p:nvGrpSpPr>
        <p:grpSpPr bwMode="auto">
          <a:xfrm>
            <a:off x="969963" y="4556125"/>
            <a:ext cx="7391400" cy="1041400"/>
            <a:chOff x="612" y="2659"/>
            <a:chExt cx="4656" cy="656"/>
          </a:xfrm>
        </p:grpSpPr>
        <p:sp>
          <p:nvSpPr>
            <p:cNvPr id="61447" name="Text Box 7"/>
            <p:cNvSpPr txBox="1">
              <a:spLocks noChangeArrowheads="1"/>
            </p:cNvSpPr>
            <p:nvPr/>
          </p:nvSpPr>
          <p:spPr bwMode="auto">
            <a:xfrm>
              <a:off x="612" y="2659"/>
              <a:ext cx="4656" cy="334"/>
            </a:xfrm>
            <a:prstGeom prst="rect">
              <a:avLst/>
            </a:prstGeom>
            <a:noFill/>
            <a:ln w="9525">
              <a:noFill/>
              <a:miter lim="800000"/>
              <a:headEnd/>
              <a:tailEnd/>
            </a:ln>
            <a:effectLst/>
          </p:spPr>
          <p:txBody>
            <a:bodyPr>
              <a:spAutoFit/>
            </a:bodyPr>
            <a:lstStyle/>
            <a:p>
              <a:pPr>
                <a:lnSpc>
                  <a:spcPct val="120000"/>
                </a:lnSpc>
              </a:pPr>
              <a:r>
                <a:rPr kumimoji="1" lang="zh-CN" altLang="en-US" sz="2400" b="1">
                  <a:solidFill>
                    <a:srgbClr val="000000"/>
                  </a:solidFill>
                  <a:latin typeface="宋体" charset="-122"/>
                </a:rPr>
                <a:t>因为</a:t>
              </a:r>
              <a:r>
                <a:rPr kumimoji="1" lang="en-US" altLang="zh-CN" sz="2400" b="1" i="1">
                  <a:solidFill>
                    <a:srgbClr val="000000"/>
                  </a:solidFill>
                  <a:latin typeface="Times New Roman" pitchFamily="18" charset="0"/>
                </a:rPr>
                <a:t>u</a:t>
              </a:r>
              <a:r>
                <a:rPr kumimoji="1" lang="en-US" altLang="zh-CN" sz="2400" b="1" baseline="-25000">
                  <a:solidFill>
                    <a:srgbClr val="000000"/>
                  </a:solidFill>
                  <a:latin typeface="Times New Roman" pitchFamily="18" charset="0"/>
                </a:rPr>
                <a:t>O</a:t>
              </a:r>
              <a:r>
                <a:rPr kumimoji="1" lang="zh-CN" altLang="zh-CN" sz="2400" b="1">
                  <a:solidFill>
                    <a:srgbClr val="000000"/>
                  </a:solidFill>
                  <a:latin typeface="宋体" charset="-122"/>
                </a:rPr>
                <a:t>为有限值， </a:t>
              </a:r>
              <a:r>
                <a:rPr kumimoji="1" lang="en-US" altLang="zh-CN" sz="2400" b="1" i="1">
                  <a:solidFill>
                    <a:srgbClr val="000000"/>
                  </a:solidFill>
                  <a:latin typeface="Times New Roman" pitchFamily="18" charset="0"/>
                </a:rPr>
                <a:t>A</a:t>
              </a:r>
              <a:r>
                <a:rPr kumimoji="1" lang="en-US" altLang="zh-CN" sz="2400" b="1" baseline="-25000">
                  <a:solidFill>
                    <a:srgbClr val="000000"/>
                  </a:solidFill>
                  <a:latin typeface="Times New Roman" pitchFamily="18" charset="0"/>
                </a:rPr>
                <a:t>od</a:t>
              </a:r>
              <a:r>
                <a:rPr kumimoji="1" lang="zh-CN" altLang="en-US" sz="2400" b="1">
                  <a:solidFill>
                    <a:srgbClr val="000000"/>
                  </a:solidFill>
                  <a:latin typeface="Times New Roman" pitchFamily="18" charset="0"/>
                </a:rPr>
                <a:t>＝∞，</a:t>
              </a:r>
              <a:r>
                <a:rPr kumimoji="1" lang="zh-CN" altLang="zh-CN" sz="2400" b="1">
                  <a:solidFill>
                    <a:srgbClr val="000000"/>
                  </a:solidFill>
                  <a:latin typeface="Times New Roman" pitchFamily="18" charset="0"/>
                </a:rPr>
                <a:t>所以 </a:t>
              </a:r>
              <a:r>
                <a:rPr kumimoji="1" lang="en-US" altLang="zh-CN" sz="2400" b="1" i="1">
                  <a:solidFill>
                    <a:srgbClr val="000000"/>
                  </a:solidFill>
                  <a:latin typeface="Times New Roman" pitchFamily="18" charset="0"/>
                </a:rPr>
                <a:t>u</a:t>
              </a:r>
              <a:r>
                <a:rPr kumimoji="1" lang="en-US" altLang="zh-CN" sz="2400" b="1" baseline="-25000">
                  <a:solidFill>
                    <a:srgbClr val="000000"/>
                  </a:solidFill>
                  <a:latin typeface="Times New Roman" pitchFamily="18" charset="0"/>
                </a:rPr>
                <a:t>N</a:t>
              </a:r>
              <a:r>
                <a:rPr kumimoji="1" lang="zh-CN" altLang="en-US" sz="2400" b="1">
                  <a:solidFill>
                    <a:srgbClr val="000000"/>
                  </a:solidFill>
                  <a:latin typeface="Times New Roman" pitchFamily="18" charset="0"/>
                </a:rPr>
                <a:t>－</a:t>
              </a:r>
              <a:r>
                <a:rPr kumimoji="1" lang="en-US" altLang="zh-CN" sz="2400" b="1" i="1">
                  <a:solidFill>
                    <a:srgbClr val="000000"/>
                  </a:solidFill>
                  <a:latin typeface="Times New Roman" pitchFamily="18" charset="0"/>
                </a:rPr>
                <a:t>u</a:t>
              </a:r>
              <a:r>
                <a:rPr kumimoji="1" lang="en-US" altLang="zh-CN" sz="2400" b="1" baseline="-25000">
                  <a:solidFill>
                    <a:srgbClr val="000000"/>
                  </a:solidFill>
                  <a:latin typeface="Times New Roman" pitchFamily="18" charset="0"/>
                </a:rPr>
                <a:t>P</a:t>
              </a:r>
              <a:r>
                <a:rPr kumimoji="1" lang="zh-CN" altLang="en-US" sz="2400" b="1">
                  <a:solidFill>
                    <a:srgbClr val="000000"/>
                  </a:solidFill>
                  <a:latin typeface="Times New Roman" pitchFamily="18" charset="0"/>
                </a:rPr>
                <a:t>＝</a:t>
              </a:r>
              <a:r>
                <a:rPr kumimoji="1" lang="en-US" altLang="zh-CN" sz="2400" b="1">
                  <a:solidFill>
                    <a:srgbClr val="000000"/>
                  </a:solidFill>
                  <a:latin typeface="Times New Roman" pitchFamily="18" charset="0"/>
                </a:rPr>
                <a:t>0</a:t>
              </a:r>
              <a:r>
                <a:rPr kumimoji="1" lang="zh-CN" altLang="en-US" sz="2400" b="1">
                  <a:solidFill>
                    <a:srgbClr val="000000"/>
                  </a:solidFill>
                  <a:latin typeface="Times New Roman" pitchFamily="18" charset="0"/>
                </a:rPr>
                <a:t>，</a:t>
              </a:r>
              <a:r>
                <a:rPr kumimoji="1" lang="zh-CN" altLang="zh-CN" sz="2400" b="1">
                  <a:solidFill>
                    <a:srgbClr val="000000"/>
                  </a:solidFill>
                  <a:latin typeface="Times New Roman" pitchFamily="18" charset="0"/>
                </a:rPr>
                <a:t>即</a:t>
              </a:r>
              <a:endParaRPr kumimoji="1" lang="zh-CN" altLang="en-US" sz="2400" b="1">
                <a:solidFill>
                  <a:srgbClr val="000000"/>
                </a:solidFill>
                <a:latin typeface="Times New Roman" pitchFamily="18" charset="0"/>
              </a:endParaRPr>
            </a:p>
          </p:txBody>
        </p:sp>
        <p:sp>
          <p:nvSpPr>
            <p:cNvPr id="61448" name="Text Box 8"/>
            <p:cNvSpPr txBox="1">
              <a:spLocks noChangeArrowheads="1"/>
            </p:cNvSpPr>
            <p:nvPr/>
          </p:nvSpPr>
          <p:spPr bwMode="auto">
            <a:xfrm>
              <a:off x="1474" y="2976"/>
              <a:ext cx="1824" cy="339"/>
            </a:xfrm>
            <a:prstGeom prst="rect">
              <a:avLst/>
            </a:prstGeom>
            <a:solidFill>
              <a:srgbClr val="66FFFF"/>
            </a:solidFill>
            <a:ln w="9525">
              <a:solidFill>
                <a:srgbClr val="FF0000"/>
              </a:solidFill>
              <a:miter lim="800000"/>
              <a:headEnd/>
              <a:tailEnd/>
            </a:ln>
            <a:effectLst/>
          </p:spPr>
          <p:txBody>
            <a:bodyPr>
              <a:spAutoFit/>
            </a:bodyPr>
            <a:lstStyle/>
            <a:p>
              <a:pPr>
                <a:lnSpc>
                  <a:spcPct val="120000"/>
                </a:lnSpc>
              </a:pPr>
              <a:r>
                <a:rPr kumimoji="1" lang="en-US" altLang="zh-CN" sz="2400" b="1" i="1">
                  <a:solidFill>
                    <a:srgbClr val="000000"/>
                  </a:solidFill>
                  <a:latin typeface="Times New Roman" pitchFamily="18" charset="0"/>
                </a:rPr>
                <a:t>u</a:t>
              </a:r>
              <a:r>
                <a:rPr kumimoji="1" lang="en-US" altLang="zh-CN" sz="2400" b="1" baseline="-25000">
                  <a:solidFill>
                    <a:srgbClr val="000000"/>
                  </a:solidFill>
                  <a:latin typeface="Times New Roman" pitchFamily="18" charset="0"/>
                </a:rPr>
                <a:t>N</a:t>
              </a:r>
              <a:r>
                <a:rPr kumimoji="1" lang="zh-CN" altLang="en-US" sz="2400" b="1">
                  <a:solidFill>
                    <a:srgbClr val="000000"/>
                  </a:solidFill>
                  <a:latin typeface="Times New Roman" pitchFamily="18" charset="0"/>
                </a:rPr>
                <a:t>＝</a:t>
              </a:r>
              <a:r>
                <a:rPr kumimoji="1" lang="en-US" altLang="zh-CN" sz="2400" b="1" i="1">
                  <a:solidFill>
                    <a:srgbClr val="000000"/>
                  </a:solidFill>
                  <a:latin typeface="Times New Roman" pitchFamily="18" charset="0"/>
                </a:rPr>
                <a:t>u</a:t>
              </a:r>
              <a:r>
                <a:rPr kumimoji="1" lang="en-US" altLang="zh-CN" sz="2400" b="1" baseline="-25000">
                  <a:solidFill>
                    <a:srgbClr val="000000"/>
                  </a:solidFill>
                  <a:latin typeface="Times New Roman" pitchFamily="18" charset="0"/>
                </a:rPr>
                <a:t>P</a:t>
              </a:r>
              <a:r>
                <a:rPr kumimoji="1" lang="zh-CN" altLang="en-US" sz="2400" b="1">
                  <a:solidFill>
                    <a:srgbClr val="000000"/>
                  </a:solidFill>
                  <a:latin typeface="宋体" charset="-122"/>
                </a:rPr>
                <a:t>－－</a:t>
              </a:r>
              <a:r>
                <a:rPr kumimoji="1" lang="zh-CN" altLang="zh-CN" sz="2400" b="1">
                  <a:solidFill>
                    <a:srgbClr val="000000"/>
                  </a:solidFill>
                  <a:latin typeface="宋体" charset="-122"/>
                </a:rPr>
                <a:t>虚短路</a:t>
              </a:r>
              <a:endParaRPr kumimoji="1" lang="zh-CN" altLang="en-US" sz="2400">
                <a:latin typeface="Times New Roman" pitchFamily="18" charset="0"/>
              </a:endParaRPr>
            </a:p>
          </p:txBody>
        </p:sp>
      </p:grpSp>
      <p:grpSp>
        <p:nvGrpSpPr>
          <p:cNvPr id="3" name="Group 9"/>
          <p:cNvGrpSpPr>
            <a:grpSpLocks/>
          </p:cNvGrpSpPr>
          <p:nvPr/>
        </p:nvGrpSpPr>
        <p:grpSpPr bwMode="auto">
          <a:xfrm>
            <a:off x="1042988" y="5516563"/>
            <a:ext cx="4572000" cy="1073150"/>
            <a:chOff x="658" y="3310"/>
            <a:chExt cx="2880" cy="676"/>
          </a:xfrm>
        </p:grpSpPr>
        <p:sp>
          <p:nvSpPr>
            <p:cNvPr id="61450" name="Text Box 10"/>
            <p:cNvSpPr txBox="1">
              <a:spLocks noChangeArrowheads="1"/>
            </p:cNvSpPr>
            <p:nvPr/>
          </p:nvSpPr>
          <p:spPr bwMode="auto">
            <a:xfrm>
              <a:off x="658" y="3310"/>
              <a:ext cx="2880" cy="334"/>
            </a:xfrm>
            <a:prstGeom prst="rect">
              <a:avLst/>
            </a:prstGeom>
            <a:noFill/>
            <a:ln w="9525">
              <a:noFill/>
              <a:miter lim="800000"/>
              <a:headEnd/>
              <a:tailEnd/>
            </a:ln>
            <a:effectLst/>
          </p:spPr>
          <p:txBody>
            <a:bodyPr>
              <a:spAutoFit/>
            </a:bodyPr>
            <a:lstStyle/>
            <a:p>
              <a:pPr>
                <a:lnSpc>
                  <a:spcPct val="120000"/>
                </a:lnSpc>
              </a:pPr>
              <a:r>
                <a:rPr kumimoji="1" lang="zh-CN" altLang="zh-CN" sz="2400" b="1">
                  <a:solidFill>
                    <a:srgbClr val="000000"/>
                  </a:solidFill>
                  <a:latin typeface="宋体" charset="-122"/>
                </a:rPr>
                <a:t>因为</a:t>
              </a:r>
              <a:r>
                <a:rPr kumimoji="1" lang="en-US" altLang="zh-CN" sz="2400" b="1" i="1">
                  <a:solidFill>
                    <a:srgbClr val="000000"/>
                  </a:solidFill>
                  <a:latin typeface="宋体" charset="-122"/>
                </a:rPr>
                <a:t>r</a:t>
              </a:r>
              <a:r>
                <a:rPr kumimoji="1" lang="en-US" altLang="zh-CN" sz="2400" b="1" baseline="-25000">
                  <a:solidFill>
                    <a:srgbClr val="000000"/>
                  </a:solidFill>
                  <a:latin typeface="宋体" charset="-122"/>
                </a:rPr>
                <a:t>id</a:t>
              </a:r>
              <a:r>
                <a:rPr kumimoji="1" lang="zh-CN" altLang="en-US" sz="2400" b="1">
                  <a:solidFill>
                    <a:srgbClr val="000000"/>
                  </a:solidFill>
                  <a:latin typeface="宋体" charset="-122"/>
                </a:rPr>
                <a:t>＝∞，</a:t>
              </a:r>
              <a:r>
                <a:rPr kumimoji="1" lang="zh-CN" altLang="zh-CN" sz="2400" b="1">
                  <a:solidFill>
                    <a:srgbClr val="000000"/>
                  </a:solidFill>
                  <a:latin typeface="宋体" charset="-122"/>
                </a:rPr>
                <a:t>所以</a:t>
              </a:r>
              <a:r>
                <a:rPr kumimoji="1" lang="zh-CN" altLang="en-US" sz="2400" b="1">
                  <a:solidFill>
                    <a:srgbClr val="000000"/>
                  </a:solidFill>
                  <a:latin typeface="宋体" charset="-122"/>
                </a:rPr>
                <a:t> </a:t>
              </a:r>
            </a:p>
          </p:txBody>
        </p:sp>
        <p:sp>
          <p:nvSpPr>
            <p:cNvPr id="61451" name="Text Box 11"/>
            <p:cNvSpPr txBox="1">
              <a:spLocks noChangeArrowheads="1"/>
            </p:cNvSpPr>
            <p:nvPr/>
          </p:nvSpPr>
          <p:spPr bwMode="auto">
            <a:xfrm>
              <a:off x="1474" y="3646"/>
              <a:ext cx="1920" cy="340"/>
            </a:xfrm>
            <a:prstGeom prst="rect">
              <a:avLst/>
            </a:prstGeom>
            <a:solidFill>
              <a:srgbClr val="66FFFF"/>
            </a:solidFill>
            <a:ln w="9525">
              <a:solidFill>
                <a:srgbClr val="FF0000"/>
              </a:solidFill>
              <a:miter lim="800000"/>
              <a:headEnd/>
              <a:tailEnd/>
            </a:ln>
            <a:effectLst/>
          </p:spPr>
          <p:txBody>
            <a:bodyPr>
              <a:spAutoFit/>
            </a:bodyPr>
            <a:lstStyle/>
            <a:p>
              <a:pPr>
                <a:lnSpc>
                  <a:spcPct val="120000"/>
                </a:lnSpc>
              </a:pPr>
              <a:r>
                <a:rPr kumimoji="1" lang="en-US" altLang="zh-CN" sz="2400" b="1" i="1">
                  <a:solidFill>
                    <a:srgbClr val="000000"/>
                  </a:solidFill>
                  <a:latin typeface="Times New Roman" pitchFamily="18" charset="0"/>
                </a:rPr>
                <a:t>i</a:t>
              </a:r>
              <a:r>
                <a:rPr kumimoji="1" lang="en-US" altLang="zh-CN" sz="2400" b="1" baseline="-25000">
                  <a:solidFill>
                    <a:srgbClr val="000000"/>
                  </a:solidFill>
                  <a:latin typeface="Times New Roman" pitchFamily="18" charset="0"/>
                </a:rPr>
                <a:t>N</a:t>
              </a:r>
              <a:r>
                <a:rPr kumimoji="1" lang="zh-CN" altLang="en-US" sz="2400" b="1">
                  <a:solidFill>
                    <a:srgbClr val="000000"/>
                  </a:solidFill>
                  <a:latin typeface="Times New Roman" pitchFamily="18" charset="0"/>
                </a:rPr>
                <a:t>＝</a:t>
              </a:r>
              <a:r>
                <a:rPr kumimoji="1" lang="en-US" altLang="zh-CN" sz="2400" b="1" i="1">
                  <a:solidFill>
                    <a:srgbClr val="000000"/>
                  </a:solidFill>
                  <a:latin typeface="Times New Roman" pitchFamily="18" charset="0"/>
                </a:rPr>
                <a:t>i</a:t>
              </a:r>
              <a:r>
                <a:rPr kumimoji="1" lang="en-US" altLang="zh-CN" sz="2400" b="1" baseline="-25000">
                  <a:solidFill>
                    <a:srgbClr val="000000"/>
                  </a:solidFill>
                  <a:latin typeface="Times New Roman" pitchFamily="18" charset="0"/>
                </a:rPr>
                <a:t>P</a:t>
              </a:r>
              <a:r>
                <a:rPr kumimoji="1" lang="zh-CN" altLang="en-US" sz="2400" b="1">
                  <a:solidFill>
                    <a:srgbClr val="000000"/>
                  </a:solidFill>
                  <a:latin typeface="宋体" charset="-122"/>
                </a:rPr>
                <a:t>＝</a:t>
              </a:r>
              <a:r>
                <a:rPr kumimoji="1" lang="en-US" altLang="zh-CN" sz="2400" b="1">
                  <a:solidFill>
                    <a:srgbClr val="000000"/>
                  </a:solidFill>
                  <a:latin typeface="宋体" charset="-122"/>
                </a:rPr>
                <a:t>0</a:t>
              </a:r>
              <a:r>
                <a:rPr kumimoji="1" lang="zh-CN" altLang="en-US" sz="2400" b="1">
                  <a:solidFill>
                    <a:srgbClr val="000000"/>
                  </a:solidFill>
                  <a:latin typeface="宋体" charset="-122"/>
                </a:rPr>
                <a:t>－－</a:t>
              </a:r>
              <a:r>
                <a:rPr kumimoji="1" lang="zh-CN" altLang="zh-CN" sz="2400" b="1">
                  <a:solidFill>
                    <a:srgbClr val="000000"/>
                  </a:solidFill>
                  <a:latin typeface="宋体" charset="-122"/>
                </a:rPr>
                <a:t>虚断路</a:t>
              </a:r>
              <a:endParaRPr kumimoji="1" lang="zh-CN" altLang="en-US" sz="2400">
                <a:latin typeface="Times New Roman" pitchFamily="18" charset="0"/>
              </a:endParaRPr>
            </a:p>
          </p:txBody>
        </p:sp>
      </p:grpSp>
      <p:grpSp>
        <p:nvGrpSpPr>
          <p:cNvPr id="4" name="Group 12"/>
          <p:cNvGrpSpPr>
            <a:grpSpLocks/>
          </p:cNvGrpSpPr>
          <p:nvPr/>
        </p:nvGrpSpPr>
        <p:grpSpPr bwMode="auto">
          <a:xfrm>
            <a:off x="5386388" y="5348288"/>
            <a:ext cx="2362200" cy="1003300"/>
            <a:chOff x="3360" y="2872"/>
            <a:chExt cx="1488" cy="632"/>
          </a:xfrm>
        </p:grpSpPr>
        <p:sp>
          <p:nvSpPr>
            <p:cNvPr id="61453" name="AutoShape 13"/>
            <p:cNvSpPr>
              <a:spLocks/>
            </p:cNvSpPr>
            <p:nvPr/>
          </p:nvSpPr>
          <p:spPr bwMode="auto">
            <a:xfrm>
              <a:off x="3650" y="2872"/>
              <a:ext cx="1198" cy="440"/>
            </a:xfrm>
            <a:prstGeom prst="borderCallout1">
              <a:avLst>
                <a:gd name="adj1" fmla="val 16366"/>
                <a:gd name="adj2" fmla="val -4005"/>
                <a:gd name="adj3" fmla="val 10227"/>
                <a:gd name="adj4" fmla="val -32972"/>
              </a:avLst>
            </a:prstGeom>
            <a:solidFill>
              <a:srgbClr val="FFFFCC"/>
            </a:solidFill>
            <a:ln w="19050">
              <a:solidFill>
                <a:srgbClr val="FF0000"/>
              </a:solidFill>
              <a:miter lim="800000"/>
              <a:headEnd/>
              <a:tailEnd/>
            </a:ln>
            <a:effectLst/>
          </p:spPr>
          <p:txBody>
            <a:bodyPr/>
            <a:lstStyle/>
            <a:p>
              <a:pPr algn="ctr"/>
              <a:r>
                <a:rPr kumimoji="1" lang="zh-CN" altLang="en-US" sz="2000" b="1">
                  <a:latin typeface="Times New Roman" pitchFamily="18" charset="0"/>
                </a:rPr>
                <a:t>求解放大倍数的基本出发点</a:t>
              </a:r>
            </a:p>
          </p:txBody>
        </p:sp>
        <p:sp>
          <p:nvSpPr>
            <p:cNvPr id="61454" name="Line 14"/>
            <p:cNvSpPr>
              <a:spLocks noChangeShapeType="1"/>
            </p:cNvSpPr>
            <p:nvPr/>
          </p:nvSpPr>
          <p:spPr bwMode="auto">
            <a:xfrm flipV="1">
              <a:off x="3360" y="3264"/>
              <a:ext cx="240" cy="240"/>
            </a:xfrm>
            <a:prstGeom prst="line">
              <a:avLst/>
            </a:prstGeom>
            <a:noFill/>
            <a:ln w="19050">
              <a:solidFill>
                <a:srgbClr val="FF0000"/>
              </a:solidFill>
              <a:round/>
              <a:headEnd/>
              <a:tailEnd/>
            </a:ln>
            <a:effectLst/>
          </p:spPr>
          <p:txBody>
            <a:bodyPr/>
            <a:lstStyle/>
            <a:p>
              <a:endParaRPr lang="zh-CN" altLang="en-US"/>
            </a:p>
          </p:txBody>
        </p:sp>
      </p:grpSp>
      <p:sp>
        <p:nvSpPr>
          <p:cNvPr id="61455" name="AutoShape 15"/>
          <p:cNvSpPr>
            <a:spLocks/>
          </p:cNvSpPr>
          <p:nvPr/>
        </p:nvSpPr>
        <p:spPr bwMode="auto">
          <a:xfrm>
            <a:off x="4643438" y="1412875"/>
            <a:ext cx="1403350" cy="431800"/>
          </a:xfrm>
          <a:prstGeom prst="borderCallout1">
            <a:avLst>
              <a:gd name="adj1" fmla="val 26472"/>
              <a:gd name="adj2" fmla="val 105431"/>
              <a:gd name="adj3" fmla="val 51838"/>
              <a:gd name="adj4" fmla="val 148528"/>
            </a:avLst>
          </a:prstGeom>
          <a:solidFill>
            <a:srgbClr val="FFFFCC"/>
          </a:solidFill>
          <a:ln w="19050">
            <a:solidFill>
              <a:srgbClr val="FF0000"/>
            </a:solidFill>
            <a:miter lim="800000"/>
            <a:headEnd/>
            <a:tailEnd/>
          </a:ln>
          <a:effectLst/>
        </p:spPr>
        <p:txBody>
          <a:bodyPr/>
          <a:lstStyle/>
          <a:p>
            <a:pPr algn="ctr"/>
            <a:r>
              <a:rPr kumimoji="1" lang="zh-CN" altLang="en-US" sz="2000" b="1">
                <a:solidFill>
                  <a:srgbClr val="000000"/>
                </a:solidFill>
                <a:latin typeface="Times New Roman" pitchFamily="18" charset="0"/>
              </a:rPr>
              <a:t>无源网络</a:t>
            </a:r>
          </a:p>
        </p:txBody>
      </p:sp>
      <p:sp>
        <p:nvSpPr>
          <p:cNvPr id="61456" name="Text Box 16"/>
          <p:cNvSpPr txBox="1">
            <a:spLocks noChangeArrowheads="1"/>
          </p:cNvSpPr>
          <p:nvPr/>
        </p:nvSpPr>
        <p:spPr bwMode="auto">
          <a:xfrm>
            <a:off x="395288" y="4149725"/>
            <a:ext cx="5400675" cy="519113"/>
          </a:xfrm>
          <a:prstGeom prst="rect">
            <a:avLst/>
          </a:prstGeom>
          <a:noFill/>
          <a:ln w="9525">
            <a:noFill/>
            <a:miter lim="800000"/>
            <a:headEnd/>
            <a:tailEnd/>
          </a:ln>
          <a:effectLst/>
        </p:spPr>
        <p:txBody>
          <a:bodyPr>
            <a:spAutoFit/>
          </a:bodyPr>
          <a:lstStyle/>
          <a:p>
            <a:pPr>
              <a:spcBef>
                <a:spcPct val="50000"/>
              </a:spcBef>
            </a:pPr>
            <a:r>
              <a:rPr kumimoji="1" lang="en-US" altLang="zh-CN" sz="2800">
                <a:latin typeface="华文行楷" pitchFamily="2" charset="-122"/>
                <a:ea typeface="华文行楷" pitchFamily="2" charset="-122"/>
              </a:rPr>
              <a:t>3.  </a:t>
            </a:r>
            <a:r>
              <a:rPr kumimoji="1" lang="zh-CN" altLang="en-US" sz="2800">
                <a:latin typeface="华文行楷" pitchFamily="2" charset="-122"/>
                <a:ea typeface="华文行楷" pitchFamily="2" charset="-122"/>
              </a:rPr>
              <a:t>理想运放工作在线性区的特点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wipe(left)">
                                      <p:cBhvr>
                                        <p:cTn id="7" dur="500"/>
                                        <p:tgtEl>
                                          <p:spTgt spid="614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45"/>
                                        </p:tgtEl>
                                        <p:attrNameLst>
                                          <p:attrName>style.visibility</p:attrName>
                                        </p:attrNameLst>
                                      </p:cBhvr>
                                      <p:to>
                                        <p:strVal val="visible"/>
                                      </p:to>
                                    </p:set>
                                    <p:animEffect transition="in" filter="wipe(left)">
                                      <p:cBhvr>
                                        <p:cTn id="12" dur="500"/>
                                        <p:tgtEl>
                                          <p:spTgt spid="614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1444"/>
                                        </p:tgtEl>
                                        <p:attrNameLst>
                                          <p:attrName>style.visibility</p:attrName>
                                        </p:attrNameLst>
                                      </p:cBhvr>
                                      <p:to>
                                        <p:strVal val="visible"/>
                                      </p:to>
                                    </p:set>
                                    <p:animEffect transition="in" filter="wipe(left)">
                                      <p:cBhvr>
                                        <p:cTn id="17" dur="500"/>
                                        <p:tgtEl>
                                          <p:spTgt spid="6144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145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1456"/>
                                        </p:tgtEl>
                                        <p:attrNameLst>
                                          <p:attrName>style.visibility</p:attrName>
                                        </p:attrNameLst>
                                      </p:cBhvr>
                                      <p:to>
                                        <p:strVal val="visible"/>
                                      </p:to>
                                    </p:set>
                                    <p:animEffect transition="in" filter="wipe(left)">
                                      <p:cBhvr>
                                        <p:cTn id="26" dur="500"/>
                                        <p:tgtEl>
                                          <p:spTgt spid="6145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left)">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P spid="61445" grpId="0"/>
      <p:bldP spid="61455" grpId="0" animBg="1"/>
      <p:bldP spid="6145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sz="quarter"/>
          </p:nvPr>
        </p:nvSpPr>
        <p:spPr>
          <a:xfrm>
            <a:off x="684213" y="836613"/>
            <a:ext cx="7627937" cy="855662"/>
          </a:xfrm>
        </p:spPr>
        <p:txBody>
          <a:bodyPr/>
          <a:lstStyle/>
          <a:p>
            <a:pPr algn="l"/>
            <a:r>
              <a:rPr lang="zh-CN" altLang="en-US" sz="3200">
                <a:solidFill>
                  <a:schemeClr val="tx1"/>
                </a:solidFill>
                <a:ea typeface="华文行楷" pitchFamily="2" charset="-122"/>
              </a:rPr>
              <a:t>利用“虚短”、“虚断”求解电路</a:t>
            </a:r>
            <a:endParaRPr lang="zh-CN" altLang="en-US" sz="3200" b="1">
              <a:solidFill>
                <a:schemeClr val="tx1"/>
              </a:solidFill>
            </a:endParaRPr>
          </a:p>
        </p:txBody>
      </p:sp>
      <p:pic>
        <p:nvPicPr>
          <p:cNvPr id="63491" name="Picture 3"/>
          <p:cNvPicPr>
            <a:picLocks noGrp="1" noChangeAspect="1" noChangeArrowheads="1"/>
          </p:cNvPicPr>
          <p:nvPr>
            <p:ph sz="quarter" idx="1"/>
          </p:nvPr>
        </p:nvPicPr>
        <p:blipFill>
          <a:blip r:embed="rId3" cstate="print"/>
          <a:srcRect/>
          <a:stretch>
            <a:fillRect/>
          </a:stretch>
        </p:blipFill>
        <p:spPr>
          <a:xfrm>
            <a:off x="1116013" y="2349500"/>
            <a:ext cx="3168650" cy="2309813"/>
          </a:xfrm>
          <a:noFill/>
          <a:ln/>
        </p:spPr>
      </p:pic>
      <p:graphicFrame>
        <p:nvGraphicFramePr>
          <p:cNvPr id="63492" name="Object 4"/>
          <p:cNvGraphicFramePr>
            <a:graphicFrameLocks noGrp="1" noChangeAspect="1"/>
          </p:cNvGraphicFramePr>
          <p:nvPr>
            <p:ph sz="quarter" idx="2"/>
          </p:nvPr>
        </p:nvGraphicFramePr>
        <p:xfrm>
          <a:off x="4787900" y="2420938"/>
          <a:ext cx="3384550" cy="549275"/>
        </p:xfrm>
        <a:graphic>
          <a:graphicData uri="http://schemas.openxmlformats.org/presentationml/2006/ole">
            <mc:AlternateContent xmlns:mc="http://schemas.openxmlformats.org/markup-compatibility/2006">
              <mc:Choice xmlns:v="urn:schemas-microsoft-com:vml" Requires="v">
                <p:oleObj spid="_x0000_s183325" name="公式" r:id="rId4" imgW="1485720" imgH="241200" progId="Equation.3">
                  <p:embed/>
                </p:oleObj>
              </mc:Choice>
              <mc:Fallback>
                <p:oleObj name="公式" r:id="rId4" imgW="1485720" imgH="241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7900" y="2420938"/>
                        <a:ext cx="3384550" cy="549275"/>
                      </a:xfrm>
                      <a:prstGeom prst="rect">
                        <a:avLst/>
                      </a:prstGeom>
                      <a:solidFill>
                        <a:srgbClr val="00FFFF"/>
                      </a:solidFill>
                      <a:ln w="9525">
                        <a:solidFill>
                          <a:srgbClr val="FF0000"/>
                        </a:solidFill>
                        <a:miter lim="800000"/>
                        <a:headEnd/>
                        <a:tailEnd/>
                      </a:ln>
                    </p:spPr>
                  </p:pic>
                </p:oleObj>
              </mc:Fallback>
            </mc:AlternateContent>
          </a:graphicData>
        </a:graphic>
      </p:graphicFrame>
      <p:graphicFrame>
        <p:nvGraphicFramePr>
          <p:cNvPr id="63493" name="Object 5"/>
          <p:cNvGraphicFramePr>
            <a:graphicFrameLocks noGrp="1" noChangeAspect="1"/>
          </p:cNvGraphicFramePr>
          <p:nvPr>
            <p:ph sz="quarter" idx="3"/>
          </p:nvPr>
        </p:nvGraphicFramePr>
        <p:xfrm>
          <a:off x="4787900" y="4149725"/>
          <a:ext cx="1700213" cy="1014413"/>
        </p:xfrm>
        <a:graphic>
          <a:graphicData uri="http://schemas.openxmlformats.org/presentationml/2006/ole">
            <mc:AlternateContent xmlns:mc="http://schemas.openxmlformats.org/markup-compatibility/2006">
              <mc:Choice xmlns:v="urn:schemas-microsoft-com:vml" Requires="v">
                <p:oleObj spid="_x0000_s183326" name="公式" r:id="rId6" imgW="723600" imgH="431640" progId="Equation.3">
                  <p:embed/>
                </p:oleObj>
              </mc:Choice>
              <mc:Fallback>
                <p:oleObj name="公式" r:id="rId6" imgW="723600" imgH="4316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7900" y="4149725"/>
                        <a:ext cx="1700213" cy="1014413"/>
                      </a:xfrm>
                      <a:prstGeom prst="rect">
                        <a:avLst/>
                      </a:prstGeom>
                      <a:solidFill>
                        <a:srgbClr val="00FFFF"/>
                      </a:solidFill>
                      <a:ln w="9525">
                        <a:solidFill>
                          <a:srgbClr val="FF0000"/>
                        </a:solidFill>
                        <a:miter lim="800000"/>
                        <a:headEnd/>
                        <a:tailEnd/>
                      </a:ln>
                    </p:spPr>
                  </p:pic>
                </p:oleObj>
              </mc:Fallback>
            </mc:AlternateContent>
          </a:graphicData>
        </a:graphic>
      </p:graphicFrame>
      <p:grpSp>
        <p:nvGrpSpPr>
          <p:cNvPr id="2" name="Group 6"/>
          <p:cNvGrpSpPr>
            <a:grpSpLocks/>
          </p:cNvGrpSpPr>
          <p:nvPr/>
        </p:nvGrpSpPr>
        <p:grpSpPr bwMode="auto">
          <a:xfrm>
            <a:off x="1835150" y="1484313"/>
            <a:ext cx="3457575" cy="1081087"/>
            <a:chOff x="1111" y="845"/>
            <a:chExt cx="2132" cy="725"/>
          </a:xfrm>
        </p:grpSpPr>
        <p:sp>
          <p:nvSpPr>
            <p:cNvPr id="63495" name="Line 7"/>
            <p:cNvSpPr>
              <a:spLocks noChangeShapeType="1"/>
            </p:cNvSpPr>
            <p:nvPr/>
          </p:nvSpPr>
          <p:spPr bwMode="auto">
            <a:xfrm>
              <a:off x="1111" y="845"/>
              <a:ext cx="454" cy="0"/>
            </a:xfrm>
            <a:prstGeom prst="line">
              <a:avLst/>
            </a:prstGeom>
            <a:noFill/>
            <a:ln w="28575">
              <a:solidFill>
                <a:srgbClr val="FF0000"/>
              </a:solidFill>
              <a:round/>
              <a:headEnd/>
              <a:tailEnd/>
            </a:ln>
            <a:effectLst/>
          </p:spPr>
          <p:txBody>
            <a:bodyPr/>
            <a:lstStyle/>
            <a:p>
              <a:endParaRPr lang="zh-CN" altLang="en-US"/>
            </a:p>
          </p:txBody>
        </p:sp>
        <p:sp>
          <p:nvSpPr>
            <p:cNvPr id="63496" name="Line 8"/>
            <p:cNvSpPr>
              <a:spLocks noChangeShapeType="1"/>
            </p:cNvSpPr>
            <p:nvPr/>
          </p:nvSpPr>
          <p:spPr bwMode="auto">
            <a:xfrm>
              <a:off x="1383" y="845"/>
              <a:ext cx="1860" cy="725"/>
            </a:xfrm>
            <a:prstGeom prst="line">
              <a:avLst/>
            </a:prstGeom>
            <a:noFill/>
            <a:ln w="19050">
              <a:solidFill>
                <a:srgbClr val="FF0000"/>
              </a:solidFill>
              <a:round/>
              <a:headEnd/>
              <a:tailEnd/>
            </a:ln>
            <a:effectLst/>
          </p:spPr>
          <p:txBody>
            <a:bodyPr/>
            <a:lstStyle/>
            <a:p>
              <a:endParaRPr lang="zh-CN" altLang="en-US"/>
            </a:p>
          </p:txBody>
        </p:sp>
      </p:grpSp>
      <p:grpSp>
        <p:nvGrpSpPr>
          <p:cNvPr id="3" name="Group 9"/>
          <p:cNvGrpSpPr>
            <a:grpSpLocks/>
          </p:cNvGrpSpPr>
          <p:nvPr/>
        </p:nvGrpSpPr>
        <p:grpSpPr bwMode="auto">
          <a:xfrm>
            <a:off x="3419475" y="1484313"/>
            <a:ext cx="3024188" cy="1081087"/>
            <a:chOff x="2064" y="845"/>
            <a:chExt cx="2041" cy="725"/>
          </a:xfrm>
        </p:grpSpPr>
        <p:sp>
          <p:nvSpPr>
            <p:cNvPr id="63498" name="Line 10"/>
            <p:cNvSpPr>
              <a:spLocks noChangeShapeType="1"/>
            </p:cNvSpPr>
            <p:nvPr/>
          </p:nvSpPr>
          <p:spPr bwMode="auto">
            <a:xfrm>
              <a:off x="2064" y="845"/>
              <a:ext cx="453" cy="0"/>
            </a:xfrm>
            <a:prstGeom prst="line">
              <a:avLst/>
            </a:prstGeom>
            <a:noFill/>
            <a:ln w="28575">
              <a:solidFill>
                <a:srgbClr val="FF0000"/>
              </a:solidFill>
              <a:round/>
              <a:headEnd/>
              <a:tailEnd/>
            </a:ln>
            <a:effectLst/>
          </p:spPr>
          <p:txBody>
            <a:bodyPr/>
            <a:lstStyle/>
            <a:p>
              <a:endParaRPr lang="zh-CN" altLang="en-US"/>
            </a:p>
          </p:txBody>
        </p:sp>
        <p:sp>
          <p:nvSpPr>
            <p:cNvPr id="63499" name="Line 11"/>
            <p:cNvSpPr>
              <a:spLocks noChangeShapeType="1"/>
            </p:cNvSpPr>
            <p:nvPr/>
          </p:nvSpPr>
          <p:spPr bwMode="auto">
            <a:xfrm>
              <a:off x="2381" y="845"/>
              <a:ext cx="1724" cy="725"/>
            </a:xfrm>
            <a:prstGeom prst="line">
              <a:avLst/>
            </a:prstGeom>
            <a:noFill/>
            <a:ln w="19050">
              <a:solidFill>
                <a:srgbClr val="FF0000"/>
              </a:solidFill>
              <a:round/>
              <a:headEnd/>
              <a:tailEnd/>
            </a:ln>
            <a:effectLst/>
          </p:spPr>
          <p:txBody>
            <a:bodyPr/>
            <a:lstStyle/>
            <a:p>
              <a:endParaRPr lang="zh-CN" altLang="en-US"/>
            </a:p>
          </p:txBody>
        </p:sp>
      </p:grpSp>
      <p:graphicFrame>
        <p:nvGraphicFramePr>
          <p:cNvPr id="63500" name="Object 12"/>
          <p:cNvGraphicFramePr>
            <a:graphicFrameLocks noGrp="1" noChangeAspect="1"/>
          </p:cNvGraphicFramePr>
          <p:nvPr>
            <p:ph sz="quarter" idx="4"/>
          </p:nvPr>
        </p:nvGraphicFramePr>
        <p:xfrm>
          <a:off x="4787900" y="3140075"/>
          <a:ext cx="2305050" cy="920750"/>
        </p:xfrm>
        <a:graphic>
          <a:graphicData uri="http://schemas.openxmlformats.org/presentationml/2006/ole">
            <mc:AlternateContent xmlns:mc="http://schemas.openxmlformats.org/markup-compatibility/2006">
              <mc:Choice xmlns:v="urn:schemas-microsoft-com:vml" Requires="v">
                <p:oleObj spid="_x0000_s183327" name="公式" r:id="rId8" imgW="1079280" imgH="431640" progId="Equation.3">
                  <p:embed/>
                </p:oleObj>
              </mc:Choice>
              <mc:Fallback>
                <p:oleObj name="公式" r:id="rId8" imgW="1079280" imgH="43164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7900" y="3140075"/>
                        <a:ext cx="2305050" cy="920750"/>
                      </a:xfrm>
                      <a:prstGeom prst="rect">
                        <a:avLst/>
                      </a:prstGeom>
                      <a:solidFill>
                        <a:srgbClr val="00FFFF"/>
                      </a:solidFill>
                      <a:ln w="9525">
                        <a:solidFill>
                          <a:srgbClr val="FF0000"/>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63492"/>
                                        </p:tgtEl>
                                        <p:attrNameLst>
                                          <p:attrName>style.visibility</p:attrName>
                                        </p:attrNameLst>
                                      </p:cBhvr>
                                      <p:to>
                                        <p:strVal val="visible"/>
                                      </p:to>
                                    </p:set>
                                    <p:anim calcmode="lin" valueType="num">
                                      <p:cBhvr>
                                        <p:cTn id="7" dur="500" fill="hold"/>
                                        <p:tgtEl>
                                          <p:spTgt spid="63492"/>
                                        </p:tgtEl>
                                        <p:attrNameLst>
                                          <p:attrName>ppt_x</p:attrName>
                                        </p:attrNameLst>
                                      </p:cBhvr>
                                      <p:tavLst>
                                        <p:tav tm="0">
                                          <p:val>
                                            <p:strVal val="#ppt_x-#ppt_w/2"/>
                                          </p:val>
                                        </p:tav>
                                        <p:tav tm="100000">
                                          <p:val>
                                            <p:strVal val="#ppt_x"/>
                                          </p:val>
                                        </p:tav>
                                      </p:tavLst>
                                    </p:anim>
                                    <p:anim calcmode="lin" valueType="num">
                                      <p:cBhvr>
                                        <p:cTn id="8" dur="500" fill="hold"/>
                                        <p:tgtEl>
                                          <p:spTgt spid="63492"/>
                                        </p:tgtEl>
                                        <p:attrNameLst>
                                          <p:attrName>ppt_y</p:attrName>
                                        </p:attrNameLst>
                                      </p:cBhvr>
                                      <p:tavLst>
                                        <p:tav tm="0">
                                          <p:val>
                                            <p:strVal val="#ppt_y"/>
                                          </p:val>
                                        </p:tav>
                                        <p:tav tm="100000">
                                          <p:val>
                                            <p:strVal val="#ppt_y"/>
                                          </p:val>
                                        </p:tav>
                                      </p:tavLst>
                                    </p:anim>
                                    <p:anim calcmode="lin" valueType="num">
                                      <p:cBhvr>
                                        <p:cTn id="9" dur="500" fill="hold"/>
                                        <p:tgtEl>
                                          <p:spTgt spid="63492"/>
                                        </p:tgtEl>
                                        <p:attrNameLst>
                                          <p:attrName>ppt_w</p:attrName>
                                        </p:attrNameLst>
                                      </p:cBhvr>
                                      <p:tavLst>
                                        <p:tav tm="0">
                                          <p:val>
                                            <p:fltVal val="0"/>
                                          </p:val>
                                        </p:tav>
                                        <p:tav tm="100000">
                                          <p:val>
                                            <p:strVal val="#ppt_w"/>
                                          </p:val>
                                        </p:tav>
                                      </p:tavLst>
                                    </p:anim>
                                    <p:anim calcmode="lin" valueType="num">
                                      <p:cBhvr>
                                        <p:cTn id="10" dur="500" fill="hold"/>
                                        <p:tgtEl>
                                          <p:spTgt spid="63492"/>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8" fill="hold" nodeType="clickEffect">
                                  <p:stCondLst>
                                    <p:cond delay="0"/>
                                  </p:stCondLst>
                                  <p:childTnLst>
                                    <p:set>
                                      <p:cBhvr>
                                        <p:cTn id="24" dur="1" fill="hold">
                                          <p:stCondLst>
                                            <p:cond delay="0"/>
                                          </p:stCondLst>
                                        </p:cTn>
                                        <p:tgtEl>
                                          <p:spTgt spid="63500"/>
                                        </p:tgtEl>
                                        <p:attrNameLst>
                                          <p:attrName>style.visibility</p:attrName>
                                        </p:attrNameLst>
                                      </p:cBhvr>
                                      <p:to>
                                        <p:strVal val="visible"/>
                                      </p:to>
                                    </p:set>
                                    <p:anim calcmode="lin" valueType="num">
                                      <p:cBhvr>
                                        <p:cTn id="25" dur="500" fill="hold"/>
                                        <p:tgtEl>
                                          <p:spTgt spid="63500"/>
                                        </p:tgtEl>
                                        <p:attrNameLst>
                                          <p:attrName>ppt_x</p:attrName>
                                        </p:attrNameLst>
                                      </p:cBhvr>
                                      <p:tavLst>
                                        <p:tav tm="0">
                                          <p:val>
                                            <p:strVal val="#ppt_x-#ppt_w/2"/>
                                          </p:val>
                                        </p:tav>
                                        <p:tav tm="100000">
                                          <p:val>
                                            <p:strVal val="#ppt_x"/>
                                          </p:val>
                                        </p:tav>
                                      </p:tavLst>
                                    </p:anim>
                                    <p:anim calcmode="lin" valueType="num">
                                      <p:cBhvr>
                                        <p:cTn id="26" dur="500" fill="hold"/>
                                        <p:tgtEl>
                                          <p:spTgt spid="63500"/>
                                        </p:tgtEl>
                                        <p:attrNameLst>
                                          <p:attrName>ppt_y</p:attrName>
                                        </p:attrNameLst>
                                      </p:cBhvr>
                                      <p:tavLst>
                                        <p:tav tm="0">
                                          <p:val>
                                            <p:strVal val="#ppt_y"/>
                                          </p:val>
                                        </p:tav>
                                        <p:tav tm="100000">
                                          <p:val>
                                            <p:strVal val="#ppt_y"/>
                                          </p:val>
                                        </p:tav>
                                      </p:tavLst>
                                    </p:anim>
                                    <p:anim calcmode="lin" valueType="num">
                                      <p:cBhvr>
                                        <p:cTn id="27" dur="500" fill="hold"/>
                                        <p:tgtEl>
                                          <p:spTgt spid="63500"/>
                                        </p:tgtEl>
                                        <p:attrNameLst>
                                          <p:attrName>ppt_w</p:attrName>
                                        </p:attrNameLst>
                                      </p:cBhvr>
                                      <p:tavLst>
                                        <p:tav tm="0">
                                          <p:val>
                                            <p:fltVal val="0"/>
                                          </p:val>
                                        </p:tav>
                                        <p:tav tm="100000">
                                          <p:val>
                                            <p:strVal val="#ppt_w"/>
                                          </p:val>
                                        </p:tav>
                                      </p:tavLst>
                                    </p:anim>
                                    <p:anim calcmode="lin" valueType="num">
                                      <p:cBhvr>
                                        <p:cTn id="28" dur="500" fill="hold"/>
                                        <p:tgtEl>
                                          <p:spTgt spid="63500"/>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8" fill="hold" nodeType="clickEffect">
                                  <p:stCondLst>
                                    <p:cond delay="0"/>
                                  </p:stCondLst>
                                  <p:childTnLst>
                                    <p:set>
                                      <p:cBhvr>
                                        <p:cTn id="32" dur="1" fill="hold">
                                          <p:stCondLst>
                                            <p:cond delay="0"/>
                                          </p:stCondLst>
                                        </p:cTn>
                                        <p:tgtEl>
                                          <p:spTgt spid="63493"/>
                                        </p:tgtEl>
                                        <p:attrNameLst>
                                          <p:attrName>style.visibility</p:attrName>
                                        </p:attrNameLst>
                                      </p:cBhvr>
                                      <p:to>
                                        <p:strVal val="visible"/>
                                      </p:to>
                                    </p:set>
                                    <p:anim calcmode="lin" valueType="num">
                                      <p:cBhvr>
                                        <p:cTn id="33" dur="500" fill="hold"/>
                                        <p:tgtEl>
                                          <p:spTgt spid="63493"/>
                                        </p:tgtEl>
                                        <p:attrNameLst>
                                          <p:attrName>ppt_x</p:attrName>
                                        </p:attrNameLst>
                                      </p:cBhvr>
                                      <p:tavLst>
                                        <p:tav tm="0">
                                          <p:val>
                                            <p:strVal val="#ppt_x-#ppt_w/2"/>
                                          </p:val>
                                        </p:tav>
                                        <p:tav tm="100000">
                                          <p:val>
                                            <p:strVal val="#ppt_x"/>
                                          </p:val>
                                        </p:tav>
                                      </p:tavLst>
                                    </p:anim>
                                    <p:anim calcmode="lin" valueType="num">
                                      <p:cBhvr>
                                        <p:cTn id="34" dur="500" fill="hold"/>
                                        <p:tgtEl>
                                          <p:spTgt spid="63493"/>
                                        </p:tgtEl>
                                        <p:attrNameLst>
                                          <p:attrName>ppt_y</p:attrName>
                                        </p:attrNameLst>
                                      </p:cBhvr>
                                      <p:tavLst>
                                        <p:tav tm="0">
                                          <p:val>
                                            <p:strVal val="#ppt_y"/>
                                          </p:val>
                                        </p:tav>
                                        <p:tav tm="100000">
                                          <p:val>
                                            <p:strVal val="#ppt_y"/>
                                          </p:val>
                                        </p:tav>
                                      </p:tavLst>
                                    </p:anim>
                                    <p:anim calcmode="lin" valueType="num">
                                      <p:cBhvr>
                                        <p:cTn id="35" dur="500" fill="hold"/>
                                        <p:tgtEl>
                                          <p:spTgt spid="63493"/>
                                        </p:tgtEl>
                                        <p:attrNameLst>
                                          <p:attrName>ppt_w</p:attrName>
                                        </p:attrNameLst>
                                      </p:cBhvr>
                                      <p:tavLst>
                                        <p:tav tm="0">
                                          <p:val>
                                            <p:fltVal val="0"/>
                                          </p:val>
                                        </p:tav>
                                        <p:tav tm="100000">
                                          <p:val>
                                            <p:strVal val="#ppt_w"/>
                                          </p:val>
                                        </p:tav>
                                      </p:tavLst>
                                    </p:anim>
                                    <p:anim calcmode="lin" valueType="num">
                                      <p:cBhvr>
                                        <p:cTn id="36" dur="500" fill="hold"/>
                                        <p:tgtEl>
                                          <p:spTgt spid="6349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323850" y="838200"/>
            <a:ext cx="7696200" cy="914400"/>
          </a:xfrm>
        </p:spPr>
        <p:txBody>
          <a:bodyPr/>
          <a:lstStyle/>
          <a:p>
            <a:pPr algn="l"/>
            <a:r>
              <a:rPr lang="zh-CN" altLang="en-US" sz="3200">
                <a:solidFill>
                  <a:schemeClr val="tx1"/>
                </a:solidFill>
                <a:ea typeface="华文行楷" pitchFamily="2" charset="-122"/>
              </a:rPr>
              <a:t>利用“虚短”、“虚断”求解电路。</a:t>
            </a:r>
          </a:p>
        </p:txBody>
      </p:sp>
      <p:graphicFrame>
        <p:nvGraphicFramePr>
          <p:cNvPr id="64515" name="Object 3"/>
          <p:cNvGraphicFramePr>
            <a:graphicFrameLocks noChangeAspect="1"/>
          </p:cNvGraphicFramePr>
          <p:nvPr/>
        </p:nvGraphicFramePr>
        <p:xfrm>
          <a:off x="4356100" y="1917700"/>
          <a:ext cx="3800475" cy="993775"/>
        </p:xfrm>
        <a:graphic>
          <a:graphicData uri="http://schemas.openxmlformats.org/presentationml/2006/ole">
            <mc:AlternateContent xmlns:mc="http://schemas.openxmlformats.org/markup-compatibility/2006">
              <mc:Choice xmlns:v="urn:schemas-microsoft-com:vml" Requires="v">
                <p:oleObj spid="_x0000_s184367" name="公式" r:id="rId3" imgW="1650960" imgH="431640" progId="Equation.3">
                  <p:embed/>
                </p:oleObj>
              </mc:Choice>
              <mc:Fallback>
                <p:oleObj name="公式" r:id="rId3" imgW="1650960" imgH="431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1917700"/>
                        <a:ext cx="3800475" cy="993775"/>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64516" name="Object 4"/>
          <p:cNvGraphicFramePr>
            <a:graphicFrameLocks noChangeAspect="1"/>
          </p:cNvGraphicFramePr>
          <p:nvPr/>
        </p:nvGraphicFramePr>
        <p:xfrm>
          <a:off x="539750" y="2133600"/>
          <a:ext cx="3429000" cy="2613025"/>
        </p:xfrm>
        <a:graphic>
          <a:graphicData uri="http://schemas.openxmlformats.org/presentationml/2006/ole">
            <mc:AlternateContent xmlns:mc="http://schemas.openxmlformats.org/markup-compatibility/2006">
              <mc:Choice xmlns:v="urn:schemas-microsoft-com:vml" Requires="v">
                <p:oleObj spid="_x0000_s184368" name="Photo Editor 照片" r:id="rId5" imgW="8485714" imgH="6466667" progId="">
                  <p:embed/>
                </p:oleObj>
              </mc:Choice>
              <mc:Fallback>
                <p:oleObj name="Photo Editor 照片" r:id="rId5" imgW="8485714" imgH="6466667"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2133600"/>
                        <a:ext cx="3429000" cy="261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17" name="Object 5"/>
          <p:cNvGraphicFramePr>
            <a:graphicFrameLocks noChangeAspect="1"/>
          </p:cNvGraphicFramePr>
          <p:nvPr/>
        </p:nvGraphicFramePr>
        <p:xfrm>
          <a:off x="1979613" y="5230813"/>
          <a:ext cx="4622800" cy="850900"/>
        </p:xfrm>
        <a:graphic>
          <a:graphicData uri="http://schemas.openxmlformats.org/presentationml/2006/ole">
            <mc:AlternateContent xmlns:mc="http://schemas.openxmlformats.org/markup-compatibility/2006">
              <mc:Choice xmlns:v="urn:schemas-microsoft-com:vml" Requires="v">
                <p:oleObj spid="_x0000_s184369" name="公式" r:id="rId7" imgW="2349360" imgH="431640" progId="Equation.3">
                  <p:embed/>
                </p:oleObj>
              </mc:Choice>
              <mc:Fallback>
                <p:oleObj name="公式" r:id="rId7" imgW="2349360" imgH="431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5230813"/>
                        <a:ext cx="4622800" cy="850900"/>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64518" name="Object 6"/>
          <p:cNvGraphicFramePr>
            <a:graphicFrameLocks noChangeAspect="1"/>
          </p:cNvGraphicFramePr>
          <p:nvPr/>
        </p:nvGraphicFramePr>
        <p:xfrm>
          <a:off x="4356100" y="2997200"/>
          <a:ext cx="4191000" cy="1006475"/>
        </p:xfrm>
        <a:graphic>
          <a:graphicData uri="http://schemas.openxmlformats.org/presentationml/2006/ole">
            <mc:AlternateContent xmlns:mc="http://schemas.openxmlformats.org/markup-compatibility/2006">
              <mc:Choice xmlns:v="urn:schemas-microsoft-com:vml" Requires="v">
                <p:oleObj spid="_x0000_s184370" name="Equation" r:id="rId9" imgW="1904760" imgH="457200" progId="Equation.3">
                  <p:embed/>
                </p:oleObj>
              </mc:Choice>
              <mc:Fallback>
                <p:oleObj name="Equation" r:id="rId9" imgW="1904760" imgH="4572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6100" y="2997200"/>
                        <a:ext cx="4191000" cy="1006475"/>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64519" name="Object 7"/>
          <p:cNvGraphicFramePr>
            <a:graphicFrameLocks noChangeAspect="1"/>
          </p:cNvGraphicFramePr>
          <p:nvPr/>
        </p:nvGraphicFramePr>
        <p:xfrm>
          <a:off x="4356100" y="4078288"/>
          <a:ext cx="4191000" cy="976312"/>
        </p:xfrm>
        <a:graphic>
          <a:graphicData uri="http://schemas.openxmlformats.org/presentationml/2006/ole">
            <mc:AlternateContent xmlns:mc="http://schemas.openxmlformats.org/markup-compatibility/2006">
              <mc:Choice xmlns:v="urn:schemas-microsoft-com:vml" Requires="v">
                <p:oleObj spid="_x0000_s184371" name="Equation" r:id="rId11" imgW="1854000" imgH="431640" progId="Equation.3">
                  <p:embed/>
                </p:oleObj>
              </mc:Choice>
              <mc:Fallback>
                <p:oleObj name="Equation" r:id="rId11" imgW="1854000" imgH="43164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6100" y="4078288"/>
                        <a:ext cx="4191000" cy="976312"/>
                      </a:xfrm>
                      <a:prstGeom prst="rect">
                        <a:avLst/>
                      </a:prstGeom>
                      <a:solidFill>
                        <a:srgbClr val="66FFFF"/>
                      </a:solidFill>
                      <a:ln w="9525">
                        <a:solidFill>
                          <a:srgbClr val="FF0000"/>
                        </a:solidFill>
                        <a:miter lim="800000"/>
                        <a:headEnd/>
                        <a:tailEnd/>
                      </a:ln>
                    </p:spPr>
                  </p:pic>
                </p:oleObj>
              </mc:Fallback>
            </mc:AlternateContent>
          </a:graphicData>
        </a:graphic>
      </p:graphicFrame>
      <p:grpSp>
        <p:nvGrpSpPr>
          <p:cNvPr id="2" name="Group 8"/>
          <p:cNvGrpSpPr>
            <a:grpSpLocks/>
          </p:cNvGrpSpPr>
          <p:nvPr/>
        </p:nvGrpSpPr>
        <p:grpSpPr bwMode="auto">
          <a:xfrm>
            <a:off x="1404938" y="1557338"/>
            <a:ext cx="3455987" cy="720725"/>
            <a:chOff x="1152" y="960"/>
            <a:chExt cx="1680" cy="288"/>
          </a:xfrm>
        </p:grpSpPr>
        <p:sp>
          <p:nvSpPr>
            <p:cNvPr id="64521" name="Line 9"/>
            <p:cNvSpPr>
              <a:spLocks noChangeShapeType="1"/>
            </p:cNvSpPr>
            <p:nvPr/>
          </p:nvSpPr>
          <p:spPr bwMode="auto">
            <a:xfrm flipH="1" flipV="1">
              <a:off x="1440" y="960"/>
              <a:ext cx="1392" cy="288"/>
            </a:xfrm>
            <a:prstGeom prst="line">
              <a:avLst/>
            </a:prstGeom>
            <a:noFill/>
            <a:ln w="9525">
              <a:solidFill>
                <a:srgbClr val="FF0000"/>
              </a:solidFill>
              <a:round/>
              <a:headEnd/>
              <a:tailEnd/>
            </a:ln>
            <a:effectLst/>
          </p:spPr>
          <p:txBody>
            <a:bodyPr/>
            <a:lstStyle/>
            <a:p>
              <a:endParaRPr lang="zh-CN" altLang="en-US"/>
            </a:p>
          </p:txBody>
        </p:sp>
        <p:sp>
          <p:nvSpPr>
            <p:cNvPr id="64522" name="Line 10"/>
            <p:cNvSpPr>
              <a:spLocks noChangeShapeType="1"/>
            </p:cNvSpPr>
            <p:nvPr/>
          </p:nvSpPr>
          <p:spPr bwMode="auto">
            <a:xfrm>
              <a:off x="1152" y="960"/>
              <a:ext cx="432" cy="0"/>
            </a:xfrm>
            <a:prstGeom prst="line">
              <a:avLst/>
            </a:prstGeom>
            <a:noFill/>
            <a:ln w="28575">
              <a:solidFill>
                <a:srgbClr val="FF0000"/>
              </a:solidFill>
              <a:round/>
              <a:headEnd/>
              <a:tailEnd/>
            </a:ln>
            <a:effectLst/>
          </p:spPr>
          <p:txBody>
            <a:bodyPr/>
            <a:lstStyle/>
            <a:p>
              <a:endParaRPr lang="zh-CN" altLang="en-US"/>
            </a:p>
          </p:txBody>
        </p:sp>
      </p:grpSp>
      <p:grpSp>
        <p:nvGrpSpPr>
          <p:cNvPr id="3" name="Group 11"/>
          <p:cNvGrpSpPr>
            <a:grpSpLocks/>
          </p:cNvGrpSpPr>
          <p:nvPr/>
        </p:nvGrpSpPr>
        <p:grpSpPr bwMode="auto">
          <a:xfrm>
            <a:off x="3060700" y="1557338"/>
            <a:ext cx="3816350" cy="720725"/>
            <a:chOff x="2064" y="960"/>
            <a:chExt cx="2160" cy="336"/>
          </a:xfrm>
        </p:grpSpPr>
        <p:sp>
          <p:nvSpPr>
            <p:cNvPr id="64524" name="Line 12"/>
            <p:cNvSpPr>
              <a:spLocks noChangeShapeType="1"/>
            </p:cNvSpPr>
            <p:nvPr/>
          </p:nvSpPr>
          <p:spPr bwMode="auto">
            <a:xfrm>
              <a:off x="2064" y="960"/>
              <a:ext cx="384" cy="0"/>
            </a:xfrm>
            <a:prstGeom prst="line">
              <a:avLst/>
            </a:prstGeom>
            <a:noFill/>
            <a:ln w="28575">
              <a:solidFill>
                <a:srgbClr val="FF0000"/>
              </a:solidFill>
              <a:round/>
              <a:headEnd/>
              <a:tailEnd/>
            </a:ln>
            <a:effectLst/>
          </p:spPr>
          <p:txBody>
            <a:bodyPr/>
            <a:lstStyle/>
            <a:p>
              <a:endParaRPr lang="zh-CN" altLang="en-US"/>
            </a:p>
          </p:txBody>
        </p:sp>
        <p:sp>
          <p:nvSpPr>
            <p:cNvPr id="64525" name="Line 13"/>
            <p:cNvSpPr>
              <a:spLocks noChangeShapeType="1"/>
            </p:cNvSpPr>
            <p:nvPr/>
          </p:nvSpPr>
          <p:spPr bwMode="auto">
            <a:xfrm flipH="1" flipV="1">
              <a:off x="2400" y="960"/>
              <a:ext cx="1824" cy="336"/>
            </a:xfrm>
            <a:prstGeom prst="line">
              <a:avLst/>
            </a:prstGeom>
            <a:noFill/>
            <a:ln w="9525">
              <a:solidFill>
                <a:srgbClr val="FF0000"/>
              </a:solidFill>
              <a:round/>
              <a:headEnd/>
              <a:tailEn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4515"/>
                                        </p:tgtEl>
                                        <p:attrNameLst>
                                          <p:attrName>style.visibility</p:attrName>
                                        </p:attrNameLst>
                                      </p:cBhvr>
                                      <p:to>
                                        <p:strVal val="visible"/>
                                      </p:to>
                                    </p:set>
                                    <p:animEffect transition="in" filter="wipe(left)">
                                      <p:cBhvr>
                                        <p:cTn id="7" dur="500"/>
                                        <p:tgtEl>
                                          <p:spTgt spid="645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righ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4518"/>
                                        </p:tgtEl>
                                        <p:attrNameLst>
                                          <p:attrName>style.visibility</p:attrName>
                                        </p:attrNameLst>
                                      </p:cBhvr>
                                      <p:to>
                                        <p:strVal val="visible"/>
                                      </p:to>
                                    </p:set>
                                    <p:animEffect transition="in" filter="wipe(left)">
                                      <p:cBhvr>
                                        <p:cTn id="22" dur="500"/>
                                        <p:tgtEl>
                                          <p:spTgt spid="645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4519"/>
                                        </p:tgtEl>
                                        <p:attrNameLst>
                                          <p:attrName>style.visibility</p:attrName>
                                        </p:attrNameLst>
                                      </p:cBhvr>
                                      <p:to>
                                        <p:strVal val="visible"/>
                                      </p:to>
                                    </p:set>
                                    <p:animEffect transition="in" filter="wipe(left)">
                                      <p:cBhvr>
                                        <p:cTn id="27" dur="500"/>
                                        <p:tgtEl>
                                          <p:spTgt spid="645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4517"/>
                                        </p:tgtEl>
                                        <p:attrNameLst>
                                          <p:attrName>style.visibility</p:attrName>
                                        </p:attrNameLst>
                                      </p:cBhvr>
                                      <p:to>
                                        <p:strVal val="visible"/>
                                      </p:to>
                                    </p:set>
                                    <p:animEffect transition="in" filter="wipe(left)">
                                      <p:cBhvr>
                                        <p:cTn id="32" dur="500"/>
                                        <p:tgtEl>
                                          <p:spTgt spid="64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负反馈放大电路2"/>
          <p:cNvPicPr>
            <a:picLocks noChangeAspect="1" noChangeArrowheads="1"/>
          </p:cNvPicPr>
          <p:nvPr/>
        </p:nvPicPr>
        <p:blipFill>
          <a:blip r:embed="rId3"/>
          <a:srcRect l="6349" r="17461" b="31934"/>
          <a:stretch>
            <a:fillRect/>
          </a:stretch>
        </p:blipFill>
        <p:spPr bwMode="auto">
          <a:xfrm>
            <a:off x="4284663" y="3573463"/>
            <a:ext cx="4495800" cy="2809875"/>
          </a:xfrm>
          <a:prstGeom prst="rect">
            <a:avLst/>
          </a:prstGeom>
          <a:noFill/>
        </p:spPr>
      </p:pic>
      <p:grpSp>
        <p:nvGrpSpPr>
          <p:cNvPr id="2" name="Group 3"/>
          <p:cNvGrpSpPr>
            <a:grpSpLocks/>
          </p:cNvGrpSpPr>
          <p:nvPr/>
        </p:nvGrpSpPr>
        <p:grpSpPr bwMode="auto">
          <a:xfrm>
            <a:off x="4437063" y="4259263"/>
            <a:ext cx="2768600" cy="1130300"/>
            <a:chOff x="2592" y="2400"/>
            <a:chExt cx="1744" cy="712"/>
          </a:xfrm>
        </p:grpSpPr>
        <p:graphicFrame>
          <p:nvGraphicFramePr>
            <p:cNvPr id="65540" name="Object 4"/>
            <p:cNvGraphicFramePr>
              <a:graphicFrameLocks noChangeAspect="1"/>
            </p:cNvGraphicFramePr>
            <p:nvPr/>
          </p:nvGraphicFramePr>
          <p:xfrm>
            <a:off x="2592" y="2592"/>
            <a:ext cx="112" cy="112"/>
          </p:xfrm>
          <a:graphic>
            <a:graphicData uri="http://schemas.openxmlformats.org/presentationml/2006/ole">
              <mc:AlternateContent xmlns:mc="http://schemas.openxmlformats.org/markup-compatibility/2006">
                <mc:Choice xmlns:v="urn:schemas-microsoft-com:vml" Requires="v">
                  <p:oleObj spid="_x0000_s185472" name="Equation" r:id="rId4" imgW="177480" imgH="177480" progId="Equation.3">
                    <p:embed/>
                  </p:oleObj>
                </mc:Choice>
                <mc:Fallback>
                  <p:oleObj name="Equation" r:id="rId4" imgW="177480" imgH="177480" progId="Equation.3">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2" y="2592"/>
                          <a:ext cx="112" cy="112"/>
                        </a:xfrm>
                        <a:prstGeom prst="rect">
                          <a:avLst/>
                        </a:prstGeom>
                        <a:solidFill>
                          <a:srgbClr val="66FFFF"/>
                        </a:solidFill>
                      </p:spPr>
                    </p:pic>
                  </p:oleObj>
                </mc:Fallback>
              </mc:AlternateContent>
            </a:graphicData>
          </a:graphic>
        </p:graphicFrame>
        <p:graphicFrame>
          <p:nvGraphicFramePr>
            <p:cNvPr id="65541" name="Object 5"/>
            <p:cNvGraphicFramePr>
              <a:graphicFrameLocks noChangeAspect="1"/>
            </p:cNvGraphicFramePr>
            <p:nvPr/>
          </p:nvGraphicFramePr>
          <p:xfrm>
            <a:off x="4224" y="2400"/>
            <a:ext cx="112" cy="112"/>
          </p:xfrm>
          <a:graphic>
            <a:graphicData uri="http://schemas.openxmlformats.org/presentationml/2006/ole">
              <mc:AlternateContent xmlns:mc="http://schemas.openxmlformats.org/markup-compatibility/2006">
                <mc:Choice xmlns:v="urn:schemas-microsoft-com:vml" Requires="v">
                  <p:oleObj spid="_x0000_s185473" name="Equation" r:id="rId6" imgW="177480" imgH="177480" progId="Equation.3">
                    <p:embed/>
                  </p:oleObj>
                </mc:Choice>
                <mc:Fallback>
                  <p:oleObj name="Equation" r:id="rId6" imgW="177480" imgH="177480" progId="Equation.3">
                    <p:embed/>
                    <p:pic>
                      <p:nvPicPr>
                        <p:cNvPr id="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4" y="2400"/>
                          <a:ext cx="112" cy="112"/>
                        </a:xfrm>
                        <a:prstGeom prst="rect">
                          <a:avLst/>
                        </a:prstGeom>
                        <a:solidFill>
                          <a:srgbClr val="66FFFF"/>
                        </a:solidFill>
                      </p:spPr>
                    </p:pic>
                  </p:oleObj>
                </mc:Fallback>
              </mc:AlternateContent>
            </a:graphicData>
          </a:graphic>
        </p:graphicFrame>
        <p:graphicFrame>
          <p:nvGraphicFramePr>
            <p:cNvPr id="65542" name="Object 6"/>
            <p:cNvGraphicFramePr>
              <a:graphicFrameLocks noChangeAspect="1"/>
            </p:cNvGraphicFramePr>
            <p:nvPr/>
          </p:nvGraphicFramePr>
          <p:xfrm>
            <a:off x="3600" y="3072"/>
            <a:ext cx="112" cy="40"/>
          </p:xfrm>
          <a:graphic>
            <a:graphicData uri="http://schemas.openxmlformats.org/presentationml/2006/ole">
              <mc:AlternateContent xmlns:mc="http://schemas.openxmlformats.org/markup-compatibility/2006">
                <mc:Choice xmlns:v="urn:schemas-microsoft-com:vml" Requires="v">
                  <p:oleObj spid="_x0000_s185474" name="Equation" r:id="rId7" imgW="177480" imgH="63360" progId="Equation.3">
                    <p:embed/>
                  </p:oleObj>
                </mc:Choice>
                <mc:Fallback>
                  <p:oleObj name="Equation" r:id="rId7" imgW="177480" imgH="63360" progId="Equation.3">
                    <p:embed/>
                    <p:pic>
                      <p:nvPicPr>
                        <p:cNvPr id="0"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0" y="3072"/>
                          <a:ext cx="112" cy="40"/>
                        </a:xfrm>
                        <a:prstGeom prst="rect">
                          <a:avLst/>
                        </a:prstGeom>
                        <a:solidFill>
                          <a:srgbClr val="66FFFF"/>
                        </a:solidFill>
                      </p:spPr>
                    </p:pic>
                  </p:oleObj>
                </mc:Fallback>
              </mc:AlternateContent>
            </a:graphicData>
          </a:graphic>
        </p:graphicFrame>
      </p:grpSp>
      <p:sp>
        <p:nvSpPr>
          <p:cNvPr id="65543" name="Line 7"/>
          <p:cNvSpPr>
            <a:spLocks noChangeShapeType="1"/>
          </p:cNvSpPr>
          <p:nvPr/>
        </p:nvSpPr>
        <p:spPr bwMode="auto">
          <a:xfrm>
            <a:off x="8399463" y="4640263"/>
            <a:ext cx="0" cy="381000"/>
          </a:xfrm>
          <a:prstGeom prst="line">
            <a:avLst/>
          </a:prstGeom>
          <a:noFill/>
          <a:ln w="19050" cap="sq">
            <a:solidFill>
              <a:srgbClr val="FF3300"/>
            </a:solidFill>
            <a:round/>
            <a:headEnd type="none" w="sm" len="sm"/>
            <a:tailEnd type="triangle" w="med" len="med"/>
          </a:ln>
          <a:effectLst/>
        </p:spPr>
        <p:txBody>
          <a:bodyPr wrap="none"/>
          <a:lstStyle/>
          <a:p>
            <a:endParaRPr lang="zh-CN" altLang="en-US"/>
          </a:p>
        </p:txBody>
      </p:sp>
      <p:sp>
        <p:nvSpPr>
          <p:cNvPr id="65544" name="Line 8"/>
          <p:cNvSpPr>
            <a:spLocks noChangeShapeType="1"/>
          </p:cNvSpPr>
          <p:nvPr/>
        </p:nvSpPr>
        <p:spPr bwMode="auto">
          <a:xfrm>
            <a:off x="8399463" y="5478463"/>
            <a:ext cx="0" cy="381000"/>
          </a:xfrm>
          <a:prstGeom prst="line">
            <a:avLst/>
          </a:prstGeom>
          <a:noFill/>
          <a:ln w="19050" cap="sq">
            <a:solidFill>
              <a:srgbClr val="FF3300"/>
            </a:solidFill>
            <a:round/>
            <a:headEnd type="none" w="sm" len="sm"/>
            <a:tailEnd type="triangle" w="med" len="med"/>
          </a:ln>
          <a:effectLst/>
        </p:spPr>
        <p:txBody>
          <a:bodyPr wrap="none"/>
          <a:lstStyle/>
          <a:p>
            <a:endParaRPr lang="zh-CN" altLang="en-US"/>
          </a:p>
        </p:txBody>
      </p:sp>
      <p:sp>
        <p:nvSpPr>
          <p:cNvPr id="65545" name="Line 9"/>
          <p:cNvSpPr>
            <a:spLocks noChangeShapeType="1"/>
          </p:cNvSpPr>
          <p:nvPr/>
        </p:nvSpPr>
        <p:spPr bwMode="auto">
          <a:xfrm flipH="1">
            <a:off x="7713663" y="5402263"/>
            <a:ext cx="304800" cy="0"/>
          </a:xfrm>
          <a:prstGeom prst="line">
            <a:avLst/>
          </a:prstGeom>
          <a:noFill/>
          <a:ln w="19050">
            <a:solidFill>
              <a:srgbClr val="FF3300"/>
            </a:solidFill>
            <a:prstDash val="dash"/>
            <a:round/>
            <a:headEnd/>
            <a:tailEnd type="triangle" w="med" len="med"/>
          </a:ln>
          <a:effectLst/>
        </p:spPr>
        <p:txBody>
          <a:bodyPr wrap="none"/>
          <a:lstStyle/>
          <a:p>
            <a:endParaRPr lang="zh-CN" altLang="en-US"/>
          </a:p>
        </p:txBody>
      </p:sp>
      <p:grpSp>
        <p:nvGrpSpPr>
          <p:cNvPr id="3" name="Group 10"/>
          <p:cNvGrpSpPr>
            <a:grpSpLocks/>
          </p:cNvGrpSpPr>
          <p:nvPr/>
        </p:nvGrpSpPr>
        <p:grpSpPr bwMode="auto">
          <a:xfrm>
            <a:off x="5656263" y="3725863"/>
            <a:ext cx="658812" cy="762000"/>
            <a:chOff x="3360" y="2064"/>
            <a:chExt cx="415" cy="480"/>
          </a:xfrm>
        </p:grpSpPr>
        <p:graphicFrame>
          <p:nvGraphicFramePr>
            <p:cNvPr id="65547" name="Object 11"/>
            <p:cNvGraphicFramePr>
              <a:graphicFrameLocks noChangeAspect="1"/>
            </p:cNvGraphicFramePr>
            <p:nvPr/>
          </p:nvGraphicFramePr>
          <p:xfrm>
            <a:off x="3379" y="2432"/>
            <a:ext cx="112" cy="112"/>
          </p:xfrm>
          <a:graphic>
            <a:graphicData uri="http://schemas.openxmlformats.org/presentationml/2006/ole">
              <mc:AlternateContent xmlns:mc="http://schemas.openxmlformats.org/markup-compatibility/2006">
                <mc:Choice xmlns:v="urn:schemas-microsoft-com:vml" Requires="v">
                  <p:oleObj spid="_x0000_s185475" name="Equation" r:id="rId9" imgW="177480" imgH="177480" progId="Equation.3">
                    <p:embed/>
                  </p:oleObj>
                </mc:Choice>
                <mc:Fallback>
                  <p:oleObj name="Equation" r:id="rId9" imgW="177480" imgH="177480" progId="Equation.3">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9" y="2432"/>
                          <a:ext cx="112" cy="112"/>
                        </a:xfrm>
                        <a:prstGeom prst="rect">
                          <a:avLst/>
                        </a:prstGeom>
                        <a:solidFill>
                          <a:srgbClr val="66FFFF"/>
                        </a:solidFill>
                      </p:spPr>
                    </p:pic>
                  </p:oleObj>
                </mc:Fallback>
              </mc:AlternateContent>
            </a:graphicData>
          </a:graphic>
        </p:graphicFrame>
        <p:graphicFrame>
          <p:nvGraphicFramePr>
            <p:cNvPr id="65548" name="Object 12"/>
            <p:cNvGraphicFramePr>
              <a:graphicFrameLocks noChangeAspect="1"/>
            </p:cNvGraphicFramePr>
            <p:nvPr/>
          </p:nvGraphicFramePr>
          <p:xfrm>
            <a:off x="3360" y="2064"/>
            <a:ext cx="112" cy="40"/>
          </p:xfrm>
          <a:graphic>
            <a:graphicData uri="http://schemas.openxmlformats.org/presentationml/2006/ole">
              <mc:AlternateContent xmlns:mc="http://schemas.openxmlformats.org/markup-compatibility/2006">
                <mc:Choice xmlns:v="urn:schemas-microsoft-com:vml" Requires="v">
                  <p:oleObj spid="_x0000_s185476" name="Equation" r:id="rId10" imgW="177480" imgH="63360" progId="Equation.3">
                    <p:embed/>
                  </p:oleObj>
                </mc:Choice>
                <mc:Fallback>
                  <p:oleObj name="Equation" r:id="rId10" imgW="177480" imgH="63360" progId="Equation.3">
                    <p:embed/>
                    <p:pic>
                      <p:nvPicPr>
                        <p:cNvPr id="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0" y="2064"/>
                          <a:ext cx="112" cy="40"/>
                        </a:xfrm>
                        <a:prstGeom prst="rect">
                          <a:avLst/>
                        </a:prstGeom>
                        <a:solidFill>
                          <a:srgbClr val="66FFFF"/>
                        </a:solidFill>
                      </p:spPr>
                    </p:pic>
                  </p:oleObj>
                </mc:Fallback>
              </mc:AlternateContent>
            </a:graphicData>
          </a:graphic>
        </p:graphicFrame>
        <p:graphicFrame>
          <p:nvGraphicFramePr>
            <p:cNvPr id="65549" name="Object 13"/>
            <p:cNvGraphicFramePr>
              <a:graphicFrameLocks noChangeAspect="1"/>
            </p:cNvGraphicFramePr>
            <p:nvPr/>
          </p:nvGraphicFramePr>
          <p:xfrm>
            <a:off x="3600" y="2160"/>
            <a:ext cx="175" cy="212"/>
          </p:xfrm>
          <a:graphic>
            <a:graphicData uri="http://schemas.openxmlformats.org/presentationml/2006/ole">
              <mc:AlternateContent xmlns:mc="http://schemas.openxmlformats.org/markup-compatibility/2006">
                <mc:Choice xmlns:v="urn:schemas-microsoft-com:vml" Requires="v">
                  <p:oleObj spid="_x0000_s185477" name="Equation" r:id="rId11" imgW="177480" imgH="215640" progId="Equation.3">
                    <p:embed/>
                  </p:oleObj>
                </mc:Choice>
                <mc:Fallback>
                  <p:oleObj name="Equation" r:id="rId11" imgW="177480" imgH="215640" progId="Equation.3">
                    <p:embed/>
                    <p:pic>
                      <p:nvPicPr>
                        <p:cNvPr id="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0" y="2160"/>
                          <a:ext cx="175" cy="212"/>
                        </a:xfrm>
                        <a:prstGeom prst="rect">
                          <a:avLst/>
                        </a:prstGeom>
                        <a:solidFill>
                          <a:srgbClr val="66FFFF"/>
                        </a:solidFill>
                      </p:spPr>
                    </p:pic>
                  </p:oleObj>
                </mc:Fallback>
              </mc:AlternateContent>
            </a:graphicData>
          </a:graphic>
        </p:graphicFrame>
      </p:grpSp>
      <p:sp>
        <p:nvSpPr>
          <p:cNvPr id="65550" name="Text Box 14"/>
          <p:cNvSpPr txBox="1">
            <a:spLocks noChangeArrowheads="1"/>
          </p:cNvSpPr>
          <p:nvPr/>
        </p:nvSpPr>
        <p:spPr bwMode="auto">
          <a:xfrm>
            <a:off x="5181600" y="1350963"/>
            <a:ext cx="3581400" cy="1917700"/>
          </a:xfrm>
          <a:prstGeom prst="rect">
            <a:avLst/>
          </a:prstGeom>
          <a:noFill/>
          <a:ln w="12700" cap="sq">
            <a:noFill/>
            <a:miter lim="800000"/>
            <a:headEnd type="none" w="sm" len="sm"/>
            <a:tailEnd type="none" w="sm" len="sm"/>
          </a:ln>
          <a:effectLst/>
        </p:spPr>
        <p:txBody>
          <a:bodyPr>
            <a:spAutoFit/>
          </a:bodyPr>
          <a:lstStyle/>
          <a:p>
            <a:pPr eaLnBrk="0" hangingPunct="0">
              <a:spcBef>
                <a:spcPct val="50000"/>
              </a:spcBef>
            </a:pPr>
            <a:r>
              <a:rPr lang="en-US" altLang="zh-CN" sz="2400">
                <a:latin typeface="Times New Roman" pitchFamily="18" charset="0"/>
              </a:rPr>
              <a:t>        </a:t>
            </a:r>
            <a:r>
              <a:rPr lang="zh-CN" altLang="en-US" sz="2400" b="1">
                <a:solidFill>
                  <a:srgbClr val="000000"/>
                </a:solidFill>
                <a:latin typeface="Times New Roman" pitchFamily="18" charset="0"/>
              </a:rPr>
              <a:t>设所有的电容对交流信号均可视为短路。试说明电路中是否引入了交流负反馈；如引入了，则说明其组态。</a:t>
            </a:r>
          </a:p>
        </p:txBody>
      </p:sp>
      <p:pic>
        <p:nvPicPr>
          <p:cNvPr id="65551" name="Picture 15" descr="负反馈放大电路1"/>
          <p:cNvPicPr>
            <a:picLocks noChangeAspect="1" noChangeArrowheads="1"/>
          </p:cNvPicPr>
          <p:nvPr/>
        </p:nvPicPr>
        <p:blipFill>
          <a:blip r:embed="rId13"/>
          <a:srcRect r="16138" b="33664"/>
          <a:stretch>
            <a:fillRect/>
          </a:stretch>
        </p:blipFill>
        <p:spPr bwMode="auto">
          <a:xfrm>
            <a:off x="685800" y="1427163"/>
            <a:ext cx="4543425" cy="2514600"/>
          </a:xfrm>
          <a:prstGeom prst="rect">
            <a:avLst/>
          </a:prstGeom>
          <a:noFill/>
        </p:spPr>
      </p:pic>
      <p:grpSp>
        <p:nvGrpSpPr>
          <p:cNvPr id="4" name="Group 16"/>
          <p:cNvGrpSpPr>
            <a:grpSpLocks/>
          </p:cNvGrpSpPr>
          <p:nvPr/>
        </p:nvGrpSpPr>
        <p:grpSpPr bwMode="auto">
          <a:xfrm>
            <a:off x="1524000" y="2017713"/>
            <a:ext cx="2235200" cy="768350"/>
            <a:chOff x="960" y="1044"/>
            <a:chExt cx="1408" cy="484"/>
          </a:xfrm>
        </p:grpSpPr>
        <p:graphicFrame>
          <p:nvGraphicFramePr>
            <p:cNvPr id="65553" name="Object 17"/>
            <p:cNvGraphicFramePr>
              <a:graphicFrameLocks noChangeAspect="1"/>
            </p:cNvGraphicFramePr>
            <p:nvPr/>
          </p:nvGraphicFramePr>
          <p:xfrm>
            <a:off x="960" y="1104"/>
            <a:ext cx="112" cy="112"/>
          </p:xfrm>
          <a:graphic>
            <a:graphicData uri="http://schemas.openxmlformats.org/presentationml/2006/ole">
              <mc:AlternateContent xmlns:mc="http://schemas.openxmlformats.org/markup-compatibility/2006">
                <mc:Choice xmlns:v="urn:schemas-microsoft-com:vml" Requires="v">
                  <p:oleObj spid="_x0000_s185478" name="Equation" r:id="rId14" imgW="177480" imgH="177480" progId="Equation.3">
                    <p:embed/>
                  </p:oleObj>
                </mc:Choice>
                <mc:Fallback>
                  <p:oleObj name="Equation" r:id="rId14" imgW="177480" imgH="177480" progId="Equation.3">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0" y="1104"/>
                          <a:ext cx="112" cy="112"/>
                        </a:xfrm>
                        <a:prstGeom prst="rect">
                          <a:avLst/>
                        </a:prstGeom>
                        <a:solidFill>
                          <a:srgbClr val="66FFFF"/>
                        </a:solidFill>
                      </p:spPr>
                    </p:pic>
                  </p:oleObj>
                </mc:Fallback>
              </mc:AlternateContent>
            </a:graphicData>
          </a:graphic>
        </p:graphicFrame>
        <p:graphicFrame>
          <p:nvGraphicFramePr>
            <p:cNvPr id="65554" name="Object 18"/>
            <p:cNvGraphicFramePr>
              <a:graphicFrameLocks noChangeAspect="1"/>
            </p:cNvGraphicFramePr>
            <p:nvPr/>
          </p:nvGraphicFramePr>
          <p:xfrm>
            <a:off x="1392" y="1044"/>
            <a:ext cx="112" cy="40"/>
          </p:xfrm>
          <a:graphic>
            <a:graphicData uri="http://schemas.openxmlformats.org/presentationml/2006/ole">
              <mc:AlternateContent xmlns:mc="http://schemas.openxmlformats.org/markup-compatibility/2006">
                <mc:Choice xmlns:v="urn:schemas-microsoft-com:vml" Requires="v">
                  <p:oleObj spid="_x0000_s185479" name="Equation" r:id="rId16" imgW="177480" imgH="63360" progId="Equation.3">
                    <p:embed/>
                  </p:oleObj>
                </mc:Choice>
                <mc:Fallback>
                  <p:oleObj name="Equation" r:id="rId16" imgW="177480" imgH="63360" progId="Equation.3">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92" y="1044"/>
                          <a:ext cx="112" cy="40"/>
                        </a:xfrm>
                        <a:prstGeom prst="rect">
                          <a:avLst/>
                        </a:prstGeom>
                        <a:solidFill>
                          <a:srgbClr val="66FFFF"/>
                        </a:solidFill>
                      </p:spPr>
                    </p:pic>
                  </p:oleObj>
                </mc:Fallback>
              </mc:AlternateContent>
            </a:graphicData>
          </a:graphic>
        </p:graphicFrame>
        <p:graphicFrame>
          <p:nvGraphicFramePr>
            <p:cNvPr id="65555" name="Object 19"/>
            <p:cNvGraphicFramePr>
              <a:graphicFrameLocks noChangeAspect="1"/>
            </p:cNvGraphicFramePr>
            <p:nvPr/>
          </p:nvGraphicFramePr>
          <p:xfrm>
            <a:off x="2256" y="1488"/>
            <a:ext cx="112" cy="40"/>
          </p:xfrm>
          <a:graphic>
            <a:graphicData uri="http://schemas.openxmlformats.org/presentationml/2006/ole">
              <mc:AlternateContent xmlns:mc="http://schemas.openxmlformats.org/markup-compatibility/2006">
                <mc:Choice xmlns:v="urn:schemas-microsoft-com:vml" Requires="v">
                  <p:oleObj spid="_x0000_s185480" name="Equation" r:id="rId18" imgW="177480" imgH="63360" progId="Equation.3">
                    <p:embed/>
                  </p:oleObj>
                </mc:Choice>
                <mc:Fallback>
                  <p:oleObj name="Equation" r:id="rId18" imgW="177480" imgH="63360" progId="Equation.3">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6" y="1488"/>
                          <a:ext cx="112" cy="40"/>
                        </a:xfrm>
                        <a:prstGeom prst="rect">
                          <a:avLst/>
                        </a:prstGeom>
                        <a:solidFill>
                          <a:srgbClr val="66FFFF"/>
                        </a:solidFill>
                      </p:spPr>
                    </p:pic>
                  </p:oleObj>
                </mc:Fallback>
              </mc:AlternateContent>
            </a:graphicData>
          </a:graphic>
        </p:graphicFrame>
      </p:grpSp>
      <p:grpSp>
        <p:nvGrpSpPr>
          <p:cNvPr id="5" name="Group 20"/>
          <p:cNvGrpSpPr>
            <a:grpSpLocks/>
          </p:cNvGrpSpPr>
          <p:nvPr/>
        </p:nvGrpSpPr>
        <p:grpSpPr bwMode="auto">
          <a:xfrm>
            <a:off x="1524000" y="3103563"/>
            <a:ext cx="277813" cy="863600"/>
            <a:chOff x="960" y="1728"/>
            <a:chExt cx="175" cy="544"/>
          </a:xfrm>
        </p:grpSpPr>
        <p:graphicFrame>
          <p:nvGraphicFramePr>
            <p:cNvPr id="65557" name="Object 21"/>
            <p:cNvGraphicFramePr>
              <a:graphicFrameLocks noChangeAspect="1"/>
            </p:cNvGraphicFramePr>
            <p:nvPr/>
          </p:nvGraphicFramePr>
          <p:xfrm>
            <a:off x="960" y="1728"/>
            <a:ext cx="112" cy="40"/>
          </p:xfrm>
          <a:graphic>
            <a:graphicData uri="http://schemas.openxmlformats.org/presentationml/2006/ole">
              <mc:AlternateContent xmlns:mc="http://schemas.openxmlformats.org/markup-compatibility/2006">
                <mc:Choice xmlns:v="urn:schemas-microsoft-com:vml" Requires="v">
                  <p:oleObj spid="_x0000_s185481" name="Equation" r:id="rId19" imgW="177480" imgH="63360" progId="Equation.3">
                    <p:embed/>
                  </p:oleObj>
                </mc:Choice>
                <mc:Fallback>
                  <p:oleObj name="Equation" r:id="rId19" imgW="177480" imgH="6336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 y="1728"/>
                          <a:ext cx="112" cy="40"/>
                        </a:xfrm>
                        <a:prstGeom prst="rect">
                          <a:avLst/>
                        </a:prstGeom>
                        <a:solidFill>
                          <a:srgbClr val="66FFFF"/>
                        </a:solidFill>
                      </p:spPr>
                    </p:pic>
                  </p:oleObj>
                </mc:Fallback>
              </mc:AlternateContent>
            </a:graphicData>
          </a:graphic>
        </p:graphicFrame>
        <p:graphicFrame>
          <p:nvGraphicFramePr>
            <p:cNvPr id="65558" name="Object 22"/>
            <p:cNvGraphicFramePr>
              <a:graphicFrameLocks noChangeAspect="1"/>
            </p:cNvGraphicFramePr>
            <p:nvPr/>
          </p:nvGraphicFramePr>
          <p:xfrm>
            <a:off x="960" y="2160"/>
            <a:ext cx="112" cy="112"/>
          </p:xfrm>
          <a:graphic>
            <a:graphicData uri="http://schemas.openxmlformats.org/presentationml/2006/ole">
              <mc:AlternateContent xmlns:mc="http://schemas.openxmlformats.org/markup-compatibility/2006">
                <mc:Choice xmlns:v="urn:schemas-microsoft-com:vml" Requires="v">
                  <p:oleObj spid="_x0000_s185482" name="Equation" r:id="rId20" imgW="177480" imgH="177480" progId="Equation.3">
                    <p:embed/>
                  </p:oleObj>
                </mc:Choice>
                <mc:Fallback>
                  <p:oleObj name="Equation" r:id="rId20" imgW="177480" imgH="177480" progId="Equation.3">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 y="2160"/>
                          <a:ext cx="112" cy="112"/>
                        </a:xfrm>
                        <a:prstGeom prst="rect">
                          <a:avLst/>
                        </a:prstGeom>
                        <a:solidFill>
                          <a:srgbClr val="66FFFF"/>
                        </a:solidFill>
                      </p:spPr>
                    </p:pic>
                  </p:oleObj>
                </mc:Fallback>
              </mc:AlternateContent>
            </a:graphicData>
          </a:graphic>
        </p:graphicFrame>
        <p:graphicFrame>
          <p:nvGraphicFramePr>
            <p:cNvPr id="65559" name="Object 23"/>
            <p:cNvGraphicFramePr>
              <a:graphicFrameLocks noChangeAspect="1"/>
            </p:cNvGraphicFramePr>
            <p:nvPr/>
          </p:nvGraphicFramePr>
          <p:xfrm>
            <a:off x="960" y="1872"/>
            <a:ext cx="175" cy="212"/>
          </p:xfrm>
          <a:graphic>
            <a:graphicData uri="http://schemas.openxmlformats.org/presentationml/2006/ole">
              <mc:AlternateContent xmlns:mc="http://schemas.openxmlformats.org/markup-compatibility/2006">
                <mc:Choice xmlns:v="urn:schemas-microsoft-com:vml" Requires="v">
                  <p:oleObj spid="_x0000_s185483" name="Equation" r:id="rId21" imgW="177480" imgH="215640" progId="Equation.3">
                    <p:embed/>
                  </p:oleObj>
                </mc:Choice>
                <mc:Fallback>
                  <p:oleObj name="Equation" r:id="rId21" imgW="177480" imgH="215640" progId="Equation.3">
                    <p:embed/>
                    <p:pic>
                      <p:nvPicPr>
                        <p:cNvPr id="0" name="Picture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60" y="1872"/>
                          <a:ext cx="175" cy="212"/>
                        </a:xfrm>
                        <a:prstGeom prst="rect">
                          <a:avLst/>
                        </a:prstGeom>
                        <a:solidFill>
                          <a:srgbClr val="66FFFF"/>
                        </a:solidFill>
                      </p:spPr>
                    </p:pic>
                  </p:oleObj>
                </mc:Fallback>
              </mc:AlternateContent>
            </a:graphicData>
          </a:graphic>
        </p:graphicFrame>
      </p:grpSp>
      <p:sp>
        <p:nvSpPr>
          <p:cNvPr id="65560" name="AutoShape 24"/>
          <p:cNvSpPr>
            <a:spLocks/>
          </p:cNvSpPr>
          <p:nvPr/>
        </p:nvSpPr>
        <p:spPr bwMode="auto">
          <a:xfrm>
            <a:off x="468313" y="4149725"/>
            <a:ext cx="2743200" cy="523875"/>
          </a:xfrm>
          <a:prstGeom prst="borderCallout2">
            <a:avLst>
              <a:gd name="adj1" fmla="val 21819"/>
              <a:gd name="adj2" fmla="val 102778"/>
              <a:gd name="adj3" fmla="val 21819"/>
              <a:gd name="adj4" fmla="val 106134"/>
              <a:gd name="adj5" fmla="val -58486"/>
              <a:gd name="adj6" fmla="val 109551"/>
            </a:avLst>
          </a:prstGeom>
          <a:solidFill>
            <a:srgbClr val="FFFFCC"/>
          </a:solidFill>
          <a:ln w="19050" cap="sq">
            <a:solidFill>
              <a:srgbClr val="FF3300"/>
            </a:solidFill>
            <a:miter lim="800000"/>
            <a:headEnd type="none" w="sm" len="sm"/>
            <a:tailEnd type="none" w="sm" len="sm"/>
          </a:ln>
          <a:effectLst/>
        </p:spPr>
        <p:txBody>
          <a:bodyPr/>
          <a:lstStyle/>
          <a:p>
            <a:pPr algn="ctr" eaLnBrk="0" hangingPunct="0"/>
            <a:r>
              <a:rPr lang="zh-CN" altLang="en-US" sz="2400" b="1">
                <a:latin typeface="Times New Roman" pitchFamily="18" charset="0"/>
              </a:rPr>
              <a:t>电流串联负反馈</a:t>
            </a:r>
          </a:p>
        </p:txBody>
      </p:sp>
      <p:sp>
        <p:nvSpPr>
          <p:cNvPr id="65561" name="Rectangle 25"/>
          <p:cNvSpPr>
            <a:spLocks noGrp="1" noChangeArrowheads="1"/>
          </p:cNvSpPr>
          <p:nvPr>
            <p:ph type="title"/>
          </p:nvPr>
        </p:nvSpPr>
        <p:spPr>
          <a:xfrm>
            <a:off x="304800" y="817563"/>
            <a:ext cx="1458913" cy="609600"/>
          </a:xfrm>
        </p:spPr>
        <p:txBody>
          <a:bodyPr/>
          <a:lstStyle/>
          <a:p>
            <a:pPr algn="l"/>
            <a:r>
              <a:rPr lang="zh-CN" altLang="en-US" sz="3600">
                <a:solidFill>
                  <a:srgbClr val="000000"/>
                </a:solidFill>
                <a:ea typeface="华文行楷" pitchFamily="2" charset="-122"/>
              </a:rPr>
              <a:t>讨论</a:t>
            </a:r>
          </a:p>
        </p:txBody>
      </p:sp>
      <p:sp>
        <p:nvSpPr>
          <p:cNvPr id="65562" name="AutoShape 26"/>
          <p:cNvSpPr>
            <a:spLocks/>
          </p:cNvSpPr>
          <p:nvPr/>
        </p:nvSpPr>
        <p:spPr bwMode="auto">
          <a:xfrm>
            <a:off x="468313" y="5929461"/>
            <a:ext cx="2743200" cy="523875"/>
          </a:xfrm>
          <a:prstGeom prst="borderCallout2">
            <a:avLst>
              <a:gd name="adj1" fmla="val 21819"/>
              <a:gd name="adj2" fmla="val 102778"/>
              <a:gd name="adj3" fmla="val 21819"/>
              <a:gd name="adj4" fmla="val 125176"/>
              <a:gd name="adj5" fmla="val -28787"/>
              <a:gd name="adj6" fmla="val 147861"/>
            </a:avLst>
          </a:prstGeom>
          <a:solidFill>
            <a:srgbClr val="FFFFCC"/>
          </a:solidFill>
          <a:ln w="19050" cap="sq">
            <a:solidFill>
              <a:srgbClr val="FF3300"/>
            </a:solidFill>
            <a:miter lim="800000"/>
            <a:headEnd type="none" w="sm" len="sm"/>
            <a:tailEnd type="none" w="sm" len="sm"/>
          </a:ln>
          <a:effectLst/>
        </p:spPr>
        <p:txBody>
          <a:bodyPr/>
          <a:lstStyle/>
          <a:p>
            <a:pPr algn="ctr" eaLnBrk="0" hangingPunct="0"/>
            <a:r>
              <a:rPr lang="zh-CN" altLang="en-US" sz="2400" b="1" dirty="0">
                <a:latin typeface="Times New Roman" pitchFamily="18" charset="0"/>
              </a:rPr>
              <a:t>电流串联负反馈</a:t>
            </a:r>
          </a:p>
        </p:txBody>
      </p:sp>
      <p:graphicFrame>
        <p:nvGraphicFramePr>
          <p:cNvPr id="65563" name="Object 27"/>
          <p:cNvGraphicFramePr>
            <a:graphicFrameLocks noChangeAspect="1"/>
          </p:cNvGraphicFramePr>
          <p:nvPr/>
        </p:nvGraphicFramePr>
        <p:xfrm>
          <a:off x="7667625" y="3933825"/>
          <a:ext cx="990600" cy="522288"/>
        </p:xfrm>
        <a:graphic>
          <a:graphicData uri="http://schemas.openxmlformats.org/presentationml/2006/ole">
            <mc:AlternateContent xmlns:mc="http://schemas.openxmlformats.org/markup-compatibility/2006">
              <mc:Choice xmlns:v="urn:schemas-microsoft-com:vml" Requires="v">
                <p:oleObj spid="_x0000_s185484" name="Equation" r:id="rId23" imgW="457200" imgH="241200" progId="Equation.3">
                  <p:embed/>
                </p:oleObj>
              </mc:Choice>
              <mc:Fallback>
                <p:oleObj name="Equation" r:id="rId23" imgW="457200" imgH="241200" progId="Equation.3">
                  <p:embed/>
                  <p:pic>
                    <p:nvPicPr>
                      <p:cNvPr id="0"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667625" y="3933825"/>
                        <a:ext cx="990600" cy="522288"/>
                      </a:xfrm>
                      <a:prstGeom prst="rect">
                        <a:avLst/>
                      </a:prstGeom>
                      <a:solidFill>
                        <a:srgbClr val="66FFFF"/>
                      </a:solidFill>
                    </p:spPr>
                  </p:pic>
                </p:oleObj>
              </mc:Fallback>
            </mc:AlternateContent>
          </a:graphicData>
        </a:graphic>
      </p:graphicFrame>
      <p:pic>
        <p:nvPicPr>
          <p:cNvPr id="185458" name="Picture 11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5496" y="4728939"/>
            <a:ext cx="4260726" cy="1076325"/>
          </a:xfrm>
          <a:prstGeom prst="rect">
            <a:avLst/>
          </a:prstGeom>
          <a:solidFill>
            <a:srgbClr val="00B0F0"/>
          </a:solidFill>
          <a:ln>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55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65538"/>
                                        </p:tgtEl>
                                        <p:attrNameLst>
                                          <p:attrName>style.visibility</p:attrName>
                                        </p:attrNameLst>
                                      </p:cBhvr>
                                      <p:to>
                                        <p:strVal val="visible"/>
                                      </p:to>
                                    </p:set>
                                    <p:animEffect transition="in" filter="dissolve">
                                      <p:cBhvr>
                                        <p:cTn id="21" dur="500"/>
                                        <p:tgtEl>
                                          <p:spTgt spid="655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5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55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55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down)">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6556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5563"/>
                                        </p:tgtEl>
                                        <p:attrNameLst>
                                          <p:attrName>style.visibility</p:attrName>
                                        </p:attrNameLst>
                                      </p:cBhvr>
                                      <p:to>
                                        <p:strVal val="visible"/>
                                      </p:to>
                                    </p:set>
                                    <p:animEffect transition="in" filter="wipe(left)">
                                      <p:cBhvr>
                                        <p:cTn id="52" dur="500"/>
                                        <p:tgtEl>
                                          <p:spTgt spid="65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3" grpId="0" animBg="1"/>
      <p:bldP spid="65544" grpId="0" animBg="1"/>
      <p:bldP spid="65545" grpId="0" animBg="1"/>
      <p:bldP spid="65560" grpId="0" animBg="1" autoUpdateAnimBg="0"/>
      <p:bldP spid="65562"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ctrTitle"/>
          </p:nvPr>
        </p:nvSpPr>
        <p:spPr>
          <a:xfrm>
            <a:off x="971550" y="1484313"/>
            <a:ext cx="6840538" cy="1143000"/>
          </a:xfrm>
        </p:spPr>
        <p:txBody>
          <a:bodyPr/>
          <a:lstStyle/>
          <a:p>
            <a:r>
              <a:rPr lang="en-US" altLang="zh-CN" sz="4000" b="1" dirty="0" smtClean="0">
                <a:latin typeface="华文行楷" pitchFamily="2" charset="-122"/>
                <a:ea typeface="华文行楷" pitchFamily="2" charset="-122"/>
                <a:cs typeface="Times New Roman" pitchFamily="18" charset="0"/>
              </a:rPr>
              <a:t>§5.3</a:t>
            </a:r>
            <a:r>
              <a:rPr lang="en-US" altLang="zh-CN" sz="4000" dirty="0" smtClean="0">
                <a:latin typeface="华文行楷" pitchFamily="2" charset="-122"/>
                <a:ea typeface="华文行楷" pitchFamily="2" charset="-122"/>
                <a:cs typeface="Times New Roman" pitchFamily="18" charset="0"/>
              </a:rPr>
              <a:t> </a:t>
            </a:r>
            <a:r>
              <a:rPr lang="zh-CN" altLang="en-US" sz="4000" dirty="0">
                <a:latin typeface="华文行楷" pitchFamily="2" charset="-122"/>
                <a:ea typeface="华文行楷" pitchFamily="2" charset="-122"/>
                <a:cs typeface="Times New Roman" pitchFamily="18" charset="0"/>
              </a:rPr>
              <a:t>交流负反馈对放大电路性能的影响</a:t>
            </a:r>
          </a:p>
        </p:txBody>
      </p:sp>
      <p:sp>
        <p:nvSpPr>
          <p:cNvPr id="66569" name="Text Box 9">
            <a:hlinkClick r:id="rId3" action="ppaction://hlinksldjump"/>
          </p:cNvPr>
          <p:cNvSpPr txBox="1">
            <a:spLocks noChangeArrowheads="1"/>
          </p:cNvSpPr>
          <p:nvPr/>
        </p:nvSpPr>
        <p:spPr bwMode="auto">
          <a:xfrm>
            <a:off x="1835150" y="2852738"/>
            <a:ext cx="4824413" cy="519112"/>
          </a:xfrm>
          <a:prstGeom prst="rect">
            <a:avLst/>
          </a:prstGeom>
          <a:noFill/>
          <a:ln w="9525">
            <a:noFill/>
            <a:miter lim="800000"/>
            <a:headEnd/>
            <a:tailEnd/>
          </a:ln>
          <a:effectLst/>
        </p:spPr>
        <p:txBody>
          <a:bodyPr>
            <a:spAutoFit/>
          </a:bodyPr>
          <a:lstStyle/>
          <a:p>
            <a:pPr>
              <a:spcBef>
                <a:spcPct val="20000"/>
              </a:spcBef>
            </a:pPr>
            <a:r>
              <a:rPr kumimoji="1" lang="zh-CN" altLang="en-US" sz="2800" b="1">
                <a:latin typeface="Times New Roman" pitchFamily="18" charset="0"/>
                <a:ea typeface="华文楷体" pitchFamily="2" charset="-122"/>
              </a:rPr>
              <a:t>一、提高放大倍数的稳定性</a:t>
            </a:r>
          </a:p>
        </p:txBody>
      </p:sp>
      <p:sp>
        <p:nvSpPr>
          <p:cNvPr id="66570" name="Text Box 10">
            <a:hlinkClick r:id="rId4" action="ppaction://hlinksldjump"/>
          </p:cNvPr>
          <p:cNvSpPr txBox="1">
            <a:spLocks noChangeArrowheads="1"/>
          </p:cNvSpPr>
          <p:nvPr/>
        </p:nvSpPr>
        <p:spPr bwMode="auto">
          <a:xfrm>
            <a:off x="1835150" y="3429000"/>
            <a:ext cx="5257800" cy="519113"/>
          </a:xfrm>
          <a:prstGeom prst="rect">
            <a:avLst/>
          </a:prstGeom>
          <a:noFill/>
          <a:ln w="9525">
            <a:noFill/>
            <a:miter lim="800000"/>
            <a:headEnd/>
            <a:tailEnd/>
          </a:ln>
          <a:effectLst/>
        </p:spPr>
        <p:txBody>
          <a:bodyPr>
            <a:spAutoFit/>
          </a:bodyPr>
          <a:lstStyle/>
          <a:p>
            <a:pPr>
              <a:spcBef>
                <a:spcPct val="50000"/>
              </a:spcBef>
            </a:pPr>
            <a:r>
              <a:rPr kumimoji="1" lang="zh-CN" altLang="en-US" sz="2800" b="1">
                <a:latin typeface="Times New Roman" pitchFamily="18" charset="0"/>
                <a:ea typeface="华文楷体" pitchFamily="2" charset="-122"/>
              </a:rPr>
              <a:t>二、改变输入电阻和输出电阻</a:t>
            </a:r>
          </a:p>
        </p:txBody>
      </p:sp>
      <p:sp>
        <p:nvSpPr>
          <p:cNvPr id="66571" name="Text Box 11">
            <a:hlinkClick r:id="rId5" action="ppaction://hlinksldjump"/>
          </p:cNvPr>
          <p:cNvSpPr txBox="1">
            <a:spLocks noChangeArrowheads="1"/>
          </p:cNvSpPr>
          <p:nvPr/>
        </p:nvSpPr>
        <p:spPr bwMode="auto">
          <a:xfrm>
            <a:off x="1835150" y="4005263"/>
            <a:ext cx="3097213" cy="519112"/>
          </a:xfrm>
          <a:prstGeom prst="rect">
            <a:avLst/>
          </a:prstGeom>
          <a:noFill/>
          <a:ln w="9525">
            <a:noFill/>
            <a:miter lim="800000"/>
            <a:headEnd/>
            <a:tailEnd/>
          </a:ln>
          <a:effectLst/>
        </p:spPr>
        <p:txBody>
          <a:bodyPr>
            <a:spAutoFit/>
          </a:bodyPr>
          <a:lstStyle/>
          <a:p>
            <a:pPr>
              <a:spcBef>
                <a:spcPct val="50000"/>
              </a:spcBef>
            </a:pPr>
            <a:r>
              <a:rPr kumimoji="1" lang="zh-CN" altLang="en-US" sz="2800" b="1">
                <a:latin typeface="Times New Roman" pitchFamily="18" charset="0"/>
                <a:ea typeface="华文楷体" pitchFamily="2" charset="-122"/>
              </a:rPr>
              <a:t>三、展宽频带</a:t>
            </a:r>
          </a:p>
        </p:txBody>
      </p:sp>
      <p:sp>
        <p:nvSpPr>
          <p:cNvPr id="66572" name="Text Box 12">
            <a:hlinkClick r:id="rId6" action="ppaction://hlinksldjump"/>
          </p:cNvPr>
          <p:cNvSpPr txBox="1">
            <a:spLocks noChangeArrowheads="1"/>
          </p:cNvSpPr>
          <p:nvPr/>
        </p:nvSpPr>
        <p:spPr bwMode="auto">
          <a:xfrm>
            <a:off x="1835150" y="4581525"/>
            <a:ext cx="3816350" cy="519113"/>
          </a:xfrm>
          <a:prstGeom prst="rect">
            <a:avLst/>
          </a:prstGeom>
          <a:noFill/>
          <a:ln w="9525">
            <a:noFill/>
            <a:miter lim="800000"/>
            <a:headEnd/>
            <a:tailEnd/>
          </a:ln>
          <a:effectLst/>
        </p:spPr>
        <p:txBody>
          <a:bodyPr>
            <a:spAutoFit/>
          </a:bodyPr>
          <a:lstStyle/>
          <a:p>
            <a:pPr>
              <a:spcBef>
                <a:spcPct val="50000"/>
              </a:spcBef>
            </a:pPr>
            <a:r>
              <a:rPr kumimoji="1" lang="zh-CN" altLang="en-US" sz="2800" b="1">
                <a:latin typeface="Times New Roman" pitchFamily="18" charset="0"/>
                <a:ea typeface="华文楷体" pitchFamily="2" charset="-122"/>
              </a:rPr>
              <a:t>四、减小非线性失真</a:t>
            </a:r>
          </a:p>
        </p:txBody>
      </p:sp>
      <p:sp>
        <p:nvSpPr>
          <p:cNvPr id="66573" name="Text Box 13">
            <a:hlinkClick r:id="rId7" action="ppaction://hlinksldjump"/>
          </p:cNvPr>
          <p:cNvSpPr txBox="1">
            <a:spLocks noChangeArrowheads="1"/>
          </p:cNvSpPr>
          <p:nvPr/>
        </p:nvSpPr>
        <p:spPr bwMode="auto">
          <a:xfrm>
            <a:off x="1835150" y="5157788"/>
            <a:ext cx="4968875" cy="519112"/>
          </a:xfrm>
          <a:prstGeom prst="rect">
            <a:avLst/>
          </a:prstGeom>
          <a:noFill/>
          <a:ln w="9525">
            <a:noFill/>
            <a:miter lim="800000"/>
            <a:headEnd/>
            <a:tailEnd/>
          </a:ln>
          <a:effectLst/>
        </p:spPr>
        <p:txBody>
          <a:bodyPr>
            <a:spAutoFit/>
          </a:bodyPr>
          <a:lstStyle/>
          <a:p>
            <a:pPr>
              <a:spcBef>
                <a:spcPct val="50000"/>
              </a:spcBef>
            </a:pPr>
            <a:r>
              <a:rPr kumimoji="1" lang="zh-CN" altLang="en-US" sz="2800" b="1">
                <a:latin typeface="Times New Roman" pitchFamily="18" charset="0"/>
                <a:ea typeface="华文楷体" pitchFamily="2" charset="-122"/>
              </a:rPr>
              <a:t>五、引入负反馈的一般原则</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323850" y="836613"/>
            <a:ext cx="6665913" cy="533400"/>
          </a:xfrm>
        </p:spPr>
        <p:txBody>
          <a:bodyPr/>
          <a:lstStyle/>
          <a:p>
            <a:pPr algn="l"/>
            <a:r>
              <a:rPr lang="zh-CN" altLang="en-US" sz="3600">
                <a:solidFill>
                  <a:srgbClr val="000000"/>
                </a:solidFill>
                <a:ea typeface="华文行楷" pitchFamily="2" charset="-122"/>
              </a:rPr>
              <a:t>一、提高放大倍数的稳定性</a:t>
            </a:r>
            <a:endParaRPr lang="zh-CN" altLang="en-US" sz="4000" b="1">
              <a:solidFill>
                <a:srgbClr val="000000"/>
              </a:solidFill>
              <a:latin typeface="隶书" pitchFamily="49" charset="-122"/>
              <a:ea typeface="华文行楷" pitchFamily="2" charset="-122"/>
            </a:endParaRPr>
          </a:p>
        </p:txBody>
      </p:sp>
      <p:sp>
        <p:nvSpPr>
          <p:cNvPr id="68611" name="Text Box 3"/>
          <p:cNvSpPr txBox="1">
            <a:spLocks noChangeArrowheads="1"/>
          </p:cNvSpPr>
          <p:nvPr/>
        </p:nvSpPr>
        <p:spPr bwMode="auto">
          <a:xfrm>
            <a:off x="769938" y="1447800"/>
            <a:ext cx="7696200" cy="519113"/>
          </a:xfrm>
          <a:prstGeom prst="rect">
            <a:avLst/>
          </a:prstGeom>
          <a:noFill/>
          <a:ln w="9525">
            <a:noFill/>
            <a:miter lim="800000"/>
            <a:headEnd/>
            <a:tailEnd/>
          </a:ln>
          <a:effectLst/>
        </p:spPr>
        <p:txBody>
          <a:bodyPr>
            <a:spAutoFit/>
          </a:bodyPr>
          <a:lstStyle/>
          <a:p>
            <a:pPr>
              <a:spcBef>
                <a:spcPct val="10000"/>
              </a:spcBef>
            </a:pPr>
            <a:r>
              <a:rPr kumimoji="1" lang="zh-CN" altLang="en-US" sz="2800" b="1">
                <a:solidFill>
                  <a:srgbClr val="000000"/>
                </a:solidFill>
                <a:latin typeface="Times New Roman" pitchFamily="18" charset="0"/>
              </a:rPr>
              <a:t>在中频段，放大倍数、反馈系数等均为实数。</a:t>
            </a:r>
          </a:p>
        </p:txBody>
      </p:sp>
      <p:graphicFrame>
        <p:nvGraphicFramePr>
          <p:cNvPr id="68612" name="Object 4"/>
          <p:cNvGraphicFramePr>
            <a:graphicFrameLocks noChangeAspect="1"/>
          </p:cNvGraphicFramePr>
          <p:nvPr/>
        </p:nvGraphicFramePr>
        <p:xfrm>
          <a:off x="1150938" y="2209800"/>
          <a:ext cx="1928812" cy="762000"/>
        </p:xfrm>
        <a:graphic>
          <a:graphicData uri="http://schemas.openxmlformats.org/presentationml/2006/ole">
            <mc:AlternateContent xmlns:mc="http://schemas.openxmlformats.org/markup-compatibility/2006">
              <mc:Choice xmlns:v="urn:schemas-microsoft-com:vml" Requires="v">
                <p:oleObj spid="_x0000_s186433" name="Equation" r:id="rId3" imgW="774360" imgH="393480" progId="Equation.3">
                  <p:embed/>
                </p:oleObj>
              </mc:Choice>
              <mc:Fallback>
                <p:oleObj name="Equation" r:id="rId3" imgW="774360" imgH="393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0938" y="2209800"/>
                        <a:ext cx="1928812" cy="762000"/>
                      </a:xfrm>
                      <a:prstGeom prst="rect">
                        <a:avLst/>
                      </a:prstGeom>
                      <a:solidFill>
                        <a:srgbClr val="FFFFFF"/>
                      </a:solidFill>
                    </p:spPr>
                  </p:pic>
                </p:oleObj>
              </mc:Fallback>
            </mc:AlternateContent>
          </a:graphicData>
        </a:graphic>
      </p:graphicFrame>
      <p:graphicFrame>
        <p:nvGraphicFramePr>
          <p:cNvPr id="68613" name="Object 5"/>
          <p:cNvGraphicFramePr>
            <a:graphicFrameLocks noChangeAspect="1"/>
          </p:cNvGraphicFramePr>
          <p:nvPr/>
        </p:nvGraphicFramePr>
        <p:xfrm>
          <a:off x="4656138" y="3962400"/>
          <a:ext cx="2895600" cy="842963"/>
        </p:xfrm>
        <a:graphic>
          <a:graphicData uri="http://schemas.openxmlformats.org/presentationml/2006/ole">
            <mc:AlternateContent xmlns:mc="http://schemas.openxmlformats.org/markup-compatibility/2006">
              <mc:Choice xmlns:v="urn:schemas-microsoft-com:vml" Requires="v">
                <p:oleObj spid="_x0000_s186434" name="公式" r:id="rId5" imgW="1130040" imgH="431640" progId="Equation.3">
                  <p:embed/>
                </p:oleObj>
              </mc:Choice>
              <mc:Fallback>
                <p:oleObj name="公式" r:id="rId5" imgW="1130040" imgH="4316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138" y="3962400"/>
                        <a:ext cx="2895600" cy="842963"/>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68614" name="Object 6"/>
          <p:cNvGraphicFramePr>
            <a:graphicFrameLocks noChangeAspect="1"/>
          </p:cNvGraphicFramePr>
          <p:nvPr/>
        </p:nvGraphicFramePr>
        <p:xfrm>
          <a:off x="4427538" y="2133600"/>
          <a:ext cx="3276600" cy="1793875"/>
        </p:xfrm>
        <a:graphic>
          <a:graphicData uri="http://schemas.openxmlformats.org/presentationml/2006/ole">
            <mc:AlternateContent xmlns:mc="http://schemas.openxmlformats.org/markup-compatibility/2006">
              <mc:Choice xmlns:v="urn:schemas-microsoft-com:vml" Requires="v">
                <p:oleObj spid="_x0000_s186435" name="Photo Editor 照片" r:id="rId7" imgW="10314286" imgH="5649114" progId="">
                  <p:embed/>
                </p:oleObj>
              </mc:Choice>
              <mc:Fallback>
                <p:oleObj name="Photo Editor 照片" r:id="rId7" imgW="10314286" imgH="5649114" progId="">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7538" y="2133600"/>
                        <a:ext cx="3276600"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5" name="Object 7"/>
          <p:cNvGraphicFramePr>
            <a:graphicFrameLocks noChangeAspect="1"/>
          </p:cNvGraphicFramePr>
          <p:nvPr/>
        </p:nvGraphicFramePr>
        <p:xfrm>
          <a:off x="1074738" y="3048000"/>
          <a:ext cx="2590800" cy="811213"/>
        </p:xfrm>
        <a:graphic>
          <a:graphicData uri="http://schemas.openxmlformats.org/presentationml/2006/ole">
            <mc:AlternateContent xmlns:mc="http://schemas.openxmlformats.org/markup-compatibility/2006">
              <mc:Choice xmlns:v="urn:schemas-microsoft-com:vml" Requires="v">
                <p:oleObj spid="_x0000_s186436" name="Equation" r:id="rId9" imgW="1041120" imgH="419040" progId="Equation.3">
                  <p:embed/>
                </p:oleObj>
              </mc:Choice>
              <mc:Fallback>
                <p:oleObj name="Equation" r:id="rId9" imgW="1041120" imgH="41904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4738" y="3048000"/>
                        <a:ext cx="2590800" cy="811213"/>
                      </a:xfrm>
                      <a:prstGeom prst="rect">
                        <a:avLst/>
                      </a:prstGeom>
                      <a:solidFill>
                        <a:srgbClr val="FFFFFF"/>
                      </a:solidFill>
                    </p:spPr>
                  </p:pic>
                </p:oleObj>
              </mc:Fallback>
            </mc:AlternateContent>
          </a:graphicData>
        </a:graphic>
      </p:graphicFrame>
      <p:graphicFrame>
        <p:nvGraphicFramePr>
          <p:cNvPr id="68616" name="Object 8"/>
          <p:cNvGraphicFramePr>
            <a:graphicFrameLocks noChangeAspect="1"/>
          </p:cNvGraphicFramePr>
          <p:nvPr/>
        </p:nvGraphicFramePr>
        <p:xfrm>
          <a:off x="1150938" y="4038600"/>
          <a:ext cx="2527300" cy="811213"/>
        </p:xfrm>
        <a:graphic>
          <a:graphicData uri="http://schemas.openxmlformats.org/presentationml/2006/ole">
            <mc:AlternateContent xmlns:mc="http://schemas.openxmlformats.org/markup-compatibility/2006">
              <mc:Choice xmlns:v="urn:schemas-microsoft-com:vml" Requires="v">
                <p:oleObj spid="_x0000_s186437" name="Equation" r:id="rId11" imgW="1015920" imgH="419040" progId="Equation.3">
                  <p:embed/>
                </p:oleObj>
              </mc:Choice>
              <mc:Fallback>
                <p:oleObj name="Equation" r:id="rId11" imgW="1015920" imgH="41904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0938" y="4038600"/>
                        <a:ext cx="2527300" cy="811213"/>
                      </a:xfrm>
                      <a:prstGeom prst="rect">
                        <a:avLst/>
                      </a:prstGeom>
                      <a:solidFill>
                        <a:srgbClr val="FFFFFF"/>
                      </a:solidFill>
                    </p:spPr>
                  </p:pic>
                </p:oleObj>
              </mc:Fallback>
            </mc:AlternateContent>
          </a:graphicData>
        </a:graphic>
      </p:graphicFrame>
      <p:grpSp>
        <p:nvGrpSpPr>
          <p:cNvPr id="2" name="Group 9"/>
          <p:cNvGrpSpPr>
            <a:grpSpLocks/>
          </p:cNvGrpSpPr>
          <p:nvPr/>
        </p:nvGrpSpPr>
        <p:grpSpPr bwMode="auto">
          <a:xfrm>
            <a:off x="846138" y="4876800"/>
            <a:ext cx="7239000" cy="814388"/>
            <a:chOff x="528" y="2976"/>
            <a:chExt cx="4560" cy="513"/>
          </a:xfrm>
        </p:grpSpPr>
        <p:sp>
          <p:nvSpPr>
            <p:cNvPr id="68618" name="Text Box 10"/>
            <p:cNvSpPr txBox="1">
              <a:spLocks noChangeArrowheads="1"/>
            </p:cNvSpPr>
            <p:nvPr/>
          </p:nvSpPr>
          <p:spPr bwMode="auto">
            <a:xfrm>
              <a:off x="528" y="3072"/>
              <a:ext cx="4560" cy="288"/>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说明放大倍数减小到基本放大电路的             ，</a:t>
              </a:r>
            </a:p>
          </p:txBody>
        </p:sp>
        <p:graphicFrame>
          <p:nvGraphicFramePr>
            <p:cNvPr id="68619" name="Object 11"/>
            <p:cNvGraphicFramePr>
              <a:graphicFrameLocks noChangeAspect="1"/>
            </p:cNvGraphicFramePr>
            <p:nvPr/>
          </p:nvGraphicFramePr>
          <p:xfrm>
            <a:off x="3696" y="2976"/>
            <a:ext cx="595" cy="513"/>
          </p:xfrm>
          <a:graphic>
            <a:graphicData uri="http://schemas.openxmlformats.org/presentationml/2006/ole">
              <mc:AlternateContent xmlns:mc="http://schemas.openxmlformats.org/markup-compatibility/2006">
                <mc:Choice xmlns:v="urn:schemas-microsoft-com:vml" Requires="v">
                  <p:oleObj spid="_x0000_s186438" name="Equation" r:id="rId13" imgW="457200" imgH="393480" progId="Equation.3">
                    <p:embed/>
                  </p:oleObj>
                </mc:Choice>
                <mc:Fallback>
                  <p:oleObj name="Equation" r:id="rId13" imgW="457200" imgH="393480" progId="Equation.3">
                    <p:embed/>
                    <p:pic>
                      <p:nvPicPr>
                        <p:cNvPr id="0"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96" y="2976"/>
                          <a:ext cx="595" cy="513"/>
                        </a:xfrm>
                        <a:prstGeom prst="rect">
                          <a:avLst/>
                        </a:prstGeom>
                        <a:noFill/>
                        <a:extLst>
                          <a:ext uri="{909E8E84-426E-40DD-AFC4-6F175D3DCCD1}">
                            <a14:hiddenFill xmlns:a14="http://schemas.microsoft.com/office/drawing/2010/main">
                              <a:solidFill>
                                <a:srgbClr val="CCFFFF"/>
                              </a:solidFill>
                            </a14:hiddenFill>
                          </a:ext>
                        </a:extLst>
                      </p:spPr>
                    </p:pic>
                  </p:oleObj>
                </mc:Fallback>
              </mc:AlternateContent>
            </a:graphicData>
          </a:graphic>
        </p:graphicFrame>
      </p:grpSp>
      <p:grpSp>
        <p:nvGrpSpPr>
          <p:cNvPr id="3" name="Group 12"/>
          <p:cNvGrpSpPr>
            <a:grpSpLocks/>
          </p:cNvGrpSpPr>
          <p:nvPr/>
        </p:nvGrpSpPr>
        <p:grpSpPr bwMode="auto">
          <a:xfrm>
            <a:off x="846138" y="5867400"/>
            <a:ext cx="7772400" cy="457200"/>
            <a:chOff x="528" y="3600"/>
            <a:chExt cx="4896" cy="288"/>
          </a:xfrm>
        </p:grpSpPr>
        <p:graphicFrame>
          <p:nvGraphicFramePr>
            <p:cNvPr id="68621" name="Object 13"/>
            <p:cNvGraphicFramePr>
              <a:graphicFrameLocks noChangeAspect="1"/>
            </p:cNvGraphicFramePr>
            <p:nvPr/>
          </p:nvGraphicFramePr>
          <p:xfrm>
            <a:off x="3696" y="3648"/>
            <a:ext cx="720" cy="235"/>
          </p:xfrm>
          <a:graphic>
            <a:graphicData uri="http://schemas.openxmlformats.org/presentationml/2006/ole">
              <mc:AlternateContent xmlns:mc="http://schemas.openxmlformats.org/markup-compatibility/2006">
                <mc:Choice xmlns:v="urn:schemas-microsoft-com:vml" Requires="v">
                  <p:oleObj spid="_x0000_s186439" name="Equation" r:id="rId15" imgW="545760" imgH="177480" progId="Equation.3">
                    <p:embed/>
                  </p:oleObj>
                </mc:Choice>
                <mc:Fallback>
                  <p:oleObj name="Equation" r:id="rId15" imgW="545760" imgH="177480" progId="Equation.3">
                    <p:embed/>
                    <p:pic>
                      <p:nvPicPr>
                        <p:cNvPr id="0" name="Picture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96" y="3648"/>
                          <a:ext cx="720" cy="235"/>
                        </a:xfrm>
                        <a:prstGeom prst="rect">
                          <a:avLst/>
                        </a:prstGeom>
                        <a:noFill/>
                        <a:extLst>
                          <a:ext uri="{909E8E84-426E-40DD-AFC4-6F175D3DCCD1}">
                            <a14:hiddenFill xmlns:a14="http://schemas.microsoft.com/office/drawing/2010/main">
                              <a:solidFill>
                                <a:srgbClr val="CCFFFF"/>
                              </a:solidFill>
                            </a14:hiddenFill>
                          </a:ext>
                        </a:extLst>
                      </p:spPr>
                    </p:pic>
                  </p:oleObj>
                </mc:Fallback>
              </mc:AlternateContent>
            </a:graphicData>
          </a:graphic>
        </p:graphicFrame>
        <p:sp>
          <p:nvSpPr>
            <p:cNvPr id="68622" name="Text Box 14"/>
            <p:cNvSpPr txBox="1">
              <a:spLocks noChangeArrowheads="1"/>
            </p:cNvSpPr>
            <p:nvPr/>
          </p:nvSpPr>
          <p:spPr bwMode="auto">
            <a:xfrm>
              <a:off x="528" y="3600"/>
              <a:ext cx="4896" cy="288"/>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放大倍数的稳定性是基本放大电路的               倍。</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Effect transition="in" filter="wipe(left)">
                                      <p:cBhvr>
                                        <p:cTn id="7" dur="500"/>
                                        <p:tgtEl>
                                          <p:spTgt spid="686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8612"/>
                                        </p:tgtEl>
                                        <p:attrNameLst>
                                          <p:attrName>style.visibility</p:attrName>
                                        </p:attrNameLst>
                                      </p:cBhvr>
                                      <p:to>
                                        <p:strVal val="visible"/>
                                      </p:to>
                                    </p:set>
                                    <p:animEffect transition="in" filter="wipe(left)">
                                      <p:cBhvr>
                                        <p:cTn id="12" dur="500"/>
                                        <p:tgtEl>
                                          <p:spTgt spid="686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8615"/>
                                        </p:tgtEl>
                                        <p:attrNameLst>
                                          <p:attrName>style.visibility</p:attrName>
                                        </p:attrNameLst>
                                      </p:cBhvr>
                                      <p:to>
                                        <p:strVal val="visible"/>
                                      </p:to>
                                    </p:set>
                                    <p:animEffect transition="in" filter="wipe(left)">
                                      <p:cBhvr>
                                        <p:cTn id="17" dur="500"/>
                                        <p:tgtEl>
                                          <p:spTgt spid="686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8616"/>
                                        </p:tgtEl>
                                        <p:attrNameLst>
                                          <p:attrName>style.visibility</p:attrName>
                                        </p:attrNameLst>
                                      </p:cBhvr>
                                      <p:to>
                                        <p:strVal val="visible"/>
                                      </p:to>
                                    </p:set>
                                    <p:animEffect transition="in" filter="wipe(left)">
                                      <p:cBhvr>
                                        <p:cTn id="22" dur="500"/>
                                        <p:tgtEl>
                                          <p:spTgt spid="686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8613"/>
                                        </p:tgtEl>
                                        <p:attrNameLst>
                                          <p:attrName>style.visibility</p:attrName>
                                        </p:attrNameLst>
                                      </p:cBhvr>
                                      <p:to>
                                        <p:strVal val="visible"/>
                                      </p:to>
                                    </p:set>
                                    <p:animEffect transition="in" filter="wipe(left)">
                                      <p:cBhvr>
                                        <p:cTn id="27" dur="500"/>
                                        <p:tgtEl>
                                          <p:spTgt spid="686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55650" y="1844675"/>
            <a:ext cx="7772400" cy="914400"/>
          </a:xfrm>
        </p:spPr>
        <p:txBody>
          <a:bodyPr/>
          <a:lstStyle/>
          <a:p>
            <a:r>
              <a:rPr lang="en-US" altLang="zh-CN" sz="4000" b="1" dirty="0" smtClean="0">
                <a:latin typeface="华文行楷" pitchFamily="2" charset="-122"/>
                <a:ea typeface="华文行楷" pitchFamily="2" charset="-122"/>
                <a:cs typeface="Times New Roman" pitchFamily="18" charset="0"/>
              </a:rPr>
              <a:t>§5.1</a:t>
            </a:r>
            <a:r>
              <a:rPr lang="en-US" altLang="zh-CN" sz="4000" dirty="0" smtClean="0">
                <a:latin typeface="华文行楷" pitchFamily="2" charset="-122"/>
                <a:ea typeface="华文行楷" pitchFamily="2" charset="-122"/>
                <a:cs typeface="Times New Roman" pitchFamily="18" charset="0"/>
              </a:rPr>
              <a:t> </a:t>
            </a:r>
            <a:r>
              <a:rPr lang="zh-CN" altLang="en-US" sz="4000" dirty="0">
                <a:latin typeface="华文行楷" pitchFamily="2" charset="-122"/>
                <a:ea typeface="华文行楷" pitchFamily="2" charset="-122"/>
                <a:cs typeface="Times New Roman" pitchFamily="18" charset="0"/>
              </a:rPr>
              <a:t>反馈的概念及判断</a:t>
            </a:r>
          </a:p>
        </p:txBody>
      </p:sp>
      <p:sp>
        <p:nvSpPr>
          <p:cNvPr id="20489" name="Text Box 9">
            <a:hlinkClick r:id="rId3" action="ppaction://hlinksldjump"/>
          </p:cNvPr>
          <p:cNvSpPr txBox="1">
            <a:spLocks noChangeArrowheads="1"/>
          </p:cNvSpPr>
          <p:nvPr/>
        </p:nvSpPr>
        <p:spPr bwMode="auto">
          <a:xfrm>
            <a:off x="2339975" y="2997200"/>
            <a:ext cx="3744913" cy="519113"/>
          </a:xfrm>
          <a:prstGeom prst="rect">
            <a:avLst/>
          </a:prstGeom>
          <a:noFill/>
          <a:ln w="9525">
            <a:noFill/>
            <a:miter lim="800000"/>
            <a:headEnd/>
            <a:tailEnd/>
          </a:ln>
          <a:effectLst/>
        </p:spPr>
        <p:txBody>
          <a:bodyPr>
            <a:spAutoFit/>
          </a:bodyPr>
          <a:lstStyle/>
          <a:p>
            <a:pPr>
              <a:spcBef>
                <a:spcPct val="50000"/>
              </a:spcBef>
            </a:pPr>
            <a:r>
              <a:rPr kumimoji="1" lang="zh-CN" altLang="en-US" sz="2800" b="1">
                <a:latin typeface="Times New Roman" pitchFamily="18" charset="0"/>
                <a:ea typeface="华文楷体" pitchFamily="2" charset="-122"/>
              </a:rPr>
              <a:t>一、反馈的基本概念</a:t>
            </a:r>
          </a:p>
        </p:txBody>
      </p:sp>
      <p:sp>
        <p:nvSpPr>
          <p:cNvPr id="20490" name="Text Box 10">
            <a:hlinkClick r:id="rId4" action="ppaction://hlinksldjump"/>
          </p:cNvPr>
          <p:cNvSpPr txBox="1">
            <a:spLocks noChangeArrowheads="1"/>
          </p:cNvSpPr>
          <p:nvPr/>
        </p:nvSpPr>
        <p:spPr bwMode="auto">
          <a:xfrm>
            <a:off x="2339975" y="3716338"/>
            <a:ext cx="4752975" cy="519112"/>
          </a:xfrm>
          <a:prstGeom prst="rect">
            <a:avLst/>
          </a:prstGeom>
          <a:noFill/>
          <a:ln w="9525">
            <a:noFill/>
            <a:miter lim="800000"/>
            <a:headEnd/>
            <a:tailEnd/>
          </a:ln>
          <a:effectLst/>
        </p:spPr>
        <p:txBody>
          <a:bodyPr>
            <a:spAutoFit/>
          </a:bodyPr>
          <a:lstStyle/>
          <a:p>
            <a:pPr>
              <a:spcBef>
                <a:spcPct val="50000"/>
              </a:spcBef>
            </a:pPr>
            <a:r>
              <a:rPr kumimoji="1" lang="zh-CN" altLang="en-US" sz="2800" b="1">
                <a:latin typeface="Times New Roman" pitchFamily="18" charset="0"/>
                <a:ea typeface="华文楷体" pitchFamily="2" charset="-122"/>
              </a:rPr>
              <a:t>二、交流负反馈的四种组态</a:t>
            </a:r>
          </a:p>
        </p:txBody>
      </p:sp>
      <p:sp>
        <p:nvSpPr>
          <p:cNvPr id="20491" name="Text Box 11">
            <a:hlinkClick r:id="rId5" action="ppaction://hlinksldjump"/>
          </p:cNvPr>
          <p:cNvSpPr txBox="1">
            <a:spLocks noChangeArrowheads="1"/>
          </p:cNvSpPr>
          <p:nvPr/>
        </p:nvSpPr>
        <p:spPr bwMode="auto">
          <a:xfrm>
            <a:off x="2339975" y="4437063"/>
            <a:ext cx="3095625" cy="519112"/>
          </a:xfrm>
          <a:prstGeom prst="rect">
            <a:avLst/>
          </a:prstGeom>
          <a:noFill/>
          <a:ln w="9525">
            <a:noFill/>
            <a:miter lim="800000"/>
            <a:headEnd/>
            <a:tailEnd/>
          </a:ln>
          <a:effectLst/>
        </p:spPr>
        <p:txBody>
          <a:bodyPr>
            <a:spAutoFit/>
          </a:bodyPr>
          <a:lstStyle/>
          <a:p>
            <a:pPr>
              <a:spcBef>
                <a:spcPct val="50000"/>
              </a:spcBef>
            </a:pPr>
            <a:r>
              <a:rPr kumimoji="1" lang="zh-CN" altLang="en-US" sz="2800" b="1">
                <a:latin typeface="Times New Roman" pitchFamily="18" charset="0"/>
                <a:ea typeface="华文楷体" pitchFamily="2" charset="-122"/>
              </a:rPr>
              <a:t>三、反馈的判断</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179388" y="836613"/>
            <a:ext cx="7772400" cy="508000"/>
          </a:xfrm>
        </p:spPr>
        <p:txBody>
          <a:bodyPr/>
          <a:lstStyle/>
          <a:p>
            <a:pPr algn="l"/>
            <a:r>
              <a:rPr lang="zh-CN" altLang="en-US" sz="3600">
                <a:ea typeface="华文行楷" pitchFamily="2" charset="-122"/>
              </a:rPr>
              <a:t>二、改变输入电阻和输出电阻</a:t>
            </a:r>
          </a:p>
        </p:txBody>
      </p:sp>
      <p:sp>
        <p:nvSpPr>
          <p:cNvPr id="69635" name="Rectangle 3"/>
          <p:cNvSpPr>
            <a:spLocks noGrp="1" noChangeArrowheads="1"/>
          </p:cNvSpPr>
          <p:nvPr>
            <p:ph type="body" sz="half" idx="1"/>
          </p:nvPr>
        </p:nvSpPr>
        <p:spPr>
          <a:xfrm>
            <a:off x="684213" y="1357298"/>
            <a:ext cx="3810000" cy="558800"/>
          </a:xfrm>
        </p:spPr>
        <p:txBody>
          <a:bodyPr/>
          <a:lstStyle/>
          <a:p>
            <a:pPr>
              <a:buFontTx/>
              <a:buNone/>
            </a:pPr>
            <a:r>
              <a:rPr lang="en-US" altLang="zh-CN" dirty="0">
                <a:solidFill>
                  <a:srgbClr val="000000"/>
                </a:solidFill>
                <a:latin typeface="华文行楷" pitchFamily="2" charset="-122"/>
                <a:ea typeface="华文行楷" pitchFamily="2" charset="-122"/>
              </a:rPr>
              <a:t>1. </a:t>
            </a:r>
            <a:r>
              <a:rPr lang="zh-CN" altLang="en-US" dirty="0">
                <a:solidFill>
                  <a:srgbClr val="000000"/>
                </a:solidFill>
                <a:latin typeface="华文行楷" pitchFamily="2" charset="-122"/>
                <a:ea typeface="华文行楷" pitchFamily="2" charset="-122"/>
              </a:rPr>
              <a:t>对输入电阻的影响</a:t>
            </a:r>
          </a:p>
        </p:txBody>
      </p:sp>
      <p:pic>
        <p:nvPicPr>
          <p:cNvPr id="69636" name="Picture 4" descr="Dz060501"/>
          <p:cNvPicPr>
            <a:picLocks noChangeAspect="1" noChangeArrowheads="1"/>
          </p:cNvPicPr>
          <p:nvPr/>
        </p:nvPicPr>
        <p:blipFill>
          <a:blip r:embed="rId3" cstate="print"/>
          <a:srcRect/>
          <a:stretch>
            <a:fillRect/>
          </a:stretch>
        </p:blipFill>
        <p:spPr bwMode="auto">
          <a:xfrm>
            <a:off x="971550" y="3429000"/>
            <a:ext cx="3124200" cy="2555875"/>
          </a:xfrm>
          <a:prstGeom prst="rect">
            <a:avLst/>
          </a:prstGeom>
          <a:noFill/>
        </p:spPr>
      </p:pic>
      <p:graphicFrame>
        <p:nvGraphicFramePr>
          <p:cNvPr id="69637" name="Object 5"/>
          <p:cNvGraphicFramePr>
            <a:graphicFrameLocks noChangeAspect="1"/>
          </p:cNvGraphicFramePr>
          <p:nvPr/>
        </p:nvGraphicFramePr>
        <p:xfrm>
          <a:off x="4500563" y="3284538"/>
          <a:ext cx="1008062" cy="906462"/>
        </p:xfrm>
        <a:graphic>
          <a:graphicData uri="http://schemas.openxmlformats.org/presentationml/2006/ole">
            <mc:AlternateContent xmlns:mc="http://schemas.openxmlformats.org/markup-compatibility/2006">
              <mc:Choice xmlns:v="urn:schemas-microsoft-com:vml" Requires="v">
                <p:oleObj spid="_x0000_s187421" name="公式" r:id="rId4" imgW="507960" imgH="457200" progId="Equation.3">
                  <p:embed/>
                </p:oleObj>
              </mc:Choice>
              <mc:Fallback>
                <p:oleObj name="公式" r:id="rId4" imgW="507960" imgH="457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3284538"/>
                        <a:ext cx="1008062" cy="906462"/>
                      </a:xfrm>
                      <a:prstGeom prst="rect">
                        <a:avLst/>
                      </a:prstGeom>
                      <a:solidFill>
                        <a:srgbClr val="FFFFFF"/>
                      </a:solidFill>
                    </p:spPr>
                  </p:pic>
                </p:oleObj>
              </mc:Fallback>
            </mc:AlternateContent>
          </a:graphicData>
        </a:graphic>
      </p:graphicFrame>
      <p:graphicFrame>
        <p:nvGraphicFramePr>
          <p:cNvPr id="69638" name="Object 6"/>
          <p:cNvGraphicFramePr>
            <a:graphicFrameLocks noChangeAspect="1"/>
          </p:cNvGraphicFramePr>
          <p:nvPr/>
        </p:nvGraphicFramePr>
        <p:xfrm>
          <a:off x="4500563" y="5373688"/>
          <a:ext cx="2590800" cy="476250"/>
        </p:xfrm>
        <a:graphic>
          <a:graphicData uri="http://schemas.openxmlformats.org/presentationml/2006/ole">
            <mc:AlternateContent xmlns:mc="http://schemas.openxmlformats.org/markup-compatibility/2006">
              <mc:Choice xmlns:v="urn:schemas-microsoft-com:vml" Requires="v">
                <p:oleObj spid="_x0000_s187422" name="公式" r:id="rId6" imgW="1002960" imgH="215640" progId="Equation.3">
                  <p:embed/>
                </p:oleObj>
              </mc:Choice>
              <mc:Fallback>
                <p:oleObj name="公式" r:id="rId6" imgW="1002960" imgH="2156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0563" y="5373688"/>
                        <a:ext cx="2590800" cy="476250"/>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69639" name="Text Box 7"/>
          <p:cNvSpPr txBox="1">
            <a:spLocks noChangeArrowheads="1"/>
          </p:cNvSpPr>
          <p:nvPr/>
        </p:nvSpPr>
        <p:spPr bwMode="auto">
          <a:xfrm>
            <a:off x="990600" y="2819400"/>
            <a:ext cx="3276600" cy="519113"/>
          </a:xfrm>
          <a:prstGeom prst="rect">
            <a:avLst/>
          </a:prstGeom>
          <a:noFill/>
          <a:ln w="9525">
            <a:noFill/>
            <a:miter lim="800000"/>
            <a:headEnd/>
            <a:tailEnd/>
          </a:ln>
          <a:effectLst/>
        </p:spPr>
        <p:txBody>
          <a:bodyPr>
            <a:spAutoFit/>
          </a:bodyPr>
          <a:lstStyle/>
          <a:p>
            <a:pPr>
              <a:spcBef>
                <a:spcPct val="50000"/>
              </a:spcBef>
            </a:pPr>
            <a:r>
              <a:rPr kumimoji="1" lang="zh-CN" altLang="en-US" sz="2800" b="1">
                <a:solidFill>
                  <a:srgbClr val="CC0066"/>
                </a:solidFill>
                <a:effectLst>
                  <a:outerShdw blurRad="38100" dist="38100" dir="2700000" algn="tl">
                    <a:srgbClr val="C0C0C0"/>
                  </a:outerShdw>
                </a:effectLst>
                <a:latin typeface="Times New Roman" pitchFamily="18" charset="0"/>
                <a:ea typeface="隶书" pitchFamily="49" charset="-122"/>
              </a:rPr>
              <a:t>引入串联负反馈时</a:t>
            </a:r>
          </a:p>
        </p:txBody>
      </p:sp>
      <p:sp>
        <p:nvSpPr>
          <p:cNvPr id="69640" name="Text Box 8"/>
          <p:cNvSpPr txBox="1">
            <a:spLocks noChangeArrowheads="1"/>
          </p:cNvSpPr>
          <p:nvPr/>
        </p:nvSpPr>
        <p:spPr bwMode="auto">
          <a:xfrm>
            <a:off x="827088" y="1857364"/>
            <a:ext cx="7959754" cy="978729"/>
          </a:xfrm>
          <a:prstGeom prst="rect">
            <a:avLst/>
          </a:prstGeom>
          <a:noFill/>
          <a:ln w="9525">
            <a:noFill/>
            <a:miter lim="800000"/>
            <a:headEnd/>
            <a:tailEnd/>
          </a:ln>
          <a:effectLst/>
        </p:spPr>
        <p:txBody>
          <a:bodyPr wrap="square">
            <a:spAutoFit/>
          </a:bodyPr>
          <a:lstStyle/>
          <a:p>
            <a:pPr>
              <a:lnSpc>
                <a:spcPct val="120000"/>
              </a:lnSpc>
            </a:pPr>
            <a:r>
              <a:rPr kumimoji="1" lang="en-US" altLang="zh-CN" sz="2400" dirty="0">
                <a:latin typeface="Times New Roman" pitchFamily="18" charset="0"/>
              </a:rPr>
              <a:t>     </a:t>
            </a:r>
            <a:r>
              <a:rPr kumimoji="1" lang="en-US" altLang="zh-CN" sz="2400" dirty="0" smtClean="0">
                <a:latin typeface="Times New Roman" pitchFamily="18" charset="0"/>
              </a:rPr>
              <a:t>    </a:t>
            </a:r>
            <a:r>
              <a:rPr kumimoji="1" lang="zh-CN" altLang="en-US" sz="2400" b="1" dirty="0" smtClean="0">
                <a:latin typeface="Times New Roman" pitchFamily="18" charset="0"/>
              </a:rPr>
              <a:t>对</a:t>
            </a:r>
            <a:r>
              <a:rPr kumimoji="1" lang="zh-CN" altLang="en-US" sz="2400" b="1" dirty="0">
                <a:latin typeface="Times New Roman" pitchFamily="18" charset="0"/>
              </a:rPr>
              <a:t>输入电阻的影响仅与反馈网络和基本放大电路在输入端的接法有关，即决定于是串联反馈还是并联反馈。</a:t>
            </a:r>
          </a:p>
        </p:txBody>
      </p:sp>
      <p:graphicFrame>
        <p:nvGraphicFramePr>
          <p:cNvPr id="69645" name="Object 13"/>
          <p:cNvGraphicFramePr>
            <a:graphicFrameLocks noGrp="1" noChangeAspect="1"/>
          </p:cNvGraphicFramePr>
          <p:nvPr>
            <p:ph sz="half" idx="2"/>
          </p:nvPr>
        </p:nvGraphicFramePr>
        <p:xfrm>
          <a:off x="4427538" y="4292600"/>
          <a:ext cx="4248150" cy="960438"/>
        </p:xfrm>
        <a:graphic>
          <a:graphicData uri="http://schemas.openxmlformats.org/presentationml/2006/ole">
            <mc:AlternateContent xmlns:mc="http://schemas.openxmlformats.org/markup-compatibility/2006">
              <mc:Choice xmlns:v="urn:schemas-microsoft-com:vml" Requires="v">
                <p:oleObj spid="_x0000_s187423" name="公式" r:id="rId8" imgW="2019240" imgH="457200" progId="Equation.3">
                  <p:embed/>
                </p:oleObj>
              </mc:Choice>
              <mc:Fallback>
                <p:oleObj name="公式" r:id="rId8" imgW="2019240" imgH="45720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27538" y="4292600"/>
                        <a:ext cx="4248150" cy="960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Effect transition="in" filter="wipe(left)">
                                      <p:cBhvr>
                                        <p:cTn id="7" dur="500"/>
                                        <p:tgtEl>
                                          <p:spTgt spid="696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9640">
                                            <p:txEl>
                                              <p:pRg st="0" end="0"/>
                                            </p:txEl>
                                          </p:spTgt>
                                        </p:tgtEl>
                                        <p:attrNameLst>
                                          <p:attrName>style.visibility</p:attrName>
                                        </p:attrNameLst>
                                      </p:cBhvr>
                                      <p:to>
                                        <p:strVal val="visible"/>
                                      </p:to>
                                    </p:set>
                                    <p:animEffect transition="in" filter="wipe(left)">
                                      <p:cBhvr>
                                        <p:cTn id="12" dur="500"/>
                                        <p:tgtEl>
                                          <p:spTgt spid="696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9639">
                                            <p:txEl>
                                              <p:pRg st="0" end="0"/>
                                            </p:txEl>
                                          </p:spTgt>
                                        </p:tgtEl>
                                        <p:attrNameLst>
                                          <p:attrName>style.visibility</p:attrName>
                                        </p:attrNameLst>
                                      </p:cBhvr>
                                      <p:to>
                                        <p:strVal val="visible"/>
                                      </p:to>
                                    </p:set>
                                    <p:animEffect transition="in" filter="wipe(left)">
                                      <p:cBhvr>
                                        <p:cTn id="17" dur="500"/>
                                        <p:tgtEl>
                                          <p:spTgt spid="6963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6963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9637"/>
                                        </p:tgtEl>
                                        <p:attrNameLst>
                                          <p:attrName>style.visibility</p:attrName>
                                        </p:attrNameLst>
                                      </p:cBhvr>
                                      <p:to>
                                        <p:strVal val="visible"/>
                                      </p:to>
                                    </p:set>
                                    <p:animEffect transition="in" filter="wipe(left)">
                                      <p:cBhvr>
                                        <p:cTn id="26" dur="500"/>
                                        <p:tgtEl>
                                          <p:spTgt spid="6963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9645"/>
                                        </p:tgtEl>
                                        <p:attrNameLst>
                                          <p:attrName>style.visibility</p:attrName>
                                        </p:attrNameLst>
                                      </p:cBhvr>
                                      <p:to>
                                        <p:strVal val="visible"/>
                                      </p:to>
                                    </p:set>
                                    <p:animEffect transition="in" filter="wipe(left)">
                                      <p:cBhvr>
                                        <p:cTn id="31" dur="500"/>
                                        <p:tgtEl>
                                          <p:spTgt spid="696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9638"/>
                                        </p:tgtEl>
                                        <p:attrNameLst>
                                          <p:attrName>style.visibility</p:attrName>
                                        </p:attrNameLst>
                                      </p:cBhvr>
                                      <p:to>
                                        <p:strVal val="visible"/>
                                      </p:to>
                                    </p:set>
                                    <p:animEffect transition="in" filter="wipe(left)">
                                      <p:cBhvr>
                                        <p:cTn id="36" dur="500"/>
                                        <p:tgtEl>
                                          <p:spTgt spid="69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autoUpdateAnimBg="0"/>
      <p:bldP spid="69639" grpId="0" build="p" autoUpdateAnimBg="0"/>
      <p:bldP spid="69640"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250825" y="765175"/>
            <a:ext cx="7772400" cy="566738"/>
          </a:xfrm>
        </p:spPr>
        <p:txBody>
          <a:bodyPr/>
          <a:lstStyle/>
          <a:p>
            <a:pPr algn="l">
              <a:lnSpc>
                <a:spcPct val="120000"/>
              </a:lnSpc>
            </a:pPr>
            <a:r>
              <a:rPr lang="zh-CN" altLang="en-US" sz="3200">
                <a:solidFill>
                  <a:srgbClr val="000000"/>
                </a:solidFill>
                <a:latin typeface="华文行楷" pitchFamily="2" charset="-122"/>
                <a:ea typeface="华文行楷" pitchFamily="2" charset="-122"/>
              </a:rPr>
              <a:t>串联负反馈对输入电阻影响的讨论</a:t>
            </a:r>
          </a:p>
        </p:txBody>
      </p:sp>
      <p:graphicFrame>
        <p:nvGraphicFramePr>
          <p:cNvPr id="70659" name="Object 3"/>
          <p:cNvGraphicFramePr>
            <a:graphicFrameLocks noChangeAspect="1"/>
          </p:cNvGraphicFramePr>
          <p:nvPr/>
        </p:nvGraphicFramePr>
        <p:xfrm>
          <a:off x="3011488" y="6049963"/>
          <a:ext cx="2667000" cy="520700"/>
        </p:xfrm>
        <a:graphic>
          <a:graphicData uri="http://schemas.openxmlformats.org/presentationml/2006/ole">
            <mc:AlternateContent xmlns:mc="http://schemas.openxmlformats.org/markup-compatibility/2006">
              <mc:Choice xmlns:v="urn:schemas-microsoft-com:vml" Requires="v">
                <p:oleObj spid="_x0000_s188490" name="公式" r:id="rId3" imgW="1002960" imgH="228600" progId="Equation.3">
                  <p:embed/>
                </p:oleObj>
              </mc:Choice>
              <mc:Fallback>
                <p:oleObj name="公式" r:id="rId3" imgW="100296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488" y="6049963"/>
                        <a:ext cx="2667000" cy="520700"/>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70660" name="Text Box 4"/>
          <p:cNvSpPr txBox="1">
            <a:spLocks noChangeArrowheads="1"/>
          </p:cNvSpPr>
          <p:nvPr/>
        </p:nvSpPr>
        <p:spPr bwMode="auto">
          <a:xfrm>
            <a:off x="852488" y="5113338"/>
            <a:ext cx="7543800" cy="831850"/>
          </a:xfrm>
          <a:prstGeom prst="rect">
            <a:avLst/>
          </a:prstGeom>
          <a:solidFill>
            <a:srgbClr val="66FFFF"/>
          </a:solidFill>
          <a:ln w="9525">
            <a:solidFill>
              <a:srgbClr val="FF3300"/>
            </a:solidFill>
            <a:miter lim="800000"/>
            <a:headEnd/>
            <a:tailEnd/>
          </a:ln>
          <a:effectLst/>
        </p:spPr>
        <p:txBody>
          <a:bodyPr>
            <a:spAutoFit/>
          </a:bodyPr>
          <a:lstStyle/>
          <a:p>
            <a:pPr>
              <a:spcBef>
                <a:spcPct val="50000"/>
              </a:spcBef>
            </a:pPr>
            <a:r>
              <a:rPr kumimoji="1" lang="en-US" altLang="zh-CN" sz="2000" b="1" dirty="0">
                <a:solidFill>
                  <a:srgbClr val="000000"/>
                </a:solidFill>
                <a:latin typeface="宋体" charset="-122"/>
              </a:rPr>
              <a:t>  </a:t>
            </a:r>
            <a:r>
              <a:rPr kumimoji="1" lang="en-US" altLang="zh-CN" sz="2000" b="1" dirty="0" smtClean="0">
                <a:solidFill>
                  <a:srgbClr val="000000"/>
                </a:solidFill>
                <a:latin typeface="宋体" charset="-122"/>
              </a:rPr>
              <a:t>   </a:t>
            </a:r>
            <a:r>
              <a:rPr kumimoji="1" lang="zh-CN" altLang="en-US" sz="2400" b="1" dirty="0" smtClean="0">
                <a:solidFill>
                  <a:srgbClr val="000000"/>
                </a:solidFill>
                <a:latin typeface="宋体" charset="-122"/>
              </a:rPr>
              <a:t>引入</a:t>
            </a:r>
            <a:r>
              <a:rPr kumimoji="1" lang="zh-CN" altLang="en-US" sz="2400" b="1" dirty="0">
                <a:solidFill>
                  <a:srgbClr val="000000"/>
                </a:solidFill>
                <a:latin typeface="宋体" charset="-122"/>
              </a:rPr>
              <a:t>串联负反馈，使引入反馈的支路的等效电阻增大到原来的（</a:t>
            </a:r>
            <a:r>
              <a:rPr kumimoji="1" lang="en-US" altLang="zh-CN" sz="2400" b="1" dirty="0">
                <a:solidFill>
                  <a:srgbClr val="000000"/>
                </a:solidFill>
                <a:latin typeface="宋体" charset="-122"/>
              </a:rPr>
              <a:t>1</a:t>
            </a:r>
            <a:r>
              <a:rPr kumimoji="1" lang="zh-CN" altLang="en-US" sz="2400" b="1" dirty="0">
                <a:solidFill>
                  <a:srgbClr val="000000"/>
                </a:solidFill>
                <a:latin typeface="宋体" charset="-122"/>
              </a:rPr>
              <a:t>＋</a:t>
            </a:r>
            <a:r>
              <a:rPr kumimoji="1" lang="en-US" altLang="zh-CN" sz="2400" b="1" i="1" dirty="0">
                <a:solidFill>
                  <a:srgbClr val="000000"/>
                </a:solidFill>
                <a:latin typeface="宋体" charset="-122"/>
              </a:rPr>
              <a:t>AF</a:t>
            </a:r>
            <a:r>
              <a:rPr kumimoji="1" lang="zh-CN" altLang="en-US" sz="2400" b="1" dirty="0">
                <a:solidFill>
                  <a:srgbClr val="000000"/>
                </a:solidFill>
                <a:latin typeface="宋体" charset="-122"/>
              </a:rPr>
              <a:t>）</a:t>
            </a:r>
            <a:r>
              <a:rPr kumimoji="1" lang="zh-CN" altLang="zh-CN" sz="2400" b="1" dirty="0">
                <a:solidFill>
                  <a:srgbClr val="000000"/>
                </a:solidFill>
                <a:latin typeface="宋体" charset="-122"/>
              </a:rPr>
              <a:t>倍。</a:t>
            </a:r>
            <a:endParaRPr kumimoji="1" lang="zh-CN" altLang="en-US" sz="2400" b="1" dirty="0">
              <a:solidFill>
                <a:srgbClr val="000000"/>
              </a:solidFill>
              <a:latin typeface="宋体" charset="-122"/>
            </a:endParaRPr>
          </a:p>
        </p:txBody>
      </p:sp>
      <p:sp>
        <p:nvSpPr>
          <p:cNvPr id="70661" name="Text Box 5"/>
          <p:cNvSpPr txBox="1">
            <a:spLocks noChangeArrowheads="1"/>
          </p:cNvSpPr>
          <p:nvPr/>
        </p:nvSpPr>
        <p:spPr bwMode="auto">
          <a:xfrm>
            <a:off x="779462" y="3744913"/>
            <a:ext cx="8078818" cy="1311128"/>
          </a:xfrm>
          <a:prstGeom prst="rect">
            <a:avLst/>
          </a:prstGeom>
          <a:noFill/>
          <a:ln w="9525">
            <a:noFill/>
            <a:miter lim="800000"/>
            <a:headEnd/>
            <a:tailEnd/>
          </a:ln>
          <a:effectLst/>
        </p:spPr>
        <p:txBody>
          <a:bodyPr wrap="square">
            <a:spAutoFit/>
          </a:bodyPr>
          <a:lstStyle/>
          <a:p>
            <a:pPr>
              <a:lnSpc>
                <a:spcPct val="110000"/>
              </a:lnSpc>
            </a:pPr>
            <a:r>
              <a:rPr kumimoji="1" lang="en-US" altLang="zh-CN" sz="2400" b="1" dirty="0">
                <a:solidFill>
                  <a:srgbClr val="000000"/>
                </a:solidFill>
                <a:latin typeface="Times New Roman" pitchFamily="18" charset="0"/>
              </a:rPr>
              <a:t>    </a:t>
            </a:r>
            <a:r>
              <a:rPr kumimoji="1" lang="en-US" altLang="zh-CN" sz="2400" b="1" dirty="0" smtClean="0">
                <a:solidFill>
                  <a:srgbClr val="000000"/>
                </a:solidFill>
                <a:latin typeface="Times New Roman" pitchFamily="18" charset="0"/>
              </a:rPr>
              <a:t>    </a:t>
            </a:r>
            <a:r>
              <a:rPr kumimoji="1" lang="zh-CN" altLang="en-US" sz="2400" b="1" dirty="0" smtClean="0">
                <a:solidFill>
                  <a:srgbClr val="000000"/>
                </a:solidFill>
                <a:latin typeface="Times New Roman" pitchFamily="18" charset="0"/>
              </a:rPr>
              <a:t>引入</a:t>
            </a:r>
            <a:r>
              <a:rPr kumimoji="1" lang="zh-CN" altLang="en-US" sz="2400" b="1" dirty="0">
                <a:solidFill>
                  <a:srgbClr val="000000"/>
                </a:solidFill>
                <a:latin typeface="Times New Roman" pitchFamily="18" charset="0"/>
              </a:rPr>
              <a:t>串联负反馈，对图示两电路的输入电阻所产生的影响一样码？</a:t>
            </a:r>
          </a:p>
          <a:p>
            <a:pPr>
              <a:lnSpc>
                <a:spcPct val="110000"/>
              </a:lnSpc>
            </a:pPr>
            <a:r>
              <a:rPr kumimoji="1" lang="zh-CN" altLang="en-US" sz="2400" b="1" dirty="0">
                <a:solidFill>
                  <a:srgbClr val="000000"/>
                </a:solidFill>
                <a:latin typeface="Times New Roman" pitchFamily="18" charset="0"/>
              </a:rPr>
              <a:t>   </a:t>
            </a:r>
            <a:r>
              <a:rPr kumimoji="1" lang="zh-CN" altLang="en-US" sz="2400" b="1" dirty="0" smtClean="0">
                <a:solidFill>
                  <a:srgbClr val="000000"/>
                </a:solidFill>
                <a:latin typeface="Times New Roman" pitchFamily="18" charset="0"/>
              </a:rPr>
              <a:t>      </a:t>
            </a:r>
            <a:r>
              <a:rPr kumimoji="1" lang="en-US" altLang="zh-CN" sz="2400" b="1" i="1" dirty="0" smtClean="0">
                <a:solidFill>
                  <a:srgbClr val="000000"/>
                </a:solidFill>
                <a:latin typeface="Times New Roman" pitchFamily="18" charset="0"/>
              </a:rPr>
              <a:t>R</a:t>
            </a:r>
            <a:r>
              <a:rPr kumimoji="1" lang="en-US" altLang="zh-CN" sz="2400" b="1" baseline="-25000" dirty="0" smtClean="0">
                <a:solidFill>
                  <a:srgbClr val="000000"/>
                </a:solidFill>
                <a:latin typeface="Times New Roman" pitchFamily="18" charset="0"/>
              </a:rPr>
              <a:t>b1</a:t>
            </a:r>
            <a:r>
              <a:rPr kumimoji="1" lang="zh-CN" altLang="en-US" sz="2400" b="1" dirty="0">
                <a:solidFill>
                  <a:srgbClr val="000000"/>
                </a:solidFill>
                <a:latin typeface="Times New Roman" pitchFamily="18" charset="0"/>
              </a:rPr>
              <a:t>支路在引入反馈前后对输入电阻的影响有无变化？</a:t>
            </a:r>
          </a:p>
        </p:txBody>
      </p:sp>
      <p:graphicFrame>
        <p:nvGraphicFramePr>
          <p:cNvPr id="70662" name="Object 6"/>
          <p:cNvGraphicFramePr>
            <a:graphicFrameLocks noChangeAspect="1"/>
          </p:cNvGraphicFramePr>
          <p:nvPr/>
        </p:nvGraphicFramePr>
        <p:xfrm>
          <a:off x="1476375" y="1268413"/>
          <a:ext cx="6432550" cy="2413000"/>
        </p:xfrm>
        <a:graphic>
          <a:graphicData uri="http://schemas.openxmlformats.org/presentationml/2006/ole">
            <mc:AlternateContent xmlns:mc="http://schemas.openxmlformats.org/markup-compatibility/2006">
              <mc:Choice xmlns:v="urn:schemas-microsoft-com:vml" Requires="v">
                <p:oleObj spid="_x0000_s188491" name="Photo Editor 照片" r:id="rId5" imgW="24542857" imgH="10259857" progId="">
                  <p:embed/>
                </p:oleObj>
              </mc:Choice>
              <mc:Fallback>
                <p:oleObj name="Photo Editor 照片" r:id="rId5" imgW="24542857" imgH="10259857"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b="10280"/>
                      <a:stretch>
                        <a:fillRect/>
                      </a:stretch>
                    </p:blipFill>
                    <p:spPr bwMode="auto">
                      <a:xfrm>
                        <a:off x="1476375" y="1268413"/>
                        <a:ext cx="6432550" cy="241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7"/>
          <p:cNvGrpSpPr>
            <a:grpSpLocks/>
          </p:cNvGrpSpPr>
          <p:nvPr/>
        </p:nvGrpSpPr>
        <p:grpSpPr bwMode="auto">
          <a:xfrm>
            <a:off x="4164013" y="1944688"/>
            <a:ext cx="2952750" cy="647700"/>
            <a:chOff x="2653" y="1162"/>
            <a:chExt cx="1860" cy="408"/>
          </a:xfrm>
        </p:grpSpPr>
        <p:graphicFrame>
          <p:nvGraphicFramePr>
            <p:cNvPr id="70664" name="Object 8"/>
            <p:cNvGraphicFramePr>
              <a:graphicFrameLocks noChangeAspect="1"/>
            </p:cNvGraphicFramePr>
            <p:nvPr/>
          </p:nvGraphicFramePr>
          <p:xfrm>
            <a:off x="4377" y="1162"/>
            <a:ext cx="136" cy="136"/>
          </p:xfrm>
          <a:graphic>
            <a:graphicData uri="http://schemas.openxmlformats.org/presentationml/2006/ole">
              <mc:AlternateContent xmlns:mc="http://schemas.openxmlformats.org/markup-compatibility/2006">
                <mc:Choice xmlns:v="urn:schemas-microsoft-com:vml" Requires="v">
                  <p:oleObj spid="_x0000_s188492" name="公式" r:id="rId7" imgW="139680" imgH="139680" progId="Equation.3">
                    <p:embed/>
                  </p:oleObj>
                </mc:Choice>
                <mc:Fallback>
                  <p:oleObj name="公式" r:id="rId7" imgW="139680" imgH="139680" progId="Equation.3">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7" y="1162"/>
                          <a:ext cx="136" cy="136"/>
                        </a:xfrm>
                        <a:prstGeom prst="rect">
                          <a:avLst/>
                        </a:prstGeom>
                        <a:solidFill>
                          <a:srgbClr val="66FFFF"/>
                        </a:solidFill>
                      </p:spPr>
                    </p:pic>
                  </p:oleObj>
                </mc:Fallback>
              </mc:AlternateContent>
            </a:graphicData>
          </a:graphic>
        </p:graphicFrame>
        <p:graphicFrame>
          <p:nvGraphicFramePr>
            <p:cNvPr id="70665" name="Object 9"/>
            <p:cNvGraphicFramePr>
              <a:graphicFrameLocks noChangeAspect="1"/>
            </p:cNvGraphicFramePr>
            <p:nvPr/>
          </p:nvGraphicFramePr>
          <p:xfrm>
            <a:off x="3651" y="1219"/>
            <a:ext cx="136" cy="82"/>
          </p:xfrm>
          <a:graphic>
            <a:graphicData uri="http://schemas.openxmlformats.org/presentationml/2006/ole">
              <mc:AlternateContent xmlns:mc="http://schemas.openxmlformats.org/markup-compatibility/2006">
                <mc:Choice xmlns:v="urn:schemas-microsoft-com:vml" Requires="v">
                  <p:oleObj spid="_x0000_s188493" name="公式" r:id="rId9" imgW="126720" imgH="75960" progId="Equation.3">
                    <p:embed/>
                  </p:oleObj>
                </mc:Choice>
                <mc:Fallback>
                  <p:oleObj name="公式" r:id="rId9" imgW="126720" imgH="75960" progId="Equation.3">
                    <p:embed/>
                    <p:pic>
                      <p:nvPicPr>
                        <p:cNvPr id="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 y="1219"/>
                          <a:ext cx="136" cy="82"/>
                        </a:xfrm>
                        <a:prstGeom prst="rect">
                          <a:avLst/>
                        </a:prstGeom>
                        <a:solidFill>
                          <a:srgbClr val="66FFFF"/>
                        </a:solidFill>
                      </p:spPr>
                    </p:pic>
                  </p:oleObj>
                </mc:Fallback>
              </mc:AlternateContent>
            </a:graphicData>
          </a:graphic>
        </p:graphicFrame>
        <p:graphicFrame>
          <p:nvGraphicFramePr>
            <p:cNvPr id="70666" name="Object 10"/>
            <p:cNvGraphicFramePr>
              <a:graphicFrameLocks noChangeAspect="1"/>
            </p:cNvGraphicFramePr>
            <p:nvPr/>
          </p:nvGraphicFramePr>
          <p:xfrm>
            <a:off x="2653" y="1434"/>
            <a:ext cx="136" cy="136"/>
          </p:xfrm>
          <a:graphic>
            <a:graphicData uri="http://schemas.openxmlformats.org/presentationml/2006/ole">
              <mc:AlternateContent xmlns:mc="http://schemas.openxmlformats.org/markup-compatibility/2006">
                <mc:Choice xmlns:v="urn:schemas-microsoft-com:vml" Requires="v">
                  <p:oleObj spid="_x0000_s188494" name="公式" r:id="rId11" imgW="139680" imgH="139680" progId="Equation.3">
                    <p:embed/>
                  </p:oleObj>
                </mc:Choice>
                <mc:Fallback>
                  <p:oleObj name="公式" r:id="rId11" imgW="139680" imgH="139680" progId="Equation.3">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3" y="1434"/>
                          <a:ext cx="136" cy="136"/>
                        </a:xfrm>
                        <a:prstGeom prst="rect">
                          <a:avLst/>
                        </a:prstGeom>
                        <a:solidFill>
                          <a:srgbClr val="66FFFF"/>
                        </a:solidFill>
                      </p:spPr>
                    </p:pic>
                  </p:oleObj>
                </mc:Fallback>
              </mc:AlternateContent>
            </a:graphicData>
          </a:graphic>
        </p:graphicFrame>
      </p:grpSp>
      <p:grpSp>
        <p:nvGrpSpPr>
          <p:cNvPr id="3" name="Group 11"/>
          <p:cNvGrpSpPr>
            <a:grpSpLocks/>
          </p:cNvGrpSpPr>
          <p:nvPr/>
        </p:nvGrpSpPr>
        <p:grpSpPr bwMode="auto">
          <a:xfrm>
            <a:off x="5029200" y="2808288"/>
            <a:ext cx="542925" cy="642937"/>
            <a:chOff x="3198" y="1706"/>
            <a:chExt cx="342" cy="405"/>
          </a:xfrm>
        </p:grpSpPr>
        <p:graphicFrame>
          <p:nvGraphicFramePr>
            <p:cNvPr id="70668" name="Object 12"/>
            <p:cNvGraphicFramePr>
              <a:graphicFrameLocks noChangeAspect="1"/>
            </p:cNvGraphicFramePr>
            <p:nvPr/>
          </p:nvGraphicFramePr>
          <p:xfrm>
            <a:off x="3379" y="1706"/>
            <a:ext cx="161" cy="165"/>
          </p:xfrm>
          <a:graphic>
            <a:graphicData uri="http://schemas.openxmlformats.org/presentationml/2006/ole">
              <mc:AlternateContent xmlns:mc="http://schemas.openxmlformats.org/markup-compatibility/2006">
                <mc:Choice xmlns:v="urn:schemas-microsoft-com:vml" Requires="v">
                  <p:oleObj spid="_x0000_s188495" name="公式" r:id="rId12" imgW="139680" imgH="139680" progId="Equation.3">
                    <p:embed/>
                  </p:oleObj>
                </mc:Choice>
                <mc:Fallback>
                  <p:oleObj name="公式" r:id="rId12" imgW="139680" imgH="139680" progId="Equation.3">
                    <p:embed/>
                    <p:pic>
                      <p:nvPicPr>
                        <p:cNvPr id="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79" y="1706"/>
                          <a:ext cx="161" cy="165"/>
                        </a:xfrm>
                        <a:prstGeom prst="rect">
                          <a:avLst/>
                        </a:prstGeom>
                        <a:solidFill>
                          <a:srgbClr val="66FFFF"/>
                        </a:solidFill>
                      </p:spPr>
                    </p:pic>
                  </p:oleObj>
                </mc:Fallback>
              </mc:AlternateContent>
            </a:graphicData>
          </a:graphic>
        </p:graphicFrame>
        <p:graphicFrame>
          <p:nvGraphicFramePr>
            <p:cNvPr id="70669" name="Object 13"/>
            <p:cNvGraphicFramePr>
              <a:graphicFrameLocks noChangeAspect="1"/>
            </p:cNvGraphicFramePr>
            <p:nvPr/>
          </p:nvGraphicFramePr>
          <p:xfrm>
            <a:off x="3379" y="2024"/>
            <a:ext cx="144" cy="87"/>
          </p:xfrm>
          <a:graphic>
            <a:graphicData uri="http://schemas.openxmlformats.org/presentationml/2006/ole">
              <mc:AlternateContent xmlns:mc="http://schemas.openxmlformats.org/markup-compatibility/2006">
                <mc:Choice xmlns:v="urn:schemas-microsoft-com:vml" Requires="v">
                  <p:oleObj spid="_x0000_s188496" name="公式" r:id="rId14" imgW="126720" imgH="75960" progId="Equation.3">
                    <p:embed/>
                  </p:oleObj>
                </mc:Choice>
                <mc:Fallback>
                  <p:oleObj name="公式" r:id="rId14" imgW="126720" imgH="75960" progId="Equation.3">
                    <p:embed/>
                    <p:pic>
                      <p:nvPicPr>
                        <p:cNvPr id="0"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79" y="2024"/>
                          <a:ext cx="144" cy="87"/>
                        </a:xfrm>
                        <a:prstGeom prst="rect">
                          <a:avLst/>
                        </a:prstGeom>
                        <a:solidFill>
                          <a:srgbClr val="66FFFF"/>
                        </a:solidFill>
                      </p:spPr>
                    </p:pic>
                  </p:oleObj>
                </mc:Fallback>
              </mc:AlternateContent>
            </a:graphicData>
          </a:graphic>
        </p:graphicFrame>
        <p:graphicFrame>
          <p:nvGraphicFramePr>
            <p:cNvPr id="70670" name="Object 14"/>
            <p:cNvGraphicFramePr>
              <a:graphicFrameLocks noChangeAspect="1"/>
            </p:cNvGraphicFramePr>
            <p:nvPr/>
          </p:nvGraphicFramePr>
          <p:xfrm>
            <a:off x="3198" y="1797"/>
            <a:ext cx="166" cy="205"/>
          </p:xfrm>
          <a:graphic>
            <a:graphicData uri="http://schemas.openxmlformats.org/presentationml/2006/ole">
              <mc:AlternateContent xmlns:mc="http://schemas.openxmlformats.org/markup-compatibility/2006">
                <mc:Choice xmlns:v="urn:schemas-microsoft-com:vml" Requires="v">
                  <p:oleObj spid="_x0000_s188497" name="公式" r:id="rId16" imgW="177480" imgH="215640" progId="Equation.3">
                    <p:embed/>
                  </p:oleObj>
                </mc:Choice>
                <mc:Fallback>
                  <p:oleObj name="公式" r:id="rId16" imgW="177480" imgH="215640" progId="Equation.3">
                    <p:embed/>
                    <p:pic>
                      <p:nvPicPr>
                        <p:cNvPr id="0" name="Picture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98" y="1797"/>
                          <a:ext cx="166" cy="205"/>
                        </a:xfrm>
                        <a:prstGeom prst="rect">
                          <a:avLst/>
                        </a:prstGeom>
                        <a:solidFill>
                          <a:srgbClr val="00FFFF"/>
                        </a:solidFill>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0662"/>
                                        </p:tgtEl>
                                        <p:attrNameLst>
                                          <p:attrName>style.visibility</p:attrName>
                                        </p:attrNameLst>
                                      </p:cBhvr>
                                      <p:to>
                                        <p:strVal val="visible"/>
                                      </p:to>
                                    </p:set>
                                    <p:animEffect transition="in" filter="wipe(left)">
                                      <p:cBhvr>
                                        <p:cTn id="7" dur="500"/>
                                        <p:tgtEl>
                                          <p:spTgt spid="706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0661">
                                            <p:txEl>
                                              <p:pRg st="0" end="0"/>
                                            </p:txEl>
                                          </p:spTgt>
                                        </p:tgtEl>
                                        <p:attrNameLst>
                                          <p:attrName>style.visibility</p:attrName>
                                        </p:attrNameLst>
                                      </p:cBhvr>
                                      <p:to>
                                        <p:strVal val="visible"/>
                                      </p:to>
                                    </p:set>
                                    <p:animEffect transition="in" filter="wipe(left)">
                                      <p:cBhvr>
                                        <p:cTn id="22" dur="500"/>
                                        <p:tgtEl>
                                          <p:spTgt spid="7066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0661">
                                            <p:txEl>
                                              <p:pRg st="1" end="1"/>
                                            </p:txEl>
                                          </p:spTgt>
                                        </p:tgtEl>
                                        <p:attrNameLst>
                                          <p:attrName>style.visibility</p:attrName>
                                        </p:attrNameLst>
                                      </p:cBhvr>
                                      <p:to>
                                        <p:strVal val="visible"/>
                                      </p:to>
                                    </p:set>
                                    <p:animEffect transition="in" filter="wipe(left)">
                                      <p:cBhvr>
                                        <p:cTn id="27" dur="500"/>
                                        <p:tgtEl>
                                          <p:spTgt spid="7066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0660"/>
                                        </p:tgtEl>
                                        <p:attrNameLst>
                                          <p:attrName>style.visibility</p:attrName>
                                        </p:attrNameLst>
                                      </p:cBhvr>
                                      <p:to>
                                        <p:strVal val="visible"/>
                                      </p:to>
                                    </p:set>
                                    <p:animEffect transition="in" filter="wipe(left)">
                                      <p:cBhvr>
                                        <p:cTn id="32" dur="500"/>
                                        <p:tgtEl>
                                          <p:spTgt spid="7066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0659"/>
                                        </p:tgtEl>
                                        <p:attrNameLst>
                                          <p:attrName>style.visibility</p:attrName>
                                        </p:attrNameLst>
                                      </p:cBhvr>
                                      <p:to>
                                        <p:strVal val="visible"/>
                                      </p:to>
                                    </p:set>
                                    <p:animEffect transition="in" filter="wipe(left)">
                                      <p:cBhvr>
                                        <p:cTn id="37" dur="500"/>
                                        <p:tgtEl>
                                          <p:spTgt spid="70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animBg="1" autoUpdateAnimBg="0"/>
      <p:bldP spid="70661"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250825" y="692150"/>
            <a:ext cx="3657600" cy="579438"/>
          </a:xfrm>
        </p:spPr>
        <p:txBody>
          <a:bodyPr/>
          <a:lstStyle/>
          <a:p>
            <a:r>
              <a:rPr lang="zh-CN" altLang="en-US" sz="3200" b="1">
                <a:solidFill>
                  <a:srgbClr val="CC0066"/>
                </a:solidFill>
                <a:effectLst>
                  <a:outerShdw blurRad="38100" dist="38100" dir="2700000" algn="tl">
                    <a:srgbClr val="C0C0C0"/>
                  </a:outerShdw>
                </a:effectLst>
                <a:ea typeface="隶书" pitchFamily="49" charset="-122"/>
              </a:rPr>
              <a:t>引入并联负反馈时</a:t>
            </a:r>
          </a:p>
        </p:txBody>
      </p:sp>
      <p:pic>
        <p:nvPicPr>
          <p:cNvPr id="71683" name="Picture 3" descr="Dz060503"/>
          <p:cNvPicPr>
            <a:picLocks noChangeAspect="1" noChangeArrowheads="1"/>
          </p:cNvPicPr>
          <p:nvPr/>
        </p:nvPicPr>
        <p:blipFill>
          <a:blip r:embed="rId3" cstate="print"/>
          <a:srcRect/>
          <a:stretch>
            <a:fillRect/>
          </a:stretch>
        </p:blipFill>
        <p:spPr bwMode="auto">
          <a:xfrm>
            <a:off x="779463" y="1466850"/>
            <a:ext cx="3200400" cy="2136775"/>
          </a:xfrm>
          <a:prstGeom prst="rect">
            <a:avLst/>
          </a:prstGeom>
          <a:noFill/>
        </p:spPr>
      </p:pic>
      <p:graphicFrame>
        <p:nvGraphicFramePr>
          <p:cNvPr id="71684" name="Object 4"/>
          <p:cNvGraphicFramePr>
            <a:graphicFrameLocks noChangeAspect="1"/>
          </p:cNvGraphicFramePr>
          <p:nvPr/>
        </p:nvGraphicFramePr>
        <p:xfrm>
          <a:off x="4284663" y="1125538"/>
          <a:ext cx="3551237" cy="1727200"/>
        </p:xfrm>
        <a:graphic>
          <a:graphicData uri="http://schemas.openxmlformats.org/presentationml/2006/ole">
            <mc:AlternateContent xmlns:mc="http://schemas.openxmlformats.org/markup-compatibility/2006">
              <mc:Choice xmlns:v="urn:schemas-microsoft-com:vml" Requires="v">
                <p:oleObj spid="_x0000_s189469" name="公式" r:id="rId4" imgW="1828800" imgH="888840" progId="Equation.3">
                  <p:embed/>
                </p:oleObj>
              </mc:Choice>
              <mc:Fallback>
                <p:oleObj name="公式" r:id="rId4" imgW="1828800" imgH="8888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1125538"/>
                        <a:ext cx="3551237" cy="1727200"/>
                      </a:xfrm>
                      <a:prstGeom prst="rect">
                        <a:avLst/>
                      </a:prstGeom>
                      <a:solidFill>
                        <a:srgbClr val="FFFFFF"/>
                      </a:solidFill>
                    </p:spPr>
                  </p:pic>
                </p:oleObj>
              </mc:Fallback>
            </mc:AlternateContent>
          </a:graphicData>
        </a:graphic>
      </p:graphicFrame>
      <p:graphicFrame>
        <p:nvGraphicFramePr>
          <p:cNvPr id="71685" name="Object 5"/>
          <p:cNvGraphicFramePr>
            <a:graphicFrameLocks noChangeAspect="1"/>
          </p:cNvGraphicFramePr>
          <p:nvPr/>
        </p:nvGraphicFramePr>
        <p:xfrm>
          <a:off x="4741863" y="2990850"/>
          <a:ext cx="1981200" cy="835025"/>
        </p:xfrm>
        <a:graphic>
          <a:graphicData uri="http://schemas.openxmlformats.org/presentationml/2006/ole">
            <mc:AlternateContent xmlns:mc="http://schemas.openxmlformats.org/markup-compatibility/2006">
              <mc:Choice xmlns:v="urn:schemas-microsoft-com:vml" Requires="v">
                <p:oleObj spid="_x0000_s189470" name="公式" r:id="rId6" imgW="799920" imgH="393480" progId="Equation.3">
                  <p:embed/>
                </p:oleObj>
              </mc:Choice>
              <mc:Fallback>
                <p:oleObj name="公式" r:id="rId6" imgW="799920" imgH="39348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1863" y="2990850"/>
                        <a:ext cx="1981200" cy="835025"/>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71686" name="Text Box 6"/>
          <p:cNvSpPr txBox="1">
            <a:spLocks noChangeArrowheads="1"/>
          </p:cNvSpPr>
          <p:nvPr/>
        </p:nvSpPr>
        <p:spPr bwMode="auto">
          <a:xfrm>
            <a:off x="703263" y="3981450"/>
            <a:ext cx="7512075" cy="466725"/>
          </a:xfrm>
          <a:prstGeom prst="rect">
            <a:avLst/>
          </a:prstGeom>
          <a:solidFill>
            <a:srgbClr val="66FFFF"/>
          </a:solidFill>
          <a:ln w="9525">
            <a:solidFill>
              <a:srgbClr val="FF3300"/>
            </a:solidFill>
            <a:miter lim="800000"/>
            <a:headEnd/>
            <a:tailEnd/>
          </a:ln>
          <a:effectLst/>
        </p:spPr>
        <p:txBody>
          <a:bodyPr wrap="square">
            <a:spAutoFit/>
          </a:bodyPr>
          <a:lstStyle/>
          <a:p>
            <a:pPr>
              <a:spcBef>
                <a:spcPct val="50000"/>
              </a:spcBef>
            </a:pPr>
            <a:r>
              <a:rPr kumimoji="1" lang="zh-CN" altLang="en-US" sz="2400" b="1" dirty="0">
                <a:solidFill>
                  <a:srgbClr val="000000"/>
                </a:solidFill>
                <a:latin typeface="Times New Roman" pitchFamily="18" charset="0"/>
              </a:rPr>
              <a:t>串联负反馈增大输入电阻，并联负反馈减小输入电阻。</a:t>
            </a:r>
          </a:p>
        </p:txBody>
      </p:sp>
      <p:graphicFrame>
        <p:nvGraphicFramePr>
          <p:cNvPr id="71687" name="Object 7"/>
          <p:cNvGraphicFramePr>
            <a:graphicFrameLocks noChangeAspect="1"/>
          </p:cNvGraphicFramePr>
          <p:nvPr/>
        </p:nvGraphicFramePr>
        <p:xfrm>
          <a:off x="2074863" y="4667250"/>
          <a:ext cx="4605337" cy="1554163"/>
        </p:xfrm>
        <a:graphic>
          <a:graphicData uri="http://schemas.openxmlformats.org/presentationml/2006/ole">
            <mc:AlternateContent xmlns:mc="http://schemas.openxmlformats.org/markup-compatibility/2006">
              <mc:Choice xmlns:v="urn:schemas-microsoft-com:vml" Requires="v">
                <p:oleObj spid="_x0000_s189471" name="Equation" r:id="rId8" imgW="2108160" imgH="711000" progId="Equation.3">
                  <p:embed/>
                </p:oleObj>
              </mc:Choice>
              <mc:Fallback>
                <p:oleObj name="Equation" r:id="rId8" imgW="2108160" imgH="71100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74863" y="4667250"/>
                        <a:ext cx="4605337" cy="1554163"/>
                      </a:xfrm>
                      <a:prstGeom prst="rect">
                        <a:avLst/>
                      </a:prstGeom>
                      <a:solidFill>
                        <a:srgbClr val="FFFFCC"/>
                      </a:solidFill>
                      <a:ln w="9525">
                        <a:solidFill>
                          <a:srgbClr val="FF3300"/>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1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71684"/>
                                        </p:tgtEl>
                                        <p:attrNameLst>
                                          <p:attrName>style.visibility</p:attrName>
                                        </p:attrNameLst>
                                      </p:cBhvr>
                                      <p:to>
                                        <p:strVal val="visible"/>
                                      </p:to>
                                    </p:set>
                                    <p:animEffect transition="in" filter="wipe(left)">
                                      <p:cBhvr>
                                        <p:cTn id="11" dur="500"/>
                                        <p:tgtEl>
                                          <p:spTgt spid="7168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1685"/>
                                        </p:tgtEl>
                                        <p:attrNameLst>
                                          <p:attrName>style.visibility</p:attrName>
                                        </p:attrNameLst>
                                      </p:cBhvr>
                                      <p:to>
                                        <p:strVal val="visible"/>
                                      </p:to>
                                    </p:set>
                                    <p:animEffect transition="in" filter="wipe(left)">
                                      <p:cBhvr>
                                        <p:cTn id="16" dur="500"/>
                                        <p:tgtEl>
                                          <p:spTgt spid="7168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1686"/>
                                        </p:tgtEl>
                                        <p:attrNameLst>
                                          <p:attrName>style.visibility</p:attrName>
                                        </p:attrNameLst>
                                      </p:cBhvr>
                                      <p:to>
                                        <p:strVal val="visible"/>
                                      </p:to>
                                    </p:set>
                                    <p:animEffect transition="in" filter="wipe(left)">
                                      <p:cBhvr>
                                        <p:cTn id="21" dur="500"/>
                                        <p:tgtEl>
                                          <p:spTgt spid="7168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1687"/>
                                        </p:tgtEl>
                                        <p:attrNameLst>
                                          <p:attrName>style.visibility</p:attrName>
                                        </p:attrNameLst>
                                      </p:cBhvr>
                                      <p:to>
                                        <p:strVal val="visible"/>
                                      </p:to>
                                    </p:set>
                                    <p:animEffect transition="in" filter="wipe(left)">
                                      <p:cBhvr>
                                        <p:cTn id="26" dur="500"/>
                                        <p:tgtEl>
                                          <p:spTgt spid="71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6"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323850" y="836613"/>
            <a:ext cx="4419600" cy="579437"/>
          </a:xfrm>
        </p:spPr>
        <p:txBody>
          <a:bodyPr/>
          <a:lstStyle/>
          <a:p>
            <a:pPr algn="l"/>
            <a:r>
              <a:rPr lang="en-US" altLang="zh-CN" sz="3200">
                <a:solidFill>
                  <a:schemeClr val="tx1"/>
                </a:solidFill>
                <a:latin typeface="华文行楷" pitchFamily="2" charset="-122"/>
                <a:ea typeface="华文行楷" pitchFamily="2" charset="-122"/>
              </a:rPr>
              <a:t>2</a:t>
            </a:r>
            <a:r>
              <a:rPr lang="zh-CN" altLang="en-US" sz="3200">
                <a:solidFill>
                  <a:schemeClr val="tx1"/>
                </a:solidFill>
                <a:latin typeface="华文行楷" pitchFamily="2" charset="-122"/>
                <a:ea typeface="华文行楷" pitchFamily="2" charset="-122"/>
              </a:rPr>
              <a:t>、对输出电阻的影响</a:t>
            </a:r>
          </a:p>
        </p:txBody>
      </p:sp>
      <p:sp>
        <p:nvSpPr>
          <p:cNvPr id="72707" name="Text Box 3"/>
          <p:cNvSpPr txBox="1">
            <a:spLocks noChangeArrowheads="1"/>
          </p:cNvSpPr>
          <p:nvPr/>
        </p:nvSpPr>
        <p:spPr bwMode="auto">
          <a:xfrm>
            <a:off x="539750" y="1412875"/>
            <a:ext cx="8135938" cy="933450"/>
          </a:xfrm>
          <a:prstGeom prst="rect">
            <a:avLst/>
          </a:prstGeom>
          <a:noFill/>
          <a:ln w="9525">
            <a:noFill/>
            <a:miter lim="800000"/>
            <a:headEnd/>
            <a:tailEnd/>
          </a:ln>
          <a:effectLst/>
        </p:spPr>
        <p:txBody>
          <a:bodyPr>
            <a:spAutoFit/>
          </a:bodyPr>
          <a:lstStyle/>
          <a:p>
            <a:pPr>
              <a:lnSpc>
                <a:spcPct val="115000"/>
              </a:lnSpc>
            </a:pPr>
            <a:r>
              <a:rPr kumimoji="1" lang="en-US" altLang="zh-CN" sz="2400" b="1" dirty="0">
                <a:latin typeface="Times New Roman" pitchFamily="18" charset="0"/>
              </a:rPr>
              <a:t>    </a:t>
            </a:r>
            <a:r>
              <a:rPr kumimoji="1" lang="en-US" altLang="zh-CN" sz="2400" b="1" dirty="0" smtClean="0">
                <a:latin typeface="Times New Roman" pitchFamily="18" charset="0"/>
              </a:rPr>
              <a:t>     </a:t>
            </a:r>
            <a:r>
              <a:rPr kumimoji="1" lang="zh-CN" altLang="en-US" sz="2400" b="1" dirty="0" smtClean="0">
                <a:latin typeface="Times New Roman" pitchFamily="18" charset="0"/>
              </a:rPr>
              <a:t>对</a:t>
            </a:r>
            <a:r>
              <a:rPr kumimoji="1" lang="zh-CN" altLang="en-US" sz="2400" b="1" dirty="0">
                <a:latin typeface="Times New Roman" pitchFamily="18" charset="0"/>
              </a:rPr>
              <a:t>输出电阻的影响仅与反馈网络和基本放大电路在输出端的接法有关，即决定于是电压反馈还是电流反馈。</a:t>
            </a:r>
          </a:p>
        </p:txBody>
      </p:sp>
      <p:graphicFrame>
        <p:nvGraphicFramePr>
          <p:cNvPr id="72708" name="Object 4"/>
          <p:cNvGraphicFramePr>
            <a:graphicFrameLocks noChangeAspect="1"/>
          </p:cNvGraphicFramePr>
          <p:nvPr/>
        </p:nvGraphicFramePr>
        <p:xfrm>
          <a:off x="3419475" y="3573463"/>
          <a:ext cx="1873250" cy="765175"/>
        </p:xfrm>
        <a:graphic>
          <a:graphicData uri="http://schemas.openxmlformats.org/presentationml/2006/ole">
            <mc:AlternateContent xmlns:mc="http://schemas.openxmlformats.org/markup-compatibility/2006">
              <mc:Choice xmlns:v="urn:schemas-microsoft-com:vml" Requires="v">
                <p:oleObj spid="_x0000_s190484" name="公式" r:id="rId3" imgW="825480" imgH="393480" progId="Equation.3">
                  <p:embed/>
                </p:oleObj>
              </mc:Choice>
              <mc:Fallback>
                <p:oleObj name="公式" r:id="rId3" imgW="825480" imgH="393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3573463"/>
                        <a:ext cx="1873250" cy="765175"/>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72709" name="Text Box 5"/>
          <p:cNvSpPr txBox="1">
            <a:spLocks noChangeArrowheads="1"/>
          </p:cNvSpPr>
          <p:nvPr/>
        </p:nvSpPr>
        <p:spPr bwMode="auto">
          <a:xfrm>
            <a:off x="755650" y="2349500"/>
            <a:ext cx="3505200" cy="519113"/>
          </a:xfrm>
          <a:prstGeom prst="rect">
            <a:avLst/>
          </a:prstGeom>
          <a:noFill/>
          <a:ln w="9525">
            <a:noFill/>
            <a:miter lim="800000"/>
            <a:headEnd/>
            <a:tailEnd/>
          </a:ln>
          <a:effectLst/>
        </p:spPr>
        <p:txBody>
          <a:bodyPr>
            <a:spAutoFit/>
          </a:bodyPr>
          <a:lstStyle/>
          <a:p>
            <a:pPr>
              <a:spcBef>
                <a:spcPct val="50000"/>
              </a:spcBef>
            </a:pPr>
            <a:r>
              <a:rPr kumimoji="1" lang="zh-CN" altLang="en-US" sz="2800" b="1">
                <a:solidFill>
                  <a:srgbClr val="A50021"/>
                </a:solidFill>
                <a:latin typeface="Times New Roman" pitchFamily="18" charset="0"/>
                <a:ea typeface="隶书" pitchFamily="49" charset="-122"/>
              </a:rPr>
              <a:t>引入电压负反馈时</a:t>
            </a:r>
          </a:p>
        </p:txBody>
      </p:sp>
      <p:sp>
        <p:nvSpPr>
          <p:cNvPr id="72710" name="Text Box 6"/>
          <p:cNvSpPr txBox="1">
            <a:spLocks noChangeArrowheads="1"/>
          </p:cNvSpPr>
          <p:nvPr/>
        </p:nvSpPr>
        <p:spPr bwMode="auto">
          <a:xfrm>
            <a:off x="755650" y="4294188"/>
            <a:ext cx="3657600" cy="519112"/>
          </a:xfrm>
          <a:prstGeom prst="rect">
            <a:avLst/>
          </a:prstGeom>
          <a:noFill/>
          <a:ln w="9525">
            <a:noFill/>
            <a:miter lim="800000"/>
            <a:headEnd/>
            <a:tailEnd/>
          </a:ln>
          <a:effectLst/>
        </p:spPr>
        <p:txBody>
          <a:bodyPr>
            <a:spAutoFit/>
          </a:bodyPr>
          <a:lstStyle/>
          <a:p>
            <a:pPr>
              <a:spcBef>
                <a:spcPct val="50000"/>
              </a:spcBef>
            </a:pPr>
            <a:r>
              <a:rPr kumimoji="1" lang="zh-CN" altLang="en-US" sz="2800" b="1">
                <a:solidFill>
                  <a:srgbClr val="A50021"/>
                </a:solidFill>
                <a:latin typeface="Times New Roman" pitchFamily="18" charset="0"/>
                <a:ea typeface="隶书" pitchFamily="49" charset="-122"/>
              </a:rPr>
              <a:t>引入电流负反馈时</a:t>
            </a:r>
          </a:p>
        </p:txBody>
      </p:sp>
      <p:graphicFrame>
        <p:nvGraphicFramePr>
          <p:cNvPr id="72711" name="Object 7"/>
          <p:cNvGraphicFramePr>
            <a:graphicFrameLocks noChangeAspect="1"/>
          </p:cNvGraphicFramePr>
          <p:nvPr/>
        </p:nvGraphicFramePr>
        <p:xfrm>
          <a:off x="3348038" y="5661025"/>
          <a:ext cx="2592387" cy="508000"/>
        </p:xfrm>
        <a:graphic>
          <a:graphicData uri="http://schemas.openxmlformats.org/presentationml/2006/ole">
            <mc:AlternateContent xmlns:mc="http://schemas.openxmlformats.org/markup-compatibility/2006">
              <mc:Choice xmlns:v="urn:schemas-microsoft-com:vml" Requires="v">
                <p:oleObj spid="_x0000_s190485" name="公式" r:id="rId5" imgW="1054080" imgH="241200" progId="Equation.3">
                  <p:embed/>
                </p:oleObj>
              </mc:Choice>
              <mc:Fallback>
                <p:oleObj name="公式" r:id="rId5" imgW="1054080" imgH="2412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8038" y="5661025"/>
                        <a:ext cx="2592387" cy="508000"/>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72712" name="Text Box 8"/>
          <p:cNvSpPr txBox="1">
            <a:spLocks noChangeArrowheads="1"/>
          </p:cNvSpPr>
          <p:nvPr/>
        </p:nvSpPr>
        <p:spPr bwMode="auto">
          <a:xfrm>
            <a:off x="642910" y="2852738"/>
            <a:ext cx="8105803" cy="830997"/>
          </a:xfrm>
          <a:prstGeom prst="rect">
            <a:avLst/>
          </a:prstGeom>
          <a:noFill/>
          <a:ln w="9525">
            <a:noFill/>
            <a:miter lim="800000"/>
            <a:headEnd/>
            <a:tailEnd/>
          </a:ln>
          <a:effectLst/>
        </p:spPr>
        <p:txBody>
          <a:bodyPr wrap="square">
            <a:spAutoFit/>
          </a:bodyPr>
          <a:lstStyle/>
          <a:p>
            <a:pPr>
              <a:spcBef>
                <a:spcPct val="50000"/>
              </a:spcBef>
            </a:pPr>
            <a:r>
              <a:rPr kumimoji="1" lang="en-US" altLang="zh-CN" sz="2400" b="1" dirty="0">
                <a:latin typeface="Times New Roman" pitchFamily="18" charset="0"/>
              </a:rPr>
              <a:t>    </a:t>
            </a:r>
            <a:r>
              <a:rPr kumimoji="1" lang="en-US" altLang="zh-CN" sz="2400" b="1" dirty="0" smtClean="0">
                <a:latin typeface="Times New Roman" pitchFamily="18" charset="0"/>
              </a:rPr>
              <a:t>     </a:t>
            </a:r>
            <a:r>
              <a:rPr kumimoji="1" lang="zh-CN" altLang="en-US" sz="2400" b="1" dirty="0" smtClean="0">
                <a:latin typeface="Times New Roman" pitchFamily="18" charset="0"/>
              </a:rPr>
              <a:t>电压</a:t>
            </a:r>
            <a:r>
              <a:rPr kumimoji="1" lang="zh-CN" altLang="en-US" sz="2400" b="1" dirty="0">
                <a:latin typeface="Times New Roman" pitchFamily="18" charset="0"/>
              </a:rPr>
              <a:t>负反馈稳定输出电压，使输出具有恒压特性，因而输出电阻减小。</a:t>
            </a:r>
          </a:p>
        </p:txBody>
      </p:sp>
      <p:sp>
        <p:nvSpPr>
          <p:cNvPr id="72713" name="Text Box 9"/>
          <p:cNvSpPr txBox="1">
            <a:spLocks noChangeArrowheads="1"/>
          </p:cNvSpPr>
          <p:nvPr/>
        </p:nvSpPr>
        <p:spPr bwMode="auto">
          <a:xfrm>
            <a:off x="900113" y="4797425"/>
            <a:ext cx="7920037" cy="830997"/>
          </a:xfrm>
          <a:prstGeom prst="rect">
            <a:avLst/>
          </a:prstGeom>
          <a:noFill/>
          <a:ln w="9525">
            <a:noFill/>
            <a:miter lim="800000"/>
            <a:headEnd/>
            <a:tailEnd/>
          </a:ln>
          <a:effectLst/>
        </p:spPr>
        <p:txBody>
          <a:bodyPr>
            <a:spAutoFit/>
          </a:bodyPr>
          <a:lstStyle/>
          <a:p>
            <a:pPr>
              <a:spcBef>
                <a:spcPct val="50000"/>
              </a:spcBef>
            </a:pPr>
            <a:r>
              <a:rPr kumimoji="1" lang="en-US" altLang="zh-CN" sz="2400" b="1" dirty="0">
                <a:latin typeface="Times New Roman" pitchFamily="18" charset="0"/>
              </a:rPr>
              <a:t>    </a:t>
            </a:r>
            <a:r>
              <a:rPr kumimoji="1" lang="en-US" altLang="zh-CN" sz="2400" b="1" dirty="0" smtClean="0">
                <a:latin typeface="Times New Roman" pitchFamily="18" charset="0"/>
              </a:rPr>
              <a:t>     </a:t>
            </a:r>
            <a:r>
              <a:rPr kumimoji="1" lang="zh-CN" altLang="en-US" sz="2400" b="1" dirty="0" smtClean="0">
                <a:latin typeface="Times New Roman" pitchFamily="18" charset="0"/>
              </a:rPr>
              <a:t>电流</a:t>
            </a:r>
            <a:r>
              <a:rPr kumimoji="1" lang="zh-CN" altLang="en-US" sz="2400" b="1" dirty="0">
                <a:latin typeface="Times New Roman" pitchFamily="18" charset="0"/>
              </a:rPr>
              <a:t>负反馈稳定输出电流，使输出具有恒流特性，因而输出电阻增大。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2707"/>
                                        </p:tgtEl>
                                        <p:attrNameLst>
                                          <p:attrName>style.visibility</p:attrName>
                                        </p:attrNameLst>
                                      </p:cBhvr>
                                      <p:to>
                                        <p:strVal val="visible"/>
                                      </p:to>
                                    </p:set>
                                    <p:animEffect transition="in" filter="wipe(left)">
                                      <p:cBhvr>
                                        <p:cTn id="7" dur="500"/>
                                        <p:tgtEl>
                                          <p:spTgt spid="727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2709">
                                            <p:txEl>
                                              <p:pRg st="0" end="0"/>
                                            </p:txEl>
                                          </p:spTgt>
                                        </p:tgtEl>
                                        <p:attrNameLst>
                                          <p:attrName>style.visibility</p:attrName>
                                        </p:attrNameLst>
                                      </p:cBhvr>
                                      <p:to>
                                        <p:strVal val="visible"/>
                                      </p:to>
                                    </p:set>
                                    <p:animEffect transition="in" filter="wipe(left)">
                                      <p:cBhvr>
                                        <p:cTn id="12" dur="500"/>
                                        <p:tgtEl>
                                          <p:spTgt spid="7270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2712"/>
                                        </p:tgtEl>
                                        <p:attrNameLst>
                                          <p:attrName>style.visibility</p:attrName>
                                        </p:attrNameLst>
                                      </p:cBhvr>
                                      <p:to>
                                        <p:strVal val="visible"/>
                                      </p:to>
                                    </p:set>
                                    <p:animEffect transition="in" filter="wipe(left)">
                                      <p:cBhvr>
                                        <p:cTn id="17" dur="500"/>
                                        <p:tgtEl>
                                          <p:spTgt spid="727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2708"/>
                                        </p:tgtEl>
                                        <p:attrNameLst>
                                          <p:attrName>style.visibility</p:attrName>
                                        </p:attrNameLst>
                                      </p:cBhvr>
                                      <p:to>
                                        <p:strVal val="visible"/>
                                      </p:to>
                                    </p:set>
                                    <p:animEffect transition="in" filter="wipe(left)">
                                      <p:cBhvr>
                                        <p:cTn id="22" dur="500"/>
                                        <p:tgtEl>
                                          <p:spTgt spid="727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2710">
                                            <p:txEl>
                                              <p:pRg st="0" end="0"/>
                                            </p:txEl>
                                          </p:spTgt>
                                        </p:tgtEl>
                                        <p:attrNameLst>
                                          <p:attrName>style.visibility</p:attrName>
                                        </p:attrNameLst>
                                      </p:cBhvr>
                                      <p:to>
                                        <p:strVal val="visible"/>
                                      </p:to>
                                    </p:set>
                                    <p:animEffect transition="in" filter="wipe(left)">
                                      <p:cBhvr>
                                        <p:cTn id="27" dur="500"/>
                                        <p:tgtEl>
                                          <p:spTgt spid="727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2713"/>
                                        </p:tgtEl>
                                        <p:attrNameLst>
                                          <p:attrName>style.visibility</p:attrName>
                                        </p:attrNameLst>
                                      </p:cBhvr>
                                      <p:to>
                                        <p:strVal val="visible"/>
                                      </p:to>
                                    </p:set>
                                    <p:animEffect transition="in" filter="wipe(left)">
                                      <p:cBhvr>
                                        <p:cTn id="32" dur="500"/>
                                        <p:tgtEl>
                                          <p:spTgt spid="727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2711"/>
                                        </p:tgtEl>
                                        <p:attrNameLst>
                                          <p:attrName>style.visibility</p:attrName>
                                        </p:attrNameLst>
                                      </p:cBhvr>
                                      <p:to>
                                        <p:strVal val="visible"/>
                                      </p:to>
                                    </p:set>
                                    <p:animEffect transition="in" filter="wipe(left)">
                                      <p:cBhvr>
                                        <p:cTn id="37" dur="500"/>
                                        <p:tgtEl>
                                          <p:spTgt spid="72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p:bldP spid="72709" grpId="0" build="p" autoUpdateAnimBg="0"/>
      <p:bldP spid="72710" grpId="0" build="p" autoUpdateAnimBg="0"/>
      <p:bldP spid="72712" grpId="0"/>
      <p:bldP spid="727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84213" y="0"/>
            <a:ext cx="5616575" cy="692150"/>
          </a:xfrm>
          <a:solidFill>
            <a:schemeClr val="bg1"/>
          </a:solidFill>
        </p:spPr>
        <p:txBody>
          <a:bodyPr/>
          <a:lstStyle/>
          <a:p>
            <a:pPr algn="l"/>
            <a:r>
              <a:rPr lang="zh-CN" altLang="en-US" sz="2800">
                <a:solidFill>
                  <a:srgbClr val="000000"/>
                </a:solidFill>
                <a:latin typeface="华文行楷" pitchFamily="2" charset="-122"/>
                <a:ea typeface="华文行楷" pitchFamily="2" charset="-122"/>
              </a:rPr>
              <a:t>电流负反馈对输出电阻影响的讨论</a:t>
            </a:r>
          </a:p>
        </p:txBody>
      </p:sp>
      <p:graphicFrame>
        <p:nvGraphicFramePr>
          <p:cNvPr id="73731" name="Object 3"/>
          <p:cNvGraphicFramePr>
            <a:graphicFrameLocks noChangeAspect="1"/>
          </p:cNvGraphicFramePr>
          <p:nvPr/>
        </p:nvGraphicFramePr>
        <p:xfrm>
          <a:off x="755650" y="5445125"/>
          <a:ext cx="2730500" cy="541338"/>
        </p:xfrm>
        <a:graphic>
          <a:graphicData uri="http://schemas.openxmlformats.org/presentationml/2006/ole">
            <mc:AlternateContent xmlns:mc="http://schemas.openxmlformats.org/markup-compatibility/2006">
              <mc:Choice xmlns:v="urn:schemas-microsoft-com:vml" Requires="v">
                <p:oleObj spid="_x0000_s191517" name="Equation" r:id="rId3" imgW="1041120" imgH="241200" progId="Equation.3">
                  <p:embed/>
                </p:oleObj>
              </mc:Choice>
              <mc:Fallback>
                <p:oleObj name="Equation" r:id="rId3" imgW="1041120" imgH="241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5445125"/>
                        <a:ext cx="2730500" cy="541338"/>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73732" name="Object 4"/>
          <p:cNvGraphicFramePr>
            <a:graphicFrameLocks noChangeAspect="1"/>
          </p:cNvGraphicFramePr>
          <p:nvPr/>
        </p:nvGraphicFramePr>
        <p:xfrm>
          <a:off x="1187450" y="908050"/>
          <a:ext cx="6629400" cy="2659063"/>
        </p:xfrm>
        <a:graphic>
          <a:graphicData uri="http://schemas.openxmlformats.org/presentationml/2006/ole">
            <mc:AlternateContent xmlns:mc="http://schemas.openxmlformats.org/markup-compatibility/2006">
              <mc:Choice xmlns:v="urn:schemas-microsoft-com:vml" Requires="v">
                <p:oleObj spid="_x0000_s191518" name="Photo Editor 照片" r:id="rId5" imgW="24619048" imgH="9876190" progId="">
                  <p:embed/>
                </p:oleObj>
              </mc:Choice>
              <mc:Fallback>
                <p:oleObj name="Photo Editor 照片" r:id="rId5" imgW="24619048" imgH="987619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908050"/>
                        <a:ext cx="6629400" cy="265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733" name="Text Box 5"/>
          <p:cNvSpPr txBox="1">
            <a:spLocks noChangeArrowheads="1"/>
          </p:cNvSpPr>
          <p:nvPr/>
        </p:nvSpPr>
        <p:spPr bwMode="auto">
          <a:xfrm>
            <a:off x="1071537" y="3573463"/>
            <a:ext cx="7461275" cy="498598"/>
          </a:xfrm>
          <a:prstGeom prst="rect">
            <a:avLst/>
          </a:prstGeom>
          <a:noFill/>
          <a:ln w="9525">
            <a:noFill/>
            <a:miter lim="800000"/>
            <a:headEnd/>
            <a:tailEnd/>
          </a:ln>
          <a:effectLst/>
        </p:spPr>
        <p:txBody>
          <a:bodyPr wrap="square">
            <a:spAutoFit/>
          </a:bodyPr>
          <a:lstStyle/>
          <a:p>
            <a:pPr>
              <a:lnSpc>
                <a:spcPct val="110000"/>
              </a:lnSpc>
            </a:pPr>
            <a:r>
              <a:rPr kumimoji="1" lang="en-US" altLang="zh-CN" sz="2400" b="1" i="1">
                <a:solidFill>
                  <a:srgbClr val="000000"/>
                </a:solidFill>
                <a:latin typeface="Times New Roman" pitchFamily="18" charset="0"/>
              </a:rPr>
              <a:t>R</a:t>
            </a:r>
            <a:r>
              <a:rPr kumimoji="1" lang="en-US" altLang="zh-CN" sz="2400" b="1" baseline="-25000">
                <a:solidFill>
                  <a:srgbClr val="000000"/>
                </a:solidFill>
                <a:latin typeface="Times New Roman" pitchFamily="18" charset="0"/>
              </a:rPr>
              <a:t>c2</a:t>
            </a:r>
            <a:r>
              <a:rPr kumimoji="1" lang="zh-CN" altLang="en-US" sz="2400" b="1">
                <a:solidFill>
                  <a:srgbClr val="000000"/>
                </a:solidFill>
                <a:latin typeface="Times New Roman" pitchFamily="18" charset="0"/>
              </a:rPr>
              <a:t>支路在引入反馈前后对输出电阻的影响有无变化？</a:t>
            </a:r>
          </a:p>
        </p:txBody>
      </p:sp>
      <p:sp>
        <p:nvSpPr>
          <p:cNvPr id="73734" name="Text Box 6"/>
          <p:cNvSpPr txBox="1">
            <a:spLocks noChangeArrowheads="1"/>
          </p:cNvSpPr>
          <p:nvPr/>
        </p:nvSpPr>
        <p:spPr bwMode="auto">
          <a:xfrm>
            <a:off x="395288" y="4076700"/>
            <a:ext cx="8280400" cy="831850"/>
          </a:xfrm>
          <a:prstGeom prst="rect">
            <a:avLst/>
          </a:prstGeom>
          <a:solidFill>
            <a:srgbClr val="66FFFF"/>
          </a:solidFill>
          <a:ln w="9525">
            <a:solidFill>
              <a:srgbClr val="FF3300"/>
            </a:solidFill>
            <a:miter lim="800000"/>
            <a:headEnd/>
            <a:tailEnd/>
          </a:ln>
          <a:effectLst/>
        </p:spPr>
        <p:txBody>
          <a:bodyPr>
            <a:spAutoFit/>
          </a:bodyPr>
          <a:lstStyle/>
          <a:p>
            <a:pPr>
              <a:spcBef>
                <a:spcPct val="50000"/>
              </a:spcBef>
            </a:pPr>
            <a:r>
              <a:rPr kumimoji="1" lang="en-US" altLang="zh-CN" sz="2000" b="1" dirty="0">
                <a:solidFill>
                  <a:srgbClr val="000000"/>
                </a:solidFill>
                <a:latin typeface="宋体" charset="-122"/>
              </a:rPr>
              <a:t>  </a:t>
            </a:r>
            <a:r>
              <a:rPr kumimoji="1" lang="en-US" altLang="zh-CN" sz="2000" b="1" dirty="0" smtClean="0">
                <a:solidFill>
                  <a:srgbClr val="000000"/>
                </a:solidFill>
                <a:latin typeface="宋体" charset="-122"/>
              </a:rPr>
              <a:t>   </a:t>
            </a:r>
            <a:r>
              <a:rPr kumimoji="1" lang="zh-CN" altLang="en-US" sz="2400" b="1" dirty="0" smtClean="0">
                <a:solidFill>
                  <a:srgbClr val="000000"/>
                </a:solidFill>
                <a:latin typeface="宋体" charset="-122"/>
              </a:rPr>
              <a:t>引入</a:t>
            </a:r>
            <a:r>
              <a:rPr kumimoji="1" lang="zh-CN" altLang="en-US" sz="2400" b="1" dirty="0">
                <a:solidFill>
                  <a:srgbClr val="000000"/>
                </a:solidFill>
                <a:latin typeface="宋体" charset="-122"/>
              </a:rPr>
              <a:t>电流负反馈，使引出反馈的支路的等效电阻增大到原来的（</a:t>
            </a:r>
            <a:r>
              <a:rPr kumimoji="1" lang="en-US" altLang="zh-CN" sz="2400" b="1" dirty="0">
                <a:solidFill>
                  <a:srgbClr val="000000"/>
                </a:solidFill>
                <a:latin typeface="宋体" charset="-122"/>
              </a:rPr>
              <a:t>1</a:t>
            </a:r>
            <a:r>
              <a:rPr kumimoji="1" lang="zh-CN" altLang="en-US" sz="2400" b="1" dirty="0">
                <a:solidFill>
                  <a:srgbClr val="000000"/>
                </a:solidFill>
                <a:latin typeface="宋体" charset="-122"/>
              </a:rPr>
              <a:t>＋</a:t>
            </a:r>
            <a:r>
              <a:rPr kumimoji="1" lang="en-US" altLang="zh-CN" sz="2400" b="1" i="1" dirty="0">
                <a:solidFill>
                  <a:srgbClr val="000000"/>
                </a:solidFill>
                <a:latin typeface="宋体" charset="-122"/>
              </a:rPr>
              <a:t>AF</a:t>
            </a:r>
            <a:r>
              <a:rPr kumimoji="1" lang="zh-CN" altLang="en-US" sz="2400" b="1" dirty="0">
                <a:solidFill>
                  <a:srgbClr val="000000"/>
                </a:solidFill>
                <a:latin typeface="宋体" charset="-122"/>
              </a:rPr>
              <a:t>）</a:t>
            </a:r>
            <a:r>
              <a:rPr kumimoji="1" lang="zh-CN" altLang="zh-CN" sz="2400" b="1" dirty="0">
                <a:solidFill>
                  <a:srgbClr val="000000"/>
                </a:solidFill>
                <a:latin typeface="宋体" charset="-122"/>
              </a:rPr>
              <a:t>倍。</a:t>
            </a:r>
            <a:endParaRPr kumimoji="1" lang="zh-CN" altLang="en-US" sz="2400" b="1" dirty="0">
              <a:solidFill>
                <a:srgbClr val="000000"/>
              </a:solidFill>
              <a:latin typeface="宋体" charset="-122"/>
            </a:endParaRPr>
          </a:p>
        </p:txBody>
      </p:sp>
      <p:graphicFrame>
        <p:nvGraphicFramePr>
          <p:cNvPr id="73735" name="Object 7"/>
          <p:cNvGraphicFramePr>
            <a:graphicFrameLocks noChangeAspect="1"/>
          </p:cNvGraphicFramePr>
          <p:nvPr/>
        </p:nvGraphicFramePr>
        <p:xfrm>
          <a:off x="3995738" y="5013325"/>
          <a:ext cx="4419600" cy="1457325"/>
        </p:xfrm>
        <a:graphic>
          <a:graphicData uri="http://schemas.openxmlformats.org/presentationml/2006/ole">
            <mc:AlternateContent xmlns:mc="http://schemas.openxmlformats.org/markup-compatibility/2006">
              <mc:Choice xmlns:v="urn:schemas-microsoft-com:vml" Requires="v">
                <p:oleObj spid="_x0000_s191519" name="公式" r:id="rId7" imgW="2158920" imgH="711000" progId="Equation.3">
                  <p:embed/>
                </p:oleObj>
              </mc:Choice>
              <mc:Fallback>
                <p:oleObj name="公式" r:id="rId7" imgW="2158920" imgH="7110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5738" y="5013325"/>
                        <a:ext cx="4419600" cy="1457325"/>
                      </a:xfrm>
                      <a:prstGeom prst="rect">
                        <a:avLst/>
                      </a:prstGeom>
                      <a:solidFill>
                        <a:srgbClr val="FFFFCC"/>
                      </a:solidFill>
                      <a:ln w="9525">
                        <a:solidFill>
                          <a:srgbClr val="FF3300"/>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3732"/>
                                        </p:tgtEl>
                                        <p:attrNameLst>
                                          <p:attrName>style.visibility</p:attrName>
                                        </p:attrNameLst>
                                      </p:cBhvr>
                                      <p:to>
                                        <p:strVal val="visible"/>
                                      </p:to>
                                    </p:set>
                                    <p:animEffect transition="in" filter="wipe(left)">
                                      <p:cBhvr>
                                        <p:cTn id="7" dur="500"/>
                                        <p:tgtEl>
                                          <p:spTgt spid="737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3733">
                                            <p:txEl>
                                              <p:pRg st="0" end="0"/>
                                            </p:txEl>
                                          </p:spTgt>
                                        </p:tgtEl>
                                        <p:attrNameLst>
                                          <p:attrName>style.visibility</p:attrName>
                                        </p:attrNameLst>
                                      </p:cBhvr>
                                      <p:to>
                                        <p:strVal val="visible"/>
                                      </p:to>
                                    </p:set>
                                    <p:animEffect transition="in" filter="wipe(left)">
                                      <p:cBhvr>
                                        <p:cTn id="12" dur="500"/>
                                        <p:tgtEl>
                                          <p:spTgt spid="7373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3734"/>
                                        </p:tgtEl>
                                        <p:attrNameLst>
                                          <p:attrName>style.visibility</p:attrName>
                                        </p:attrNameLst>
                                      </p:cBhvr>
                                      <p:to>
                                        <p:strVal val="visible"/>
                                      </p:to>
                                    </p:set>
                                    <p:animEffect transition="in" filter="wipe(left)">
                                      <p:cBhvr>
                                        <p:cTn id="17" dur="500"/>
                                        <p:tgtEl>
                                          <p:spTgt spid="737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3731"/>
                                        </p:tgtEl>
                                        <p:attrNameLst>
                                          <p:attrName>style.visibility</p:attrName>
                                        </p:attrNameLst>
                                      </p:cBhvr>
                                      <p:to>
                                        <p:strVal val="visible"/>
                                      </p:to>
                                    </p:set>
                                    <p:animEffect transition="in" filter="wipe(left)">
                                      <p:cBhvr>
                                        <p:cTn id="22" dur="500"/>
                                        <p:tgtEl>
                                          <p:spTgt spid="737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3735"/>
                                        </p:tgtEl>
                                        <p:attrNameLst>
                                          <p:attrName>style.visibility</p:attrName>
                                        </p:attrNameLst>
                                      </p:cBhvr>
                                      <p:to>
                                        <p:strVal val="visible"/>
                                      </p:to>
                                    </p:set>
                                    <p:animEffect transition="in" filter="wipe(left)">
                                      <p:cBhvr>
                                        <p:cTn id="27" dur="500"/>
                                        <p:tgtEl>
                                          <p:spTgt spid="73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build="p" autoUpdateAnimBg="0"/>
      <p:bldP spid="73734"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250825" y="836613"/>
            <a:ext cx="8142288" cy="587375"/>
          </a:xfrm>
        </p:spPr>
        <p:txBody>
          <a:bodyPr/>
          <a:lstStyle/>
          <a:p>
            <a:pPr algn="l"/>
            <a:r>
              <a:rPr lang="zh-CN" altLang="en-US" sz="3600">
                <a:solidFill>
                  <a:srgbClr val="000000"/>
                </a:solidFill>
                <a:ea typeface="华文行楷" pitchFamily="2" charset="-122"/>
              </a:rPr>
              <a:t>三、展宽频带</a:t>
            </a:r>
            <a:r>
              <a:rPr lang="zh-CN" altLang="en-US" sz="3200" b="1">
                <a:solidFill>
                  <a:srgbClr val="000000"/>
                </a:solidFill>
                <a:ea typeface="隶书" pitchFamily="49" charset="-122"/>
              </a:rPr>
              <a:t>：</a:t>
            </a:r>
            <a:r>
              <a:rPr lang="zh-CN" altLang="en-US" sz="2800" b="1">
                <a:solidFill>
                  <a:srgbClr val="000000"/>
                </a:solidFill>
              </a:rPr>
              <a:t>设反馈网络是纯电阻网络</a:t>
            </a:r>
          </a:p>
        </p:txBody>
      </p:sp>
      <p:sp>
        <p:nvSpPr>
          <p:cNvPr id="74755" name="Line 3"/>
          <p:cNvSpPr>
            <a:spLocks noChangeShapeType="1"/>
          </p:cNvSpPr>
          <p:nvPr/>
        </p:nvSpPr>
        <p:spPr bwMode="auto">
          <a:xfrm flipV="1">
            <a:off x="1924050" y="1968500"/>
            <a:ext cx="0" cy="1905000"/>
          </a:xfrm>
          <a:prstGeom prst="line">
            <a:avLst/>
          </a:prstGeom>
          <a:noFill/>
          <a:ln w="19050">
            <a:solidFill>
              <a:srgbClr val="000000"/>
            </a:solidFill>
            <a:round/>
            <a:headEnd/>
            <a:tailEnd type="triangle" w="med" len="med"/>
          </a:ln>
          <a:effectLst/>
        </p:spPr>
        <p:txBody>
          <a:bodyPr wrap="none" anchor="ctr"/>
          <a:lstStyle/>
          <a:p>
            <a:endParaRPr lang="zh-CN" altLang="en-US"/>
          </a:p>
        </p:txBody>
      </p:sp>
      <p:sp>
        <p:nvSpPr>
          <p:cNvPr id="74756" name="Line 4"/>
          <p:cNvSpPr>
            <a:spLocks noChangeShapeType="1"/>
          </p:cNvSpPr>
          <p:nvPr/>
        </p:nvSpPr>
        <p:spPr bwMode="auto">
          <a:xfrm flipV="1">
            <a:off x="2152650" y="2349500"/>
            <a:ext cx="533400" cy="1143000"/>
          </a:xfrm>
          <a:prstGeom prst="line">
            <a:avLst/>
          </a:prstGeom>
          <a:noFill/>
          <a:ln w="28575">
            <a:solidFill>
              <a:srgbClr val="000000"/>
            </a:solidFill>
            <a:round/>
            <a:headEnd/>
            <a:tailEnd/>
          </a:ln>
          <a:effectLst/>
        </p:spPr>
        <p:txBody>
          <a:bodyPr wrap="none" anchor="ctr"/>
          <a:lstStyle/>
          <a:p>
            <a:endParaRPr lang="zh-CN" altLang="en-US"/>
          </a:p>
        </p:txBody>
      </p:sp>
      <p:sp>
        <p:nvSpPr>
          <p:cNvPr id="74757" name="Line 5"/>
          <p:cNvSpPr>
            <a:spLocks noChangeShapeType="1"/>
          </p:cNvSpPr>
          <p:nvPr/>
        </p:nvSpPr>
        <p:spPr bwMode="auto">
          <a:xfrm>
            <a:off x="4895850" y="2349500"/>
            <a:ext cx="533400" cy="1143000"/>
          </a:xfrm>
          <a:prstGeom prst="line">
            <a:avLst/>
          </a:prstGeom>
          <a:noFill/>
          <a:ln w="28575">
            <a:solidFill>
              <a:srgbClr val="000000"/>
            </a:solidFill>
            <a:round/>
            <a:headEnd/>
            <a:tailEnd/>
          </a:ln>
          <a:effectLst/>
        </p:spPr>
        <p:txBody>
          <a:bodyPr wrap="none" anchor="ctr"/>
          <a:lstStyle/>
          <a:p>
            <a:endParaRPr lang="zh-CN" altLang="en-US"/>
          </a:p>
        </p:txBody>
      </p:sp>
      <p:graphicFrame>
        <p:nvGraphicFramePr>
          <p:cNvPr id="74758" name="Object 6"/>
          <p:cNvGraphicFramePr>
            <a:graphicFrameLocks noChangeAspect="1"/>
          </p:cNvGraphicFramePr>
          <p:nvPr/>
        </p:nvGraphicFramePr>
        <p:xfrm>
          <a:off x="781050" y="1663700"/>
          <a:ext cx="990600" cy="576263"/>
        </p:xfrm>
        <a:graphic>
          <a:graphicData uri="http://schemas.openxmlformats.org/presentationml/2006/ole">
            <mc:AlternateContent xmlns:mc="http://schemas.openxmlformats.org/markup-compatibility/2006">
              <mc:Choice xmlns:v="urn:schemas-microsoft-com:vml" Requires="v">
                <p:oleObj spid="_x0000_s192568" name="公式" r:id="rId3" imgW="482400" imgH="279360" progId="Equation.3">
                  <p:embed/>
                </p:oleObj>
              </mc:Choice>
              <mc:Fallback>
                <p:oleObj name="公式" r:id="rId3" imgW="482400" imgH="2793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050" y="1663700"/>
                        <a:ext cx="990600"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9" name="Object 7"/>
          <p:cNvGraphicFramePr>
            <a:graphicFrameLocks noChangeAspect="1"/>
          </p:cNvGraphicFramePr>
          <p:nvPr/>
        </p:nvGraphicFramePr>
        <p:xfrm>
          <a:off x="5810250" y="3568700"/>
          <a:ext cx="285750" cy="381000"/>
        </p:xfrm>
        <a:graphic>
          <a:graphicData uri="http://schemas.openxmlformats.org/presentationml/2006/ole">
            <mc:AlternateContent xmlns:mc="http://schemas.openxmlformats.org/markup-compatibility/2006">
              <mc:Choice xmlns:v="urn:schemas-microsoft-com:vml" Requires="v">
                <p:oleObj spid="_x0000_s192569" name="公式" r:id="rId5" imgW="152280" imgH="203040" progId="Equation.3">
                  <p:embed/>
                </p:oleObj>
              </mc:Choice>
              <mc:Fallback>
                <p:oleObj name="公式" r:id="rId5" imgW="152280" imgH="2030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0250" y="3568700"/>
                        <a:ext cx="28575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60" name="Object 8"/>
          <p:cNvGraphicFramePr>
            <a:graphicFrameLocks noChangeAspect="1"/>
          </p:cNvGraphicFramePr>
          <p:nvPr/>
        </p:nvGraphicFramePr>
        <p:xfrm>
          <a:off x="6877050" y="2349500"/>
          <a:ext cx="1958975" cy="3797300"/>
        </p:xfrm>
        <a:graphic>
          <a:graphicData uri="http://schemas.openxmlformats.org/presentationml/2006/ole">
            <mc:AlternateContent xmlns:mc="http://schemas.openxmlformats.org/markup-compatibility/2006">
              <mc:Choice xmlns:v="urn:schemas-microsoft-com:vml" Requires="v">
                <p:oleObj spid="_x0000_s192570" name="Equation" r:id="rId7" imgW="850680" imgH="1726920" progId="Equation.3">
                  <p:embed/>
                </p:oleObj>
              </mc:Choice>
              <mc:Fallback>
                <p:oleObj name="Equation" r:id="rId7" imgW="850680" imgH="172692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7050" y="2349500"/>
                        <a:ext cx="1958975" cy="3797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61" name="Object 9"/>
          <p:cNvGraphicFramePr>
            <a:graphicFrameLocks noChangeAspect="1"/>
          </p:cNvGraphicFramePr>
          <p:nvPr/>
        </p:nvGraphicFramePr>
        <p:xfrm>
          <a:off x="1543050" y="3644900"/>
          <a:ext cx="282575" cy="330200"/>
        </p:xfrm>
        <a:graphic>
          <a:graphicData uri="http://schemas.openxmlformats.org/presentationml/2006/ole">
            <mc:AlternateContent xmlns:mc="http://schemas.openxmlformats.org/markup-compatibility/2006">
              <mc:Choice xmlns:v="urn:schemas-microsoft-com:vml" Requires="v">
                <p:oleObj spid="_x0000_s192571" name="Equation" r:id="rId9" imgW="152280" imgH="177480" progId="Equation.3">
                  <p:embed/>
                </p:oleObj>
              </mc:Choice>
              <mc:Fallback>
                <p:oleObj name="Equation" r:id="rId9" imgW="152280" imgH="17748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3050" y="3644900"/>
                        <a:ext cx="28257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62" name="AutoShape 10"/>
          <p:cNvSpPr>
            <a:spLocks/>
          </p:cNvSpPr>
          <p:nvPr/>
        </p:nvSpPr>
        <p:spPr bwMode="auto">
          <a:xfrm>
            <a:off x="4057650" y="1663700"/>
            <a:ext cx="3733800" cy="457200"/>
          </a:xfrm>
          <a:prstGeom prst="borderCallout1">
            <a:avLst>
              <a:gd name="adj1" fmla="val 25000"/>
              <a:gd name="adj2" fmla="val -2042"/>
              <a:gd name="adj3" fmla="val 347917"/>
              <a:gd name="adj4" fmla="val -17134"/>
            </a:avLst>
          </a:prstGeom>
          <a:solidFill>
            <a:srgbClr val="FFFFCC"/>
          </a:solidFill>
          <a:ln w="19050">
            <a:solidFill>
              <a:srgbClr val="FF0000"/>
            </a:solidFill>
            <a:miter lim="800000"/>
            <a:headEnd/>
            <a:tailEnd/>
          </a:ln>
          <a:effectLst/>
        </p:spPr>
        <p:txBody>
          <a:bodyPr/>
          <a:lstStyle/>
          <a:p>
            <a:pPr algn="ctr"/>
            <a:r>
              <a:rPr kumimoji="1" lang="zh-CN" altLang="en-US" sz="2400" b="1">
                <a:latin typeface="Times New Roman" pitchFamily="18" charset="0"/>
              </a:rPr>
              <a:t>引入负反馈后的幅频特性</a:t>
            </a:r>
          </a:p>
        </p:txBody>
      </p:sp>
      <p:sp>
        <p:nvSpPr>
          <p:cNvPr id="74763" name="Line 11"/>
          <p:cNvSpPr>
            <a:spLocks noChangeShapeType="1"/>
          </p:cNvSpPr>
          <p:nvPr/>
        </p:nvSpPr>
        <p:spPr bwMode="auto">
          <a:xfrm>
            <a:off x="1924050" y="3873500"/>
            <a:ext cx="3810000" cy="0"/>
          </a:xfrm>
          <a:prstGeom prst="line">
            <a:avLst/>
          </a:prstGeom>
          <a:noFill/>
          <a:ln w="19050">
            <a:solidFill>
              <a:srgbClr val="000000"/>
            </a:solidFill>
            <a:round/>
            <a:headEnd/>
            <a:tailEnd type="triangle" w="med" len="med"/>
          </a:ln>
          <a:effectLst/>
        </p:spPr>
        <p:txBody>
          <a:bodyPr wrap="none" anchor="ctr"/>
          <a:lstStyle/>
          <a:p>
            <a:endParaRPr lang="zh-CN" altLang="en-US"/>
          </a:p>
        </p:txBody>
      </p:sp>
      <p:grpSp>
        <p:nvGrpSpPr>
          <p:cNvPr id="2" name="Group 12"/>
          <p:cNvGrpSpPr>
            <a:grpSpLocks/>
          </p:cNvGrpSpPr>
          <p:nvPr/>
        </p:nvGrpSpPr>
        <p:grpSpPr bwMode="auto">
          <a:xfrm>
            <a:off x="933450" y="4483100"/>
            <a:ext cx="5486400" cy="1852613"/>
            <a:chOff x="528" y="2640"/>
            <a:chExt cx="3456" cy="1167"/>
          </a:xfrm>
        </p:grpSpPr>
        <p:graphicFrame>
          <p:nvGraphicFramePr>
            <p:cNvPr id="74765" name="Object 13"/>
            <p:cNvGraphicFramePr>
              <a:graphicFrameLocks noChangeAspect="1"/>
            </p:cNvGraphicFramePr>
            <p:nvPr/>
          </p:nvGraphicFramePr>
          <p:xfrm>
            <a:off x="2400" y="2640"/>
            <a:ext cx="1584" cy="1167"/>
          </p:xfrm>
          <a:graphic>
            <a:graphicData uri="http://schemas.openxmlformats.org/presentationml/2006/ole">
              <mc:AlternateContent xmlns:mc="http://schemas.openxmlformats.org/markup-compatibility/2006">
                <mc:Choice xmlns:v="urn:schemas-microsoft-com:vml" Requires="v">
                  <p:oleObj spid="_x0000_s192572" name="公式" r:id="rId11" imgW="1155600" imgH="850680" progId="Equation.3">
                    <p:embed/>
                  </p:oleObj>
                </mc:Choice>
                <mc:Fallback>
                  <p:oleObj name="公式" r:id="rId11" imgW="1155600" imgH="850680" progId="Equation.3">
                    <p:embed/>
                    <p:pic>
                      <p:nvPicPr>
                        <p:cNvPr id="0"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00" y="2640"/>
                          <a:ext cx="1584" cy="1167"/>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74766" name="Text Box 14"/>
            <p:cNvSpPr txBox="1">
              <a:spLocks noChangeArrowheads="1"/>
            </p:cNvSpPr>
            <p:nvPr/>
          </p:nvSpPr>
          <p:spPr bwMode="auto">
            <a:xfrm>
              <a:off x="528" y="2854"/>
              <a:ext cx="1632" cy="748"/>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可推导出引入负反馈后的截止频率、通频带</a:t>
              </a:r>
            </a:p>
          </p:txBody>
        </p:sp>
        <p:sp>
          <p:nvSpPr>
            <p:cNvPr id="74767" name="AutoShape 15"/>
            <p:cNvSpPr>
              <a:spLocks noChangeArrowheads="1"/>
            </p:cNvSpPr>
            <p:nvPr/>
          </p:nvSpPr>
          <p:spPr bwMode="auto">
            <a:xfrm>
              <a:off x="2064" y="3168"/>
              <a:ext cx="240" cy="144"/>
            </a:xfrm>
            <a:prstGeom prst="rightArrow">
              <a:avLst>
                <a:gd name="adj1" fmla="val 50000"/>
                <a:gd name="adj2" fmla="val 41667"/>
              </a:avLst>
            </a:prstGeom>
            <a:solidFill>
              <a:srgbClr val="CCFFFF"/>
            </a:solidFill>
            <a:ln w="28575">
              <a:solidFill>
                <a:srgbClr val="FF0000"/>
              </a:solidFill>
              <a:miter lim="800000"/>
              <a:headEnd/>
              <a:tailEnd/>
            </a:ln>
            <a:effectLst/>
          </p:spPr>
          <p:txBody>
            <a:bodyPr wrap="none" anchor="ctr"/>
            <a:lstStyle/>
            <a:p>
              <a:endParaRPr lang="zh-CN" altLang="en-US"/>
            </a:p>
          </p:txBody>
        </p:sp>
      </p:grpSp>
      <p:sp>
        <p:nvSpPr>
          <p:cNvPr id="74768" name="Line 16"/>
          <p:cNvSpPr>
            <a:spLocks noChangeShapeType="1"/>
          </p:cNvSpPr>
          <p:nvPr/>
        </p:nvSpPr>
        <p:spPr bwMode="auto">
          <a:xfrm>
            <a:off x="2686050" y="2349500"/>
            <a:ext cx="0" cy="1600200"/>
          </a:xfrm>
          <a:prstGeom prst="line">
            <a:avLst/>
          </a:prstGeom>
          <a:noFill/>
          <a:ln w="9525">
            <a:solidFill>
              <a:schemeClr val="tx1"/>
            </a:solidFill>
            <a:prstDash val="lgDash"/>
            <a:round/>
            <a:headEnd/>
            <a:tailEnd/>
          </a:ln>
          <a:effectLst/>
        </p:spPr>
        <p:txBody>
          <a:bodyPr/>
          <a:lstStyle/>
          <a:p>
            <a:endParaRPr lang="zh-CN" altLang="en-US"/>
          </a:p>
        </p:txBody>
      </p:sp>
      <p:sp>
        <p:nvSpPr>
          <p:cNvPr id="74769" name="Line 17"/>
          <p:cNvSpPr>
            <a:spLocks noChangeShapeType="1"/>
          </p:cNvSpPr>
          <p:nvPr/>
        </p:nvSpPr>
        <p:spPr bwMode="auto">
          <a:xfrm>
            <a:off x="4895850" y="2349500"/>
            <a:ext cx="0" cy="1600200"/>
          </a:xfrm>
          <a:prstGeom prst="line">
            <a:avLst/>
          </a:prstGeom>
          <a:noFill/>
          <a:ln w="9525">
            <a:solidFill>
              <a:schemeClr val="tx1"/>
            </a:solidFill>
            <a:prstDash val="lgDash"/>
            <a:round/>
            <a:headEnd/>
            <a:tailEnd/>
          </a:ln>
          <a:effectLst/>
        </p:spPr>
        <p:txBody>
          <a:bodyPr/>
          <a:lstStyle/>
          <a:p>
            <a:endParaRPr lang="zh-CN" altLang="en-US"/>
          </a:p>
        </p:txBody>
      </p:sp>
      <p:sp>
        <p:nvSpPr>
          <p:cNvPr id="74770" name="Text Box 18"/>
          <p:cNvSpPr txBox="1">
            <a:spLocks noChangeArrowheads="1"/>
          </p:cNvSpPr>
          <p:nvPr/>
        </p:nvSpPr>
        <p:spPr bwMode="auto">
          <a:xfrm>
            <a:off x="2533650" y="3873500"/>
            <a:ext cx="457200" cy="396875"/>
          </a:xfrm>
          <a:prstGeom prst="rect">
            <a:avLst/>
          </a:prstGeom>
          <a:noFill/>
          <a:ln w="9525">
            <a:noFill/>
            <a:miter lim="800000"/>
            <a:headEnd/>
            <a:tailEnd/>
          </a:ln>
          <a:effectLst/>
        </p:spPr>
        <p:txBody>
          <a:bodyPr>
            <a:spAutoFit/>
          </a:bodyPr>
          <a:lstStyle/>
          <a:p>
            <a:pPr>
              <a:spcBef>
                <a:spcPct val="50000"/>
              </a:spcBef>
            </a:pPr>
            <a:r>
              <a:rPr kumimoji="1" lang="en-US" altLang="zh-CN" sz="2000" b="1" i="1">
                <a:latin typeface="Times New Roman" pitchFamily="18" charset="0"/>
              </a:rPr>
              <a:t>f</a:t>
            </a:r>
            <a:r>
              <a:rPr kumimoji="1" lang="en-US" altLang="zh-CN" sz="2000" b="1" baseline="-25000">
                <a:latin typeface="Times New Roman" pitchFamily="18" charset="0"/>
              </a:rPr>
              <a:t>L</a:t>
            </a:r>
            <a:endParaRPr kumimoji="1" lang="en-US" altLang="zh-CN" sz="2000" b="1">
              <a:latin typeface="Times New Roman" pitchFamily="18" charset="0"/>
            </a:endParaRPr>
          </a:p>
        </p:txBody>
      </p:sp>
      <p:sp>
        <p:nvSpPr>
          <p:cNvPr id="74771" name="Text Box 19"/>
          <p:cNvSpPr txBox="1">
            <a:spLocks noChangeArrowheads="1"/>
          </p:cNvSpPr>
          <p:nvPr/>
        </p:nvSpPr>
        <p:spPr bwMode="auto">
          <a:xfrm>
            <a:off x="4667250" y="3873500"/>
            <a:ext cx="457200" cy="396875"/>
          </a:xfrm>
          <a:prstGeom prst="rect">
            <a:avLst/>
          </a:prstGeom>
          <a:noFill/>
          <a:ln w="9525">
            <a:noFill/>
            <a:miter lim="800000"/>
            <a:headEnd/>
            <a:tailEnd/>
          </a:ln>
          <a:effectLst/>
        </p:spPr>
        <p:txBody>
          <a:bodyPr>
            <a:spAutoFit/>
          </a:bodyPr>
          <a:lstStyle/>
          <a:p>
            <a:pPr>
              <a:spcBef>
                <a:spcPct val="50000"/>
              </a:spcBef>
            </a:pPr>
            <a:r>
              <a:rPr kumimoji="1" lang="en-US" altLang="zh-CN" sz="2000" b="1" i="1">
                <a:latin typeface="Times New Roman" pitchFamily="18" charset="0"/>
              </a:rPr>
              <a:t>f</a:t>
            </a:r>
            <a:r>
              <a:rPr kumimoji="1" lang="en-US" altLang="zh-CN" sz="2000" b="1" baseline="-25000">
                <a:latin typeface="Times New Roman" pitchFamily="18" charset="0"/>
              </a:rPr>
              <a:t>H</a:t>
            </a:r>
            <a:endParaRPr kumimoji="1" lang="en-US" altLang="zh-CN" sz="2000" b="1">
              <a:latin typeface="Times New Roman" pitchFamily="18" charset="0"/>
            </a:endParaRPr>
          </a:p>
        </p:txBody>
      </p:sp>
      <p:sp>
        <p:nvSpPr>
          <p:cNvPr id="74772" name="Line 20"/>
          <p:cNvSpPr>
            <a:spLocks noChangeShapeType="1"/>
          </p:cNvSpPr>
          <p:nvPr/>
        </p:nvSpPr>
        <p:spPr bwMode="auto">
          <a:xfrm>
            <a:off x="2686050" y="2349500"/>
            <a:ext cx="2209800" cy="0"/>
          </a:xfrm>
          <a:prstGeom prst="line">
            <a:avLst/>
          </a:prstGeom>
          <a:noFill/>
          <a:ln w="28575">
            <a:solidFill>
              <a:srgbClr val="000000"/>
            </a:solidFill>
            <a:round/>
            <a:headEnd/>
            <a:tailEnd/>
          </a:ln>
          <a:effectLst/>
        </p:spPr>
        <p:txBody>
          <a:bodyPr wrap="none" anchor="ctr"/>
          <a:lstStyle/>
          <a:p>
            <a:endParaRPr lang="zh-CN" altLang="en-US"/>
          </a:p>
        </p:txBody>
      </p:sp>
      <p:grpSp>
        <p:nvGrpSpPr>
          <p:cNvPr id="3" name="Group 21"/>
          <p:cNvGrpSpPr>
            <a:grpSpLocks/>
          </p:cNvGrpSpPr>
          <p:nvPr/>
        </p:nvGrpSpPr>
        <p:grpSpPr bwMode="auto">
          <a:xfrm>
            <a:off x="4895850" y="2349500"/>
            <a:ext cx="1752600" cy="914400"/>
            <a:chOff x="3072" y="1296"/>
            <a:chExt cx="1104" cy="576"/>
          </a:xfrm>
        </p:grpSpPr>
        <p:grpSp>
          <p:nvGrpSpPr>
            <p:cNvPr id="4" name="Group 22"/>
            <p:cNvGrpSpPr>
              <a:grpSpLocks/>
            </p:cNvGrpSpPr>
            <p:nvPr/>
          </p:nvGrpSpPr>
          <p:grpSpPr bwMode="auto">
            <a:xfrm>
              <a:off x="3072" y="1296"/>
              <a:ext cx="720" cy="576"/>
              <a:chOff x="3072" y="1296"/>
              <a:chExt cx="720" cy="576"/>
            </a:xfrm>
          </p:grpSpPr>
          <p:sp>
            <p:nvSpPr>
              <p:cNvPr id="74775" name="Line 23"/>
              <p:cNvSpPr>
                <a:spLocks noChangeShapeType="1"/>
              </p:cNvSpPr>
              <p:nvPr/>
            </p:nvSpPr>
            <p:spPr bwMode="auto">
              <a:xfrm>
                <a:off x="3072" y="1296"/>
                <a:ext cx="720" cy="0"/>
              </a:xfrm>
              <a:prstGeom prst="line">
                <a:avLst/>
              </a:prstGeom>
              <a:noFill/>
              <a:ln w="9525">
                <a:solidFill>
                  <a:srgbClr val="000000"/>
                </a:solidFill>
                <a:prstDash val="lgDash"/>
                <a:round/>
                <a:headEnd/>
                <a:tailEnd/>
              </a:ln>
              <a:effectLst/>
            </p:spPr>
            <p:txBody>
              <a:bodyPr wrap="none" anchor="ctr"/>
              <a:lstStyle/>
              <a:p>
                <a:endParaRPr lang="zh-CN" altLang="en-US"/>
              </a:p>
            </p:txBody>
          </p:sp>
          <p:sp>
            <p:nvSpPr>
              <p:cNvPr id="74776" name="Line 24"/>
              <p:cNvSpPr>
                <a:spLocks noChangeShapeType="1"/>
              </p:cNvSpPr>
              <p:nvPr/>
            </p:nvSpPr>
            <p:spPr bwMode="auto">
              <a:xfrm>
                <a:off x="3264" y="1872"/>
                <a:ext cx="480" cy="0"/>
              </a:xfrm>
              <a:prstGeom prst="line">
                <a:avLst/>
              </a:prstGeom>
              <a:noFill/>
              <a:ln w="9525">
                <a:solidFill>
                  <a:srgbClr val="000000"/>
                </a:solidFill>
                <a:prstDash val="lgDash"/>
                <a:round/>
                <a:headEnd/>
                <a:tailEnd/>
              </a:ln>
              <a:effectLst/>
            </p:spPr>
            <p:txBody>
              <a:bodyPr wrap="none" anchor="ctr"/>
              <a:lstStyle/>
              <a:p>
                <a:endParaRPr lang="zh-CN" altLang="en-US"/>
              </a:p>
            </p:txBody>
          </p:sp>
          <p:sp>
            <p:nvSpPr>
              <p:cNvPr id="74777" name="Line 25"/>
              <p:cNvSpPr>
                <a:spLocks noChangeShapeType="1"/>
              </p:cNvSpPr>
              <p:nvPr/>
            </p:nvSpPr>
            <p:spPr bwMode="auto">
              <a:xfrm flipV="1">
                <a:off x="3600" y="1296"/>
                <a:ext cx="0" cy="144"/>
              </a:xfrm>
              <a:prstGeom prst="line">
                <a:avLst/>
              </a:prstGeom>
              <a:noFill/>
              <a:ln w="9525">
                <a:solidFill>
                  <a:srgbClr val="000000"/>
                </a:solidFill>
                <a:round/>
                <a:headEnd/>
                <a:tailEnd type="triangle" w="med" len="med"/>
              </a:ln>
              <a:effectLst/>
            </p:spPr>
            <p:txBody>
              <a:bodyPr wrap="none" anchor="ctr"/>
              <a:lstStyle/>
              <a:p>
                <a:endParaRPr lang="zh-CN" altLang="en-US"/>
              </a:p>
            </p:txBody>
          </p:sp>
          <p:sp>
            <p:nvSpPr>
              <p:cNvPr id="74778" name="Line 26"/>
              <p:cNvSpPr>
                <a:spLocks noChangeShapeType="1"/>
              </p:cNvSpPr>
              <p:nvPr/>
            </p:nvSpPr>
            <p:spPr bwMode="auto">
              <a:xfrm>
                <a:off x="3600" y="1728"/>
                <a:ext cx="0" cy="144"/>
              </a:xfrm>
              <a:prstGeom prst="line">
                <a:avLst/>
              </a:prstGeom>
              <a:noFill/>
              <a:ln w="9525">
                <a:solidFill>
                  <a:srgbClr val="000000"/>
                </a:solidFill>
                <a:round/>
                <a:headEnd/>
                <a:tailEnd type="triangle" w="med" len="med"/>
              </a:ln>
              <a:effectLst/>
            </p:spPr>
            <p:txBody>
              <a:bodyPr wrap="none" anchor="ctr"/>
              <a:lstStyle/>
              <a:p>
                <a:endParaRPr lang="zh-CN" altLang="en-US"/>
              </a:p>
            </p:txBody>
          </p:sp>
        </p:grpSp>
        <p:graphicFrame>
          <p:nvGraphicFramePr>
            <p:cNvPr id="74779" name="Object 27"/>
            <p:cNvGraphicFramePr>
              <a:graphicFrameLocks noChangeAspect="1"/>
            </p:cNvGraphicFramePr>
            <p:nvPr/>
          </p:nvGraphicFramePr>
          <p:xfrm>
            <a:off x="3264" y="1419"/>
            <a:ext cx="912" cy="329"/>
          </p:xfrm>
          <a:graphic>
            <a:graphicData uri="http://schemas.openxmlformats.org/presentationml/2006/ole">
              <mc:AlternateContent xmlns:mc="http://schemas.openxmlformats.org/markup-compatibility/2006">
                <mc:Choice xmlns:v="urn:schemas-microsoft-com:vml" Requires="v">
                  <p:oleObj spid="_x0000_s192573" name="公式" r:id="rId13" imgW="774360" imgH="279360" progId="Equation.3">
                    <p:embed/>
                  </p:oleObj>
                </mc:Choice>
                <mc:Fallback>
                  <p:oleObj name="公式" r:id="rId13" imgW="774360" imgH="279360" progId="Equation.3">
                    <p:embed/>
                    <p:pic>
                      <p:nvPicPr>
                        <p:cNvPr id="0"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64" y="1419"/>
                          <a:ext cx="912"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4780" name="Line 28"/>
          <p:cNvSpPr>
            <a:spLocks noChangeShapeType="1"/>
          </p:cNvSpPr>
          <p:nvPr/>
        </p:nvSpPr>
        <p:spPr bwMode="auto">
          <a:xfrm>
            <a:off x="2263775" y="3263900"/>
            <a:ext cx="3048000" cy="0"/>
          </a:xfrm>
          <a:prstGeom prst="line">
            <a:avLst/>
          </a:prstGeom>
          <a:noFill/>
          <a:ln w="28575">
            <a:solidFill>
              <a:srgbClr val="FF3300"/>
            </a:solidFill>
            <a:round/>
            <a:headEnd/>
            <a:tailEnd/>
          </a:ln>
          <a:effectLst/>
        </p:spPr>
        <p:txBody>
          <a:bodyPr wrap="none" anchor="ctr"/>
          <a:lstStyle/>
          <a:p>
            <a:endParaRPr lang="zh-CN" altLang="en-US"/>
          </a:p>
        </p:txBody>
      </p:sp>
      <p:grpSp>
        <p:nvGrpSpPr>
          <p:cNvPr id="5" name="Group 29"/>
          <p:cNvGrpSpPr>
            <a:grpSpLocks/>
          </p:cNvGrpSpPr>
          <p:nvPr/>
        </p:nvGrpSpPr>
        <p:grpSpPr bwMode="auto">
          <a:xfrm>
            <a:off x="2000250" y="3263900"/>
            <a:ext cx="457200" cy="1006475"/>
            <a:chOff x="1248" y="1872"/>
            <a:chExt cx="288" cy="634"/>
          </a:xfrm>
        </p:grpSpPr>
        <p:sp>
          <p:nvSpPr>
            <p:cNvPr id="74782" name="Line 30"/>
            <p:cNvSpPr>
              <a:spLocks noChangeShapeType="1"/>
            </p:cNvSpPr>
            <p:nvPr/>
          </p:nvSpPr>
          <p:spPr bwMode="auto">
            <a:xfrm>
              <a:off x="1416" y="1872"/>
              <a:ext cx="0" cy="432"/>
            </a:xfrm>
            <a:prstGeom prst="line">
              <a:avLst/>
            </a:prstGeom>
            <a:noFill/>
            <a:ln w="9525">
              <a:solidFill>
                <a:srgbClr val="FF0000"/>
              </a:solidFill>
              <a:prstDash val="lgDash"/>
              <a:round/>
              <a:headEnd/>
              <a:tailEnd/>
            </a:ln>
            <a:effectLst/>
          </p:spPr>
          <p:txBody>
            <a:bodyPr/>
            <a:lstStyle/>
            <a:p>
              <a:endParaRPr lang="zh-CN" altLang="en-US"/>
            </a:p>
          </p:txBody>
        </p:sp>
        <p:sp>
          <p:nvSpPr>
            <p:cNvPr id="74783" name="Text Box 31"/>
            <p:cNvSpPr txBox="1">
              <a:spLocks noChangeArrowheads="1"/>
            </p:cNvSpPr>
            <p:nvPr/>
          </p:nvSpPr>
          <p:spPr bwMode="auto">
            <a:xfrm>
              <a:off x="1248" y="2256"/>
              <a:ext cx="288" cy="250"/>
            </a:xfrm>
            <a:prstGeom prst="rect">
              <a:avLst/>
            </a:prstGeom>
            <a:noFill/>
            <a:ln w="9525">
              <a:noFill/>
              <a:miter lim="800000"/>
              <a:headEnd/>
              <a:tailEnd/>
            </a:ln>
            <a:effectLst/>
          </p:spPr>
          <p:txBody>
            <a:bodyPr>
              <a:spAutoFit/>
            </a:bodyPr>
            <a:lstStyle/>
            <a:p>
              <a:pPr>
                <a:spcBef>
                  <a:spcPct val="50000"/>
                </a:spcBef>
              </a:pPr>
              <a:r>
                <a:rPr kumimoji="1" lang="en-US" altLang="zh-CN" sz="2000" b="1" i="1">
                  <a:solidFill>
                    <a:srgbClr val="FF0000"/>
                  </a:solidFill>
                  <a:latin typeface="Times New Roman" pitchFamily="18" charset="0"/>
                </a:rPr>
                <a:t>f</a:t>
              </a:r>
              <a:r>
                <a:rPr kumimoji="1" lang="en-US" altLang="zh-CN" sz="2000" b="1" baseline="-25000">
                  <a:solidFill>
                    <a:srgbClr val="FF0000"/>
                  </a:solidFill>
                  <a:latin typeface="Times New Roman" pitchFamily="18" charset="0"/>
                </a:rPr>
                <a:t>Lf</a:t>
              </a:r>
              <a:endParaRPr kumimoji="1" lang="en-US" altLang="zh-CN" sz="2000" b="1">
                <a:solidFill>
                  <a:srgbClr val="FF0000"/>
                </a:solidFill>
                <a:latin typeface="Times New Roman" pitchFamily="18" charset="0"/>
              </a:endParaRPr>
            </a:p>
          </p:txBody>
        </p:sp>
      </p:grpSp>
      <p:grpSp>
        <p:nvGrpSpPr>
          <p:cNvPr id="6" name="Group 32"/>
          <p:cNvGrpSpPr>
            <a:grpSpLocks/>
          </p:cNvGrpSpPr>
          <p:nvPr/>
        </p:nvGrpSpPr>
        <p:grpSpPr bwMode="auto">
          <a:xfrm>
            <a:off x="5048250" y="3263900"/>
            <a:ext cx="457200" cy="1006475"/>
            <a:chOff x="3168" y="1872"/>
            <a:chExt cx="288" cy="634"/>
          </a:xfrm>
        </p:grpSpPr>
        <p:sp>
          <p:nvSpPr>
            <p:cNvPr id="74785" name="Line 33"/>
            <p:cNvSpPr>
              <a:spLocks noChangeShapeType="1"/>
            </p:cNvSpPr>
            <p:nvPr/>
          </p:nvSpPr>
          <p:spPr bwMode="auto">
            <a:xfrm>
              <a:off x="3337" y="1872"/>
              <a:ext cx="0" cy="432"/>
            </a:xfrm>
            <a:prstGeom prst="line">
              <a:avLst/>
            </a:prstGeom>
            <a:noFill/>
            <a:ln w="9525">
              <a:solidFill>
                <a:srgbClr val="FF0000"/>
              </a:solidFill>
              <a:prstDash val="lgDash"/>
              <a:round/>
              <a:headEnd/>
              <a:tailEnd/>
            </a:ln>
            <a:effectLst/>
          </p:spPr>
          <p:txBody>
            <a:bodyPr/>
            <a:lstStyle/>
            <a:p>
              <a:endParaRPr lang="zh-CN" altLang="en-US"/>
            </a:p>
          </p:txBody>
        </p:sp>
        <p:sp>
          <p:nvSpPr>
            <p:cNvPr id="74786" name="Text Box 34"/>
            <p:cNvSpPr txBox="1">
              <a:spLocks noChangeArrowheads="1"/>
            </p:cNvSpPr>
            <p:nvPr/>
          </p:nvSpPr>
          <p:spPr bwMode="auto">
            <a:xfrm>
              <a:off x="3168" y="2256"/>
              <a:ext cx="288" cy="250"/>
            </a:xfrm>
            <a:prstGeom prst="rect">
              <a:avLst/>
            </a:prstGeom>
            <a:noFill/>
            <a:ln w="9525">
              <a:noFill/>
              <a:miter lim="800000"/>
              <a:headEnd/>
              <a:tailEnd/>
            </a:ln>
            <a:effectLst/>
          </p:spPr>
          <p:txBody>
            <a:bodyPr>
              <a:spAutoFit/>
            </a:bodyPr>
            <a:lstStyle/>
            <a:p>
              <a:pPr>
                <a:spcBef>
                  <a:spcPct val="50000"/>
                </a:spcBef>
              </a:pPr>
              <a:r>
                <a:rPr kumimoji="1" lang="en-US" altLang="zh-CN" sz="2000" b="1" i="1">
                  <a:solidFill>
                    <a:srgbClr val="FF0000"/>
                  </a:solidFill>
                  <a:latin typeface="Times New Roman" pitchFamily="18" charset="0"/>
                </a:rPr>
                <a:t>f</a:t>
              </a:r>
              <a:r>
                <a:rPr kumimoji="1" lang="en-US" altLang="zh-CN" sz="2000" b="1" baseline="-25000">
                  <a:solidFill>
                    <a:srgbClr val="FF0000"/>
                  </a:solidFill>
                  <a:latin typeface="Times New Roman" pitchFamily="18" charset="0"/>
                </a:rPr>
                <a:t>Hf</a:t>
              </a:r>
              <a:endParaRPr kumimoji="1" lang="en-US" altLang="zh-CN" sz="2000" b="1">
                <a:solidFill>
                  <a:srgbClr val="FF0000"/>
                </a:solidFill>
                <a:latin typeface="Times New Roman"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4780"/>
                                        </p:tgtEl>
                                        <p:attrNameLst>
                                          <p:attrName>style.visibility</p:attrName>
                                        </p:attrNameLst>
                                      </p:cBhvr>
                                      <p:to>
                                        <p:strVal val="visible"/>
                                      </p:to>
                                    </p:set>
                                    <p:animEffect transition="in" filter="wipe(left)">
                                      <p:cBhvr>
                                        <p:cTn id="7" dur="500"/>
                                        <p:tgtEl>
                                          <p:spTgt spid="747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747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4760"/>
                                        </p:tgtEl>
                                        <p:attrNameLst>
                                          <p:attrName>style.visibility</p:attrName>
                                        </p:attrNameLst>
                                      </p:cBhvr>
                                      <p:to>
                                        <p:strVal val="visible"/>
                                      </p:to>
                                    </p:set>
                                    <p:animEffect transition="in" filter="wipe(left)">
                                      <p:cBhvr>
                                        <p:cTn id="31" dur="500"/>
                                        <p:tgtEl>
                                          <p:spTgt spid="7476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2" grpId="0" animBg="1" autoUpdateAnimBg="0"/>
      <p:bldP spid="7478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323850" y="981075"/>
            <a:ext cx="6119813" cy="436563"/>
          </a:xfrm>
        </p:spPr>
        <p:txBody>
          <a:bodyPr/>
          <a:lstStyle/>
          <a:p>
            <a:pPr algn="l"/>
            <a:r>
              <a:rPr lang="zh-CN" altLang="en-US" sz="3600">
                <a:solidFill>
                  <a:srgbClr val="000000"/>
                </a:solidFill>
                <a:ea typeface="华文行楷" pitchFamily="2" charset="-122"/>
              </a:rPr>
              <a:t>四、减小非线性失真</a:t>
            </a:r>
          </a:p>
        </p:txBody>
      </p:sp>
      <p:pic>
        <p:nvPicPr>
          <p:cNvPr id="75779" name="Picture 3" descr="Dz060506"/>
          <p:cNvPicPr>
            <a:picLocks noChangeAspect="1" noChangeArrowheads="1"/>
          </p:cNvPicPr>
          <p:nvPr/>
        </p:nvPicPr>
        <p:blipFill>
          <a:blip r:embed="rId2" cstate="print"/>
          <a:srcRect r="55357" b="8281"/>
          <a:stretch>
            <a:fillRect/>
          </a:stretch>
        </p:blipFill>
        <p:spPr bwMode="auto">
          <a:xfrm>
            <a:off x="1331913" y="1700213"/>
            <a:ext cx="1905000" cy="2286000"/>
          </a:xfrm>
          <a:prstGeom prst="rect">
            <a:avLst/>
          </a:prstGeom>
          <a:noFill/>
        </p:spPr>
      </p:pic>
      <p:sp>
        <p:nvSpPr>
          <p:cNvPr id="75780" name="Text Box 4"/>
          <p:cNvSpPr txBox="1">
            <a:spLocks noChangeArrowheads="1"/>
          </p:cNvSpPr>
          <p:nvPr/>
        </p:nvSpPr>
        <p:spPr bwMode="auto">
          <a:xfrm>
            <a:off x="3465513" y="1928813"/>
            <a:ext cx="4800600" cy="1200329"/>
          </a:xfrm>
          <a:prstGeom prst="rect">
            <a:avLst/>
          </a:prstGeom>
          <a:noFill/>
          <a:ln w="9525">
            <a:noFill/>
            <a:miter lim="800000"/>
            <a:headEnd/>
            <a:tailEnd/>
          </a:ln>
          <a:effectLst/>
        </p:spPr>
        <p:txBody>
          <a:bodyPr>
            <a:spAutoFit/>
          </a:bodyPr>
          <a:lstStyle/>
          <a:p>
            <a:pPr>
              <a:spcBef>
                <a:spcPct val="50000"/>
              </a:spcBef>
            </a:pPr>
            <a:r>
              <a:rPr kumimoji="1" lang="en-US" altLang="zh-CN" sz="2000" dirty="0">
                <a:latin typeface="Times New Roman" pitchFamily="18" charset="0"/>
              </a:rPr>
              <a:t>     </a:t>
            </a:r>
            <a:r>
              <a:rPr kumimoji="1" lang="en-US" altLang="zh-CN" sz="2000" dirty="0" smtClean="0">
                <a:latin typeface="Times New Roman" pitchFamily="18" charset="0"/>
              </a:rPr>
              <a:t>     </a:t>
            </a:r>
            <a:r>
              <a:rPr kumimoji="1" lang="zh-CN" altLang="en-US" sz="2400" b="1" dirty="0" smtClean="0">
                <a:solidFill>
                  <a:srgbClr val="000000"/>
                </a:solidFill>
                <a:latin typeface="Times New Roman" pitchFamily="18" charset="0"/>
              </a:rPr>
              <a:t>由于</a:t>
            </a:r>
            <a:r>
              <a:rPr kumimoji="1" lang="zh-CN" altLang="en-US" sz="2400" b="1" dirty="0">
                <a:solidFill>
                  <a:srgbClr val="000000"/>
                </a:solidFill>
                <a:latin typeface="Times New Roman" pitchFamily="18" charset="0"/>
              </a:rPr>
              <a:t>晶体管输入特性的非线性，当</a:t>
            </a:r>
            <a:r>
              <a:rPr kumimoji="1" lang="en-US" altLang="zh-CN" sz="2400" b="1" dirty="0">
                <a:solidFill>
                  <a:srgbClr val="000000"/>
                </a:solidFill>
                <a:latin typeface="Times New Roman" pitchFamily="18" charset="0"/>
              </a:rPr>
              <a:t>b-e</a:t>
            </a:r>
            <a:r>
              <a:rPr kumimoji="1" lang="zh-CN" altLang="zh-CN" sz="2400" b="1" dirty="0">
                <a:solidFill>
                  <a:srgbClr val="000000"/>
                </a:solidFill>
                <a:latin typeface="Times New Roman" pitchFamily="18" charset="0"/>
              </a:rPr>
              <a:t>间加正弦波信号电压时，基极电流的变化不是正弦波。</a:t>
            </a:r>
            <a:endParaRPr kumimoji="1" lang="zh-CN" altLang="en-US" sz="2400" b="1" dirty="0">
              <a:solidFill>
                <a:srgbClr val="000000"/>
              </a:solidFill>
              <a:latin typeface="Times New Roman" pitchFamily="18" charset="0"/>
            </a:endParaRPr>
          </a:p>
        </p:txBody>
      </p:sp>
      <p:pic>
        <p:nvPicPr>
          <p:cNvPr id="75781" name="Picture 5" descr="Dz060506"/>
          <p:cNvPicPr>
            <a:picLocks noChangeAspect="1" noChangeArrowheads="1"/>
          </p:cNvPicPr>
          <p:nvPr/>
        </p:nvPicPr>
        <p:blipFill>
          <a:blip r:embed="rId3" cstate="print"/>
          <a:srcRect l="53572" b="8281"/>
          <a:stretch>
            <a:fillRect/>
          </a:stretch>
        </p:blipFill>
        <p:spPr bwMode="auto">
          <a:xfrm>
            <a:off x="4968875" y="3605213"/>
            <a:ext cx="2112963" cy="2438400"/>
          </a:xfrm>
          <a:prstGeom prst="rect">
            <a:avLst/>
          </a:prstGeom>
          <a:noFill/>
        </p:spPr>
      </p:pic>
      <p:sp>
        <p:nvSpPr>
          <p:cNvPr id="75782" name="Text Box 6"/>
          <p:cNvSpPr txBox="1">
            <a:spLocks noChangeArrowheads="1"/>
          </p:cNvSpPr>
          <p:nvPr/>
        </p:nvSpPr>
        <p:spPr bwMode="auto">
          <a:xfrm>
            <a:off x="863600" y="4181475"/>
            <a:ext cx="4038600" cy="1569660"/>
          </a:xfrm>
          <a:prstGeom prst="rect">
            <a:avLst/>
          </a:prstGeom>
          <a:noFill/>
          <a:ln w="9525">
            <a:noFill/>
            <a:miter lim="800000"/>
            <a:headEnd/>
            <a:tailEnd/>
          </a:ln>
          <a:effectLst/>
        </p:spPr>
        <p:txBody>
          <a:bodyPr>
            <a:spAutoFit/>
          </a:bodyPr>
          <a:lstStyle/>
          <a:p>
            <a:pPr>
              <a:spcBef>
                <a:spcPct val="50000"/>
              </a:spcBef>
            </a:pPr>
            <a:r>
              <a:rPr kumimoji="1" lang="en-US" altLang="zh-CN" sz="2400" b="1" dirty="0">
                <a:latin typeface="Times New Roman" pitchFamily="18" charset="0"/>
              </a:rPr>
              <a:t>    </a:t>
            </a:r>
            <a:r>
              <a:rPr kumimoji="1" lang="en-US" altLang="zh-CN" sz="2400" b="1" dirty="0" smtClean="0">
                <a:latin typeface="Times New Roman" pitchFamily="18" charset="0"/>
              </a:rPr>
              <a:t>     </a:t>
            </a:r>
            <a:r>
              <a:rPr kumimoji="1" lang="zh-CN" altLang="en-US" sz="2400" b="1" dirty="0" smtClean="0">
                <a:latin typeface="Times New Roman" pitchFamily="18" charset="0"/>
              </a:rPr>
              <a:t>可以</a:t>
            </a:r>
            <a:r>
              <a:rPr kumimoji="1" lang="zh-CN" altLang="en-US" sz="2400" b="1" dirty="0">
                <a:latin typeface="Times New Roman" pitchFamily="18" charset="0"/>
              </a:rPr>
              <a:t>设想，若加在</a:t>
            </a:r>
            <a:r>
              <a:rPr kumimoji="1" lang="en-US" altLang="zh-CN" sz="2400" b="1" dirty="0">
                <a:latin typeface="Times New Roman" pitchFamily="18" charset="0"/>
              </a:rPr>
              <a:t>b-e</a:t>
            </a:r>
            <a:r>
              <a:rPr kumimoji="1" lang="zh-CN" altLang="en-US" sz="2400" b="1" dirty="0">
                <a:latin typeface="Times New Roman" pitchFamily="18" charset="0"/>
              </a:rPr>
              <a:t>之间的电压正半周幅值大于负半周的幅值，则其电流失真会减小，甚至为正弦波。</a:t>
            </a:r>
          </a:p>
        </p:txBody>
      </p:sp>
      <p:sp>
        <p:nvSpPr>
          <p:cNvPr id="75787" name="AutoShape 11"/>
          <p:cNvSpPr>
            <a:spLocks/>
          </p:cNvSpPr>
          <p:nvPr/>
        </p:nvSpPr>
        <p:spPr bwMode="auto">
          <a:xfrm>
            <a:off x="7056438" y="4973638"/>
            <a:ext cx="1439862" cy="547687"/>
          </a:xfrm>
          <a:prstGeom prst="borderCallout1">
            <a:avLst>
              <a:gd name="adj1" fmla="val 20870"/>
              <a:gd name="adj2" fmla="val -5292"/>
              <a:gd name="adj3" fmla="val 87245"/>
              <a:gd name="adj4" fmla="val -56560"/>
            </a:avLst>
          </a:prstGeom>
          <a:solidFill>
            <a:srgbClr val="66FFFF"/>
          </a:solidFill>
          <a:ln w="19050">
            <a:solidFill>
              <a:srgbClr val="FF0000"/>
            </a:solidFill>
            <a:miter lim="800000"/>
            <a:headEnd/>
            <a:tailEnd/>
          </a:ln>
          <a:effectLst/>
        </p:spPr>
        <p:txBody>
          <a:bodyPr/>
          <a:lstStyle/>
          <a:p>
            <a:pPr algn="ctr"/>
            <a:r>
              <a:rPr kumimoji="1" lang="zh-CN" altLang="en-US" sz="2400" b="1">
                <a:latin typeface="Times New Roman" pitchFamily="18" charset="0"/>
              </a:rPr>
              <a:t>非正弦波</a:t>
            </a:r>
          </a:p>
        </p:txBody>
      </p:sp>
      <p:sp>
        <p:nvSpPr>
          <p:cNvPr id="75788" name="AutoShape 12"/>
          <p:cNvSpPr>
            <a:spLocks/>
          </p:cNvSpPr>
          <p:nvPr/>
        </p:nvSpPr>
        <p:spPr bwMode="auto">
          <a:xfrm>
            <a:off x="7056438" y="3605213"/>
            <a:ext cx="1439862" cy="833437"/>
          </a:xfrm>
          <a:prstGeom prst="borderCallout1">
            <a:avLst>
              <a:gd name="adj1" fmla="val 13713"/>
              <a:gd name="adj2" fmla="val -5292"/>
              <a:gd name="adj3" fmla="val 70667"/>
              <a:gd name="adj4" fmla="val -37815"/>
            </a:avLst>
          </a:prstGeom>
          <a:solidFill>
            <a:srgbClr val="66FFFF"/>
          </a:solidFill>
          <a:ln w="19050">
            <a:solidFill>
              <a:srgbClr val="FF0000"/>
            </a:solidFill>
            <a:miter lim="800000"/>
            <a:headEnd/>
            <a:tailEnd/>
          </a:ln>
          <a:effectLst/>
        </p:spPr>
        <p:txBody>
          <a:bodyPr/>
          <a:lstStyle/>
          <a:p>
            <a:pPr algn="ctr"/>
            <a:r>
              <a:rPr kumimoji="1" lang="zh-CN" altLang="en-US" sz="2400" b="1">
                <a:latin typeface="Times New Roman" pitchFamily="18" charset="0"/>
              </a:rPr>
              <a:t>近似</a:t>
            </a:r>
          </a:p>
          <a:p>
            <a:pPr algn="ctr"/>
            <a:r>
              <a:rPr kumimoji="1" lang="zh-CN" altLang="en-US" sz="2400" b="1">
                <a:latin typeface="Times New Roman" pitchFamily="18" charset="0"/>
              </a:rPr>
              <a:t>正弦波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57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5782">
                                            <p:txEl>
                                              <p:pRg st="0" end="0"/>
                                            </p:txEl>
                                          </p:spTgt>
                                        </p:tgtEl>
                                        <p:attrNameLst>
                                          <p:attrName>style.visibility</p:attrName>
                                        </p:attrNameLst>
                                      </p:cBhvr>
                                      <p:to>
                                        <p:strVal val="visible"/>
                                      </p:to>
                                    </p:set>
                                    <p:animEffect transition="in" filter="wipe(left)">
                                      <p:cBhvr>
                                        <p:cTn id="15" dur="500"/>
                                        <p:tgtEl>
                                          <p:spTgt spid="7578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75781"/>
                                        </p:tgtEl>
                                        <p:attrNameLst>
                                          <p:attrName>style.visibility</p:attrName>
                                        </p:attrNameLst>
                                      </p:cBhvr>
                                      <p:to>
                                        <p:strVal val="visible"/>
                                      </p:to>
                                    </p:set>
                                    <p:animEffect transition="in" filter="dissolve">
                                      <p:cBhvr>
                                        <p:cTn id="20" dur="500"/>
                                        <p:tgtEl>
                                          <p:spTgt spid="7578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578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57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build="p" autoUpdateAnimBg="0"/>
      <p:bldP spid="75782" grpId="0" build="p" autoUpdateAnimBg="0"/>
      <p:bldP spid="75787" grpId="0" animBg="1"/>
      <p:bldP spid="7578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2" name="Object 2"/>
          <p:cNvGraphicFramePr>
            <a:graphicFrameLocks noChangeAspect="1"/>
          </p:cNvGraphicFramePr>
          <p:nvPr/>
        </p:nvGraphicFramePr>
        <p:xfrm>
          <a:off x="1116013" y="3284538"/>
          <a:ext cx="2328862" cy="2895600"/>
        </p:xfrm>
        <a:graphic>
          <a:graphicData uri="http://schemas.openxmlformats.org/presentationml/2006/ole">
            <mc:AlternateContent xmlns:mc="http://schemas.openxmlformats.org/markup-compatibility/2006">
              <mc:Choice xmlns:v="urn:schemas-microsoft-com:vml" Requires="v">
                <p:oleObj spid="_x0000_s193556" name="Photo Editor 照片" r:id="rId3" imgW="8923810" imgH="11095238" progId="">
                  <p:embed/>
                </p:oleObj>
              </mc:Choice>
              <mc:Fallback>
                <p:oleObj name="Photo Editor 照片" r:id="rId3" imgW="8923810" imgH="11095238"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284538"/>
                        <a:ext cx="2328862"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803" name="Rectangle 3"/>
          <p:cNvSpPr>
            <a:spLocks noGrp="1" noChangeArrowheads="1"/>
          </p:cNvSpPr>
          <p:nvPr>
            <p:ph type="title"/>
          </p:nvPr>
        </p:nvSpPr>
        <p:spPr>
          <a:xfrm>
            <a:off x="323850" y="1277927"/>
            <a:ext cx="7772400" cy="579437"/>
          </a:xfrm>
        </p:spPr>
        <p:txBody>
          <a:bodyPr/>
          <a:lstStyle/>
          <a:p>
            <a:pPr algn="l"/>
            <a:r>
              <a:rPr lang="zh-CN" altLang="en-US" sz="3600" dirty="0">
                <a:solidFill>
                  <a:srgbClr val="000000"/>
                </a:solidFill>
                <a:ea typeface="华文行楷" pitchFamily="2" charset="-122"/>
              </a:rPr>
              <a:t>四、减小非线性失真</a:t>
            </a:r>
            <a:r>
              <a:rPr lang="zh-CN" altLang="en-US" sz="3200" dirty="0">
                <a:solidFill>
                  <a:srgbClr val="000000"/>
                </a:solidFill>
                <a:ea typeface="隶书" pitchFamily="49" charset="-122"/>
              </a:rPr>
              <a:t/>
            </a:r>
            <a:br>
              <a:rPr lang="zh-CN" altLang="en-US" sz="3200" dirty="0">
                <a:solidFill>
                  <a:srgbClr val="000000"/>
                </a:solidFill>
                <a:ea typeface="隶书" pitchFamily="49" charset="-122"/>
              </a:rPr>
            </a:br>
            <a:r>
              <a:rPr lang="zh-CN" altLang="en-US" sz="3200" dirty="0">
                <a:solidFill>
                  <a:srgbClr val="000000"/>
                </a:solidFill>
                <a:ea typeface="隶书" pitchFamily="49" charset="-122"/>
              </a:rPr>
              <a:t>  </a:t>
            </a:r>
            <a:r>
              <a:rPr lang="zh-CN" altLang="en-US" sz="2800" b="1" dirty="0">
                <a:solidFill>
                  <a:srgbClr val="000000"/>
                </a:solidFill>
              </a:rPr>
              <a:t>设基本放大电路的输出信号与输入信号同相。</a:t>
            </a:r>
          </a:p>
        </p:txBody>
      </p:sp>
      <p:sp>
        <p:nvSpPr>
          <p:cNvPr id="76804" name="Text Box 4"/>
          <p:cNvSpPr txBox="1">
            <a:spLocks noChangeArrowheads="1"/>
          </p:cNvSpPr>
          <p:nvPr/>
        </p:nvSpPr>
        <p:spPr bwMode="auto">
          <a:xfrm>
            <a:off x="3706812" y="4503738"/>
            <a:ext cx="4508525" cy="1562100"/>
          </a:xfrm>
          <a:prstGeom prst="rect">
            <a:avLst/>
          </a:prstGeom>
          <a:solidFill>
            <a:srgbClr val="66FFFF"/>
          </a:solidFill>
          <a:ln w="9525">
            <a:solidFill>
              <a:srgbClr val="FF3300"/>
            </a:solidFill>
            <a:miter lim="800000"/>
            <a:headEnd/>
            <a:tailEnd/>
          </a:ln>
          <a:effectLst/>
        </p:spPr>
        <p:txBody>
          <a:bodyPr wrap="square">
            <a:spAutoFit/>
          </a:bodyPr>
          <a:lstStyle/>
          <a:p>
            <a:pPr>
              <a:spcBef>
                <a:spcPct val="50000"/>
              </a:spcBef>
            </a:pPr>
            <a:r>
              <a:rPr kumimoji="1" lang="en-US" altLang="zh-CN" sz="2000" dirty="0">
                <a:latin typeface="Times New Roman" pitchFamily="18" charset="0"/>
              </a:rPr>
              <a:t>     </a:t>
            </a:r>
            <a:r>
              <a:rPr kumimoji="1" lang="en-US" altLang="zh-CN" sz="2000" dirty="0" smtClean="0">
                <a:latin typeface="Times New Roman" pitchFamily="18" charset="0"/>
              </a:rPr>
              <a:t>     </a:t>
            </a:r>
            <a:r>
              <a:rPr kumimoji="1" lang="zh-CN" altLang="en-US" sz="2400" b="1" dirty="0" smtClean="0">
                <a:latin typeface="Times New Roman" pitchFamily="18" charset="0"/>
              </a:rPr>
              <a:t>可以</a:t>
            </a:r>
            <a:r>
              <a:rPr kumimoji="1" lang="zh-CN" altLang="en-US" sz="2400" b="1" dirty="0">
                <a:latin typeface="Times New Roman" pitchFamily="18" charset="0"/>
              </a:rPr>
              <a:t>证明，</a:t>
            </a:r>
            <a:r>
              <a:rPr kumimoji="1" lang="zh-CN" altLang="en-US" sz="2400" b="1" dirty="0">
                <a:solidFill>
                  <a:srgbClr val="000000"/>
                </a:solidFill>
                <a:latin typeface="宋体" charset="-122"/>
              </a:rPr>
              <a:t>在引入负反馈前后输出量基波幅值相同的情况下，非线性失真减小到基本放大电路的</a:t>
            </a:r>
            <a:r>
              <a:rPr kumimoji="1" lang="en-US" altLang="zh-CN" sz="2400" b="1" dirty="0">
                <a:solidFill>
                  <a:srgbClr val="000000"/>
                </a:solidFill>
                <a:latin typeface="Times New Roman" pitchFamily="18" charset="0"/>
              </a:rPr>
              <a:t>1</a:t>
            </a:r>
            <a:r>
              <a:rPr kumimoji="1" lang="en-US" altLang="zh-CN" sz="2400" b="1" dirty="0">
                <a:solidFill>
                  <a:srgbClr val="000000"/>
                </a:solidFill>
                <a:latin typeface="宋体" charset="-122"/>
              </a:rPr>
              <a:t>/(</a:t>
            </a:r>
            <a:r>
              <a:rPr kumimoji="1" lang="en-US" altLang="zh-CN" sz="2400" b="1" dirty="0">
                <a:solidFill>
                  <a:srgbClr val="000000"/>
                </a:solidFill>
                <a:latin typeface="Times New Roman" pitchFamily="18" charset="0"/>
              </a:rPr>
              <a:t>1</a:t>
            </a:r>
            <a:r>
              <a:rPr kumimoji="1" lang="zh-CN" altLang="en-US" sz="2400" b="1" dirty="0">
                <a:solidFill>
                  <a:srgbClr val="000000"/>
                </a:solidFill>
                <a:latin typeface="Times New Roman" pitchFamily="18" charset="0"/>
              </a:rPr>
              <a:t>＋</a:t>
            </a:r>
            <a:r>
              <a:rPr kumimoji="1" lang="en-US" altLang="zh-CN" sz="2400" b="1" i="1" dirty="0">
                <a:solidFill>
                  <a:srgbClr val="000000"/>
                </a:solidFill>
                <a:latin typeface="Times New Roman" pitchFamily="18" charset="0"/>
              </a:rPr>
              <a:t>AF </a:t>
            </a:r>
            <a:r>
              <a:rPr kumimoji="1" lang="en-US" altLang="zh-CN" sz="2400" b="1" dirty="0">
                <a:solidFill>
                  <a:srgbClr val="000000"/>
                </a:solidFill>
                <a:latin typeface="宋体" charset="-122"/>
              </a:rPr>
              <a:t>)</a:t>
            </a:r>
            <a:r>
              <a:rPr kumimoji="1" lang="zh-CN" altLang="zh-CN" sz="2400" b="1" dirty="0">
                <a:solidFill>
                  <a:srgbClr val="000000"/>
                </a:solidFill>
                <a:latin typeface="宋体" charset="-122"/>
              </a:rPr>
              <a:t>。</a:t>
            </a:r>
            <a:endParaRPr kumimoji="1" lang="zh-CN" altLang="en-US" sz="2400" b="1" dirty="0">
              <a:solidFill>
                <a:srgbClr val="000000"/>
              </a:solidFill>
              <a:latin typeface="宋体" charset="-122"/>
            </a:endParaRPr>
          </a:p>
        </p:txBody>
      </p:sp>
      <p:graphicFrame>
        <p:nvGraphicFramePr>
          <p:cNvPr id="76805" name="Object 5"/>
          <p:cNvGraphicFramePr>
            <a:graphicFrameLocks noChangeAspect="1"/>
          </p:cNvGraphicFramePr>
          <p:nvPr/>
        </p:nvGraphicFramePr>
        <p:xfrm>
          <a:off x="2182813" y="2065338"/>
          <a:ext cx="4343400" cy="1323975"/>
        </p:xfrm>
        <a:graphic>
          <a:graphicData uri="http://schemas.openxmlformats.org/presentationml/2006/ole">
            <mc:AlternateContent xmlns:mc="http://schemas.openxmlformats.org/markup-compatibility/2006">
              <mc:Choice xmlns:v="urn:schemas-microsoft-com:vml" Requires="v">
                <p:oleObj spid="_x0000_s193557" name="Photo Editor 照片" r:id="rId5" imgW="13647619" imgH="4161905" progId="">
                  <p:embed/>
                </p:oleObj>
              </mc:Choice>
              <mc:Fallback>
                <p:oleObj name="Photo Editor 照片" r:id="rId5" imgW="13647619" imgH="4161905"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2813" y="2065338"/>
                        <a:ext cx="434340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806" name="AutoShape 6"/>
          <p:cNvSpPr>
            <a:spLocks/>
          </p:cNvSpPr>
          <p:nvPr/>
        </p:nvSpPr>
        <p:spPr bwMode="auto">
          <a:xfrm>
            <a:off x="3706813" y="3619500"/>
            <a:ext cx="3651269" cy="808038"/>
          </a:xfrm>
          <a:prstGeom prst="borderCallout1">
            <a:avLst>
              <a:gd name="adj1" fmla="val 14144"/>
              <a:gd name="adj2" fmla="val -1773"/>
              <a:gd name="adj3" fmla="val 233398"/>
              <a:gd name="adj4" fmla="val -18338"/>
            </a:avLst>
          </a:prstGeom>
          <a:solidFill>
            <a:srgbClr val="FFFFCC"/>
          </a:solidFill>
          <a:ln w="19050">
            <a:solidFill>
              <a:srgbClr val="FF0000"/>
            </a:solidFill>
            <a:miter lim="800000"/>
            <a:headEnd/>
            <a:tailEnd/>
          </a:ln>
          <a:effectLst/>
        </p:spPr>
        <p:txBody>
          <a:bodyPr/>
          <a:lstStyle/>
          <a:p>
            <a:pPr algn="ctr"/>
            <a:r>
              <a:rPr kumimoji="1" lang="zh-CN" altLang="en-US" sz="2400" b="1" dirty="0">
                <a:latin typeface="Times New Roman" pitchFamily="18" charset="0"/>
              </a:rPr>
              <a:t>净输入信号的正半周幅值小于负半周幅值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805"/>
                                        </p:tgtEl>
                                        <p:attrNameLst>
                                          <p:attrName>style.visibility</p:attrName>
                                        </p:attrNameLst>
                                      </p:cBhvr>
                                      <p:to>
                                        <p:strVal val="visible"/>
                                      </p:to>
                                    </p:set>
                                    <p:animEffect transition="in" filter="wipe(left)">
                                      <p:cBhvr>
                                        <p:cTn id="7" dur="500"/>
                                        <p:tgtEl>
                                          <p:spTgt spid="768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6802"/>
                                        </p:tgtEl>
                                        <p:attrNameLst>
                                          <p:attrName>style.visibility</p:attrName>
                                        </p:attrNameLst>
                                      </p:cBhvr>
                                      <p:to>
                                        <p:strVal val="visible"/>
                                      </p:to>
                                    </p:set>
                                    <p:animEffect transition="in" filter="wipe(left)">
                                      <p:cBhvr>
                                        <p:cTn id="12" dur="500"/>
                                        <p:tgtEl>
                                          <p:spTgt spid="768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6806"/>
                                        </p:tgtEl>
                                        <p:attrNameLst>
                                          <p:attrName>style.visibility</p:attrName>
                                        </p:attrNameLst>
                                      </p:cBhvr>
                                      <p:to>
                                        <p:strVal val="visible"/>
                                      </p:to>
                                    </p:set>
                                    <p:animEffect transition="in" filter="wipe(left)">
                                      <p:cBhvr>
                                        <p:cTn id="17" dur="500"/>
                                        <p:tgtEl>
                                          <p:spTgt spid="7680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6804"/>
                                        </p:tgtEl>
                                        <p:attrNameLst>
                                          <p:attrName>style.visibility</p:attrName>
                                        </p:attrNameLst>
                                      </p:cBhvr>
                                      <p:to>
                                        <p:strVal val="visible"/>
                                      </p:to>
                                    </p:set>
                                    <p:animEffect transition="in" filter="wipe(left)">
                                      <p:cBhvr>
                                        <p:cTn id="22" dur="500"/>
                                        <p:tgtEl>
                                          <p:spTgt spid="76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animBg="1" autoUpdateAnimBg="0"/>
      <p:bldP spid="76806"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179388" y="836613"/>
            <a:ext cx="7181850" cy="457200"/>
          </a:xfrm>
        </p:spPr>
        <p:txBody>
          <a:bodyPr/>
          <a:lstStyle/>
          <a:p>
            <a:pPr algn="l"/>
            <a:r>
              <a:rPr lang="zh-CN" altLang="en-US" sz="3600">
                <a:solidFill>
                  <a:srgbClr val="000000"/>
                </a:solidFill>
                <a:ea typeface="华文行楷" pitchFamily="2" charset="-122"/>
              </a:rPr>
              <a:t>五、引入负反馈的一般原则</a:t>
            </a:r>
          </a:p>
        </p:txBody>
      </p:sp>
      <p:sp>
        <p:nvSpPr>
          <p:cNvPr id="77827" name="Rectangle 3"/>
          <p:cNvSpPr>
            <a:spLocks noGrp="1" noChangeArrowheads="1"/>
          </p:cNvSpPr>
          <p:nvPr>
            <p:ph type="body" idx="1"/>
          </p:nvPr>
        </p:nvSpPr>
        <p:spPr>
          <a:xfrm>
            <a:off x="468313" y="1341438"/>
            <a:ext cx="8305800" cy="5029200"/>
          </a:xfrm>
        </p:spPr>
        <p:txBody>
          <a:bodyPr/>
          <a:lstStyle/>
          <a:p>
            <a:pPr>
              <a:lnSpc>
                <a:spcPct val="110000"/>
              </a:lnSpc>
            </a:pPr>
            <a:r>
              <a:rPr lang="zh-CN" altLang="en-US" sz="2400" b="1" dirty="0">
                <a:solidFill>
                  <a:srgbClr val="000000"/>
                </a:solidFill>
                <a:latin typeface="Times New Roman" pitchFamily="18" charset="0"/>
                <a:cs typeface="Times New Roman" pitchFamily="18" charset="0"/>
              </a:rPr>
              <a:t>稳定</a:t>
            </a:r>
            <a:r>
              <a:rPr lang="en-US" altLang="zh-CN" sz="2400" b="1" i="1" dirty="0">
                <a:solidFill>
                  <a:srgbClr val="000000"/>
                </a:solidFill>
                <a:latin typeface="Times New Roman" pitchFamily="18" charset="0"/>
                <a:cs typeface="Times New Roman" pitchFamily="18" charset="0"/>
              </a:rPr>
              <a:t>Q</a:t>
            </a:r>
            <a:r>
              <a:rPr lang="zh-CN" altLang="zh-CN" sz="2400" b="1" dirty="0">
                <a:solidFill>
                  <a:srgbClr val="000000"/>
                </a:solidFill>
                <a:latin typeface="Times New Roman" pitchFamily="18" charset="0"/>
                <a:cs typeface="Times New Roman" pitchFamily="18" charset="0"/>
              </a:rPr>
              <a:t>点应引入直流负反馈，改善动态性能应引入交流负反馈；</a:t>
            </a:r>
          </a:p>
          <a:p>
            <a:pPr>
              <a:lnSpc>
                <a:spcPct val="110000"/>
              </a:lnSpc>
            </a:pPr>
            <a:r>
              <a:rPr lang="zh-CN" altLang="zh-CN" sz="2400" b="1" dirty="0">
                <a:solidFill>
                  <a:srgbClr val="000000"/>
                </a:solidFill>
                <a:latin typeface="Times New Roman" pitchFamily="18" charset="0"/>
                <a:cs typeface="Times New Roman" pitchFamily="18" charset="0"/>
              </a:rPr>
              <a:t>根据信号源特点，增大输入电阻应引入串联负反馈，减小输入电阻应引入并联负反馈；</a:t>
            </a:r>
          </a:p>
          <a:p>
            <a:pPr>
              <a:lnSpc>
                <a:spcPct val="110000"/>
              </a:lnSpc>
            </a:pPr>
            <a:r>
              <a:rPr lang="zh-CN" altLang="zh-CN" sz="2400" b="1" dirty="0">
                <a:solidFill>
                  <a:srgbClr val="000000"/>
                </a:solidFill>
                <a:latin typeface="Times New Roman" pitchFamily="18" charset="0"/>
                <a:cs typeface="Times New Roman" pitchFamily="18" charset="0"/>
              </a:rPr>
              <a:t>根据负载需要，需输出稳定电压（即减小输出电阻）的应引入电压负反馈，需输出稳定电流（即增大输出电阻）的应引入电流负反馈；</a:t>
            </a:r>
          </a:p>
          <a:p>
            <a:pPr>
              <a:lnSpc>
                <a:spcPct val="110000"/>
              </a:lnSpc>
            </a:pPr>
            <a:r>
              <a:rPr lang="zh-CN" altLang="zh-CN" sz="2400" b="1" dirty="0">
                <a:solidFill>
                  <a:srgbClr val="000000"/>
                </a:solidFill>
                <a:latin typeface="Times New Roman" pitchFamily="18" charset="0"/>
                <a:cs typeface="Times New Roman" pitchFamily="18" charset="0"/>
              </a:rPr>
              <a:t>从信号转换关系上看，输出电压是输入电压受控源的为电压串联负反馈，输出电压是输入电流受控源的为电压并联负反馈，输出电流是输入电压受控源的为电流串联负反馈，输出电流是输入电流受控源的为电流并联负反馈</a:t>
            </a:r>
            <a:r>
              <a:rPr lang="zh-CN"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当</a:t>
            </a:r>
            <a:r>
              <a:rPr lang="en-US" altLang="zh-CN" sz="2400" b="1" dirty="0">
                <a:solidFill>
                  <a:srgbClr val="000000"/>
                </a:solidFill>
                <a:latin typeface="Times New Roman" pitchFamily="18" charset="0"/>
                <a:cs typeface="Times New Roman" pitchFamily="18" charset="0"/>
              </a:rPr>
              <a:t>(</a:t>
            </a:r>
            <a:r>
              <a:rPr lang="zh-CN" altLang="zh-CN" sz="2400" b="1" dirty="0">
                <a:solidFill>
                  <a:srgbClr val="000000"/>
                </a:solidFill>
                <a:latin typeface="Times New Roman" pitchFamily="18" charset="0"/>
                <a:cs typeface="Times New Roman" pitchFamily="18" charset="0"/>
              </a:rPr>
              <a:t>1＋</a:t>
            </a:r>
            <a:r>
              <a:rPr lang="en-US" altLang="zh-CN" sz="2400" b="1" i="1" dirty="0">
                <a:solidFill>
                  <a:srgbClr val="000000"/>
                </a:solidFill>
                <a:latin typeface="Times New Roman" pitchFamily="18" charset="0"/>
                <a:cs typeface="Times New Roman" pitchFamily="18" charset="0"/>
              </a:rPr>
              <a:t>AF</a:t>
            </a:r>
            <a:r>
              <a:rPr lang="en-US" altLang="zh-CN" sz="2400" b="1" dirty="0">
                <a:solidFill>
                  <a:srgbClr val="000000"/>
                </a:solidFill>
                <a:latin typeface="Times New Roman" pitchFamily="18" charset="0"/>
                <a:cs typeface="Times New Roman" pitchFamily="18" charset="0"/>
              </a:rPr>
              <a:t>) &gt;&gt;1</a:t>
            </a:r>
            <a:r>
              <a:rPr lang="zh-CN" altLang="zh-CN" sz="2400" b="1" dirty="0">
                <a:solidFill>
                  <a:srgbClr val="000000"/>
                </a:solidFill>
                <a:latin typeface="Times New Roman" pitchFamily="18" charset="0"/>
                <a:cs typeface="Times New Roman" pitchFamily="18" charset="0"/>
              </a:rPr>
              <a:t>时，它们的转换系数均约为1/</a:t>
            </a:r>
            <a:r>
              <a:rPr lang="en-US" altLang="zh-CN" sz="2400" b="1" i="1" dirty="0">
                <a:solidFill>
                  <a:srgbClr val="000000"/>
                </a:solidFill>
                <a:latin typeface="Times New Roman" pitchFamily="18" charset="0"/>
                <a:cs typeface="Times New Roman" pitchFamily="18" charset="0"/>
              </a:rPr>
              <a:t>F</a:t>
            </a:r>
            <a:r>
              <a:rPr lang="zh-CN" altLang="en-US" sz="2400" b="1" dirty="0">
                <a:solidFill>
                  <a:srgbClr val="000000"/>
                </a:solidFill>
                <a:latin typeface="Times New Roman" pitchFamily="18" charset="0"/>
                <a:cs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Effect transition="in" filter="wipe(left)">
                                      <p:cBhvr>
                                        <p:cTn id="7" dur="500"/>
                                        <p:tgtEl>
                                          <p:spTgt spid="77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7827">
                                            <p:txEl>
                                              <p:pRg st="1" end="1"/>
                                            </p:txEl>
                                          </p:spTgt>
                                        </p:tgtEl>
                                        <p:attrNameLst>
                                          <p:attrName>style.visibility</p:attrName>
                                        </p:attrNameLst>
                                      </p:cBhvr>
                                      <p:to>
                                        <p:strVal val="visible"/>
                                      </p:to>
                                    </p:set>
                                    <p:animEffect transition="in" filter="wipe(left)">
                                      <p:cBhvr>
                                        <p:cTn id="12" dur="500"/>
                                        <p:tgtEl>
                                          <p:spTgt spid="778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7827">
                                            <p:txEl>
                                              <p:pRg st="2" end="2"/>
                                            </p:txEl>
                                          </p:spTgt>
                                        </p:tgtEl>
                                        <p:attrNameLst>
                                          <p:attrName>style.visibility</p:attrName>
                                        </p:attrNameLst>
                                      </p:cBhvr>
                                      <p:to>
                                        <p:strVal val="visible"/>
                                      </p:to>
                                    </p:set>
                                    <p:animEffect transition="in" filter="wipe(left)">
                                      <p:cBhvr>
                                        <p:cTn id="17" dur="500"/>
                                        <p:tgtEl>
                                          <p:spTgt spid="778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7827">
                                            <p:txEl>
                                              <p:pRg st="3" end="3"/>
                                            </p:txEl>
                                          </p:spTgt>
                                        </p:tgtEl>
                                        <p:attrNameLst>
                                          <p:attrName>style.visibility</p:attrName>
                                        </p:attrNameLst>
                                      </p:cBhvr>
                                      <p:to>
                                        <p:strVal val="visible"/>
                                      </p:to>
                                    </p:set>
                                    <p:animEffect transition="in" filter="wipe(left)">
                                      <p:cBhvr>
                                        <p:cTn id="22" dur="500"/>
                                        <p:tgtEl>
                                          <p:spTgt spid="778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533400" y="762000"/>
            <a:ext cx="3581400" cy="609600"/>
          </a:xfrm>
        </p:spPr>
        <p:txBody>
          <a:bodyPr/>
          <a:lstStyle/>
          <a:p>
            <a:pPr algn="l"/>
            <a:r>
              <a:rPr lang="zh-CN" altLang="zh-CN" sz="3600">
                <a:solidFill>
                  <a:srgbClr val="000000"/>
                </a:solidFill>
                <a:ea typeface="华文行楷" pitchFamily="2" charset="-122"/>
              </a:rPr>
              <a:t>讨论</a:t>
            </a:r>
            <a:r>
              <a:rPr lang="zh-CN" altLang="en-US" sz="3600">
                <a:solidFill>
                  <a:srgbClr val="000000"/>
                </a:solidFill>
                <a:ea typeface="华文行楷" pitchFamily="2" charset="-122"/>
              </a:rPr>
              <a:t>一</a:t>
            </a:r>
          </a:p>
        </p:txBody>
      </p:sp>
      <p:sp>
        <p:nvSpPr>
          <p:cNvPr id="78851" name="Rectangle 3"/>
          <p:cNvSpPr>
            <a:spLocks noGrp="1" noChangeArrowheads="1"/>
          </p:cNvSpPr>
          <p:nvPr>
            <p:ph type="body" idx="1"/>
          </p:nvPr>
        </p:nvSpPr>
        <p:spPr>
          <a:xfrm>
            <a:off x="809652" y="1447800"/>
            <a:ext cx="7620000" cy="4572000"/>
          </a:xfrm>
        </p:spPr>
        <p:txBody>
          <a:bodyPr/>
          <a:lstStyle/>
          <a:p>
            <a:pPr>
              <a:lnSpc>
                <a:spcPct val="110000"/>
              </a:lnSpc>
              <a:spcBef>
                <a:spcPts val="0"/>
              </a:spcBef>
            </a:pPr>
            <a:r>
              <a:rPr lang="zh-CN" altLang="en-US" sz="2800" b="1" dirty="0"/>
              <a:t>为减小放大电路从信号源索取的电流，增强带负载能力，应引入什么反馈？</a:t>
            </a:r>
          </a:p>
          <a:p>
            <a:pPr>
              <a:lnSpc>
                <a:spcPct val="110000"/>
              </a:lnSpc>
              <a:spcBef>
                <a:spcPts val="0"/>
              </a:spcBef>
            </a:pPr>
            <a:r>
              <a:rPr lang="zh-CN" altLang="en-US" sz="2800" b="1" dirty="0"/>
              <a:t>为了得到稳定的电流放大倍数，应引入什么反馈？</a:t>
            </a:r>
          </a:p>
          <a:p>
            <a:pPr>
              <a:lnSpc>
                <a:spcPct val="110000"/>
              </a:lnSpc>
              <a:spcBef>
                <a:spcPts val="0"/>
              </a:spcBef>
            </a:pPr>
            <a:r>
              <a:rPr lang="zh-CN" altLang="en-US" sz="2800" b="1" dirty="0"/>
              <a:t>为了稳定放大电路的静态工作点，应引入什么反馈？</a:t>
            </a:r>
          </a:p>
          <a:p>
            <a:pPr>
              <a:lnSpc>
                <a:spcPct val="110000"/>
              </a:lnSpc>
              <a:spcBef>
                <a:spcPts val="0"/>
              </a:spcBef>
            </a:pPr>
            <a:r>
              <a:rPr lang="zh-CN" altLang="en-US" sz="2800" b="1" dirty="0"/>
              <a:t>为了使电流信号转换成与之成稳定关系的电压信号，应引入什么反馈？</a:t>
            </a:r>
          </a:p>
          <a:p>
            <a:pPr>
              <a:lnSpc>
                <a:spcPct val="110000"/>
              </a:lnSpc>
              <a:spcBef>
                <a:spcPts val="0"/>
              </a:spcBef>
            </a:pPr>
            <a:r>
              <a:rPr lang="zh-CN" altLang="en-US" sz="2800" b="1" dirty="0"/>
              <a:t>为了使电压信号转换成与之成稳定关系的电流信号，应引入什么反馈？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animEffect transition="in" filter="wipe(left)">
                                      <p:cBhvr>
                                        <p:cTn id="7" dur="500"/>
                                        <p:tgtEl>
                                          <p:spTgt spid="788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8851">
                                            <p:txEl>
                                              <p:pRg st="1" end="1"/>
                                            </p:txEl>
                                          </p:spTgt>
                                        </p:tgtEl>
                                        <p:attrNameLst>
                                          <p:attrName>style.visibility</p:attrName>
                                        </p:attrNameLst>
                                      </p:cBhvr>
                                      <p:to>
                                        <p:strVal val="visible"/>
                                      </p:to>
                                    </p:set>
                                    <p:animEffect transition="in" filter="wipe(left)">
                                      <p:cBhvr>
                                        <p:cTn id="12" dur="500"/>
                                        <p:tgtEl>
                                          <p:spTgt spid="788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8851">
                                            <p:txEl>
                                              <p:pRg st="2" end="2"/>
                                            </p:txEl>
                                          </p:spTgt>
                                        </p:tgtEl>
                                        <p:attrNameLst>
                                          <p:attrName>style.visibility</p:attrName>
                                        </p:attrNameLst>
                                      </p:cBhvr>
                                      <p:to>
                                        <p:strVal val="visible"/>
                                      </p:to>
                                    </p:set>
                                    <p:animEffect transition="in" filter="wipe(left)">
                                      <p:cBhvr>
                                        <p:cTn id="17" dur="500"/>
                                        <p:tgtEl>
                                          <p:spTgt spid="788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8851">
                                            <p:txEl>
                                              <p:pRg st="3" end="3"/>
                                            </p:txEl>
                                          </p:spTgt>
                                        </p:tgtEl>
                                        <p:attrNameLst>
                                          <p:attrName>style.visibility</p:attrName>
                                        </p:attrNameLst>
                                      </p:cBhvr>
                                      <p:to>
                                        <p:strVal val="visible"/>
                                      </p:to>
                                    </p:set>
                                    <p:animEffect transition="in" filter="wipe(left)">
                                      <p:cBhvr>
                                        <p:cTn id="22" dur="500"/>
                                        <p:tgtEl>
                                          <p:spTgt spid="788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8851">
                                            <p:txEl>
                                              <p:pRg st="4" end="4"/>
                                            </p:txEl>
                                          </p:spTgt>
                                        </p:tgtEl>
                                        <p:attrNameLst>
                                          <p:attrName>style.visibility</p:attrName>
                                        </p:attrNameLst>
                                      </p:cBhvr>
                                      <p:to>
                                        <p:strVal val="visible"/>
                                      </p:to>
                                    </p:set>
                                    <p:animEffect transition="in" filter="wipe(left)">
                                      <p:cBhvr>
                                        <p:cTn id="27" dur="500"/>
                                        <p:tgtEl>
                                          <p:spTgt spid="788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xfrm>
            <a:off x="609600" y="1524000"/>
            <a:ext cx="3886200" cy="609600"/>
          </a:xfrm>
          <a:ln/>
        </p:spPr>
        <p:txBody>
          <a:bodyPr/>
          <a:lstStyle/>
          <a:p>
            <a:pPr>
              <a:buFontTx/>
              <a:buNone/>
            </a:pPr>
            <a:r>
              <a:rPr lang="en-US" altLang="zh-CN">
                <a:latin typeface="华文行楷" pitchFamily="2" charset="-122"/>
                <a:ea typeface="华文行楷" pitchFamily="2" charset="-122"/>
              </a:rPr>
              <a:t>1. </a:t>
            </a:r>
            <a:r>
              <a:rPr lang="zh-CN" altLang="en-US">
                <a:latin typeface="华文行楷" pitchFamily="2" charset="-122"/>
                <a:ea typeface="华文行楷" pitchFamily="2" charset="-122"/>
              </a:rPr>
              <a:t>什么是反馈</a:t>
            </a:r>
          </a:p>
        </p:txBody>
      </p:sp>
      <p:sp>
        <p:nvSpPr>
          <p:cNvPr id="22531" name="Text Box 3"/>
          <p:cNvSpPr txBox="1">
            <a:spLocks noChangeArrowheads="1"/>
          </p:cNvSpPr>
          <p:nvPr/>
        </p:nvSpPr>
        <p:spPr bwMode="auto">
          <a:xfrm>
            <a:off x="609600" y="3505200"/>
            <a:ext cx="8534400" cy="1117600"/>
          </a:xfrm>
          <a:prstGeom prst="rect">
            <a:avLst/>
          </a:prstGeom>
          <a:noFill/>
          <a:ln w="9525">
            <a:noFill/>
            <a:miter lim="800000"/>
            <a:headEnd/>
            <a:tailEnd/>
          </a:ln>
          <a:effectLst/>
        </p:spPr>
        <p:txBody>
          <a:bodyPr wrap="square">
            <a:spAutoFit/>
          </a:bodyPr>
          <a:lstStyle/>
          <a:p>
            <a:pPr>
              <a:lnSpc>
                <a:spcPct val="120000"/>
              </a:lnSpc>
              <a:spcBef>
                <a:spcPct val="50000"/>
              </a:spcBef>
            </a:pPr>
            <a:r>
              <a:rPr kumimoji="1" lang="en-US" altLang="zh-CN" sz="2400" dirty="0">
                <a:latin typeface="Times New Roman" pitchFamily="18" charset="0"/>
              </a:rPr>
              <a:t>     </a:t>
            </a:r>
            <a:r>
              <a:rPr kumimoji="1" lang="en-US" altLang="zh-CN" sz="2400" dirty="0" smtClean="0">
                <a:latin typeface="Times New Roman" pitchFamily="18" charset="0"/>
              </a:rPr>
              <a:t>   </a:t>
            </a:r>
            <a:r>
              <a:rPr kumimoji="1" lang="zh-CN" altLang="en-US" sz="2800" b="1" dirty="0" smtClean="0">
                <a:solidFill>
                  <a:schemeClr val="tx2"/>
                </a:solidFill>
                <a:latin typeface="Times New Roman" pitchFamily="18" charset="0"/>
              </a:rPr>
              <a:t>放大</a:t>
            </a:r>
            <a:r>
              <a:rPr kumimoji="1" lang="zh-CN" altLang="en-US" sz="2800" b="1" dirty="0">
                <a:solidFill>
                  <a:schemeClr val="tx2"/>
                </a:solidFill>
                <a:latin typeface="Times New Roman" pitchFamily="18" charset="0"/>
              </a:rPr>
              <a:t>电路输出量的一部分或全部通过一定的方式引回到输入回路，影响输入，称为反馈。</a:t>
            </a:r>
          </a:p>
        </p:txBody>
      </p:sp>
      <p:sp>
        <p:nvSpPr>
          <p:cNvPr id="22532" name="Text Box 4"/>
          <p:cNvSpPr txBox="1">
            <a:spLocks noGrp="1" noChangeArrowheads="1"/>
          </p:cNvSpPr>
          <p:nvPr>
            <p:ph type="title"/>
          </p:nvPr>
        </p:nvSpPr>
        <p:spPr>
          <a:xfrm>
            <a:off x="250825" y="908050"/>
            <a:ext cx="5472113" cy="466725"/>
          </a:xfrm>
          <a:noFill/>
          <a:ln/>
        </p:spPr>
        <p:txBody>
          <a:bodyPr/>
          <a:lstStyle/>
          <a:p>
            <a:pPr algn="l"/>
            <a:r>
              <a:rPr lang="zh-CN" altLang="en-US" sz="3600">
                <a:ea typeface="华文行楷" pitchFamily="2" charset="-122"/>
              </a:rPr>
              <a:t>一、反馈的基本概念</a:t>
            </a:r>
            <a:endParaRPr lang="zh-CN" altLang="en-US" sz="3600" b="1">
              <a:latin typeface="宋体" charset="-122"/>
              <a:ea typeface="华文行楷" pitchFamily="2" charset="-122"/>
            </a:endParaRPr>
          </a:p>
        </p:txBody>
      </p:sp>
      <p:sp>
        <p:nvSpPr>
          <p:cNvPr id="22533" name="Text Box 5"/>
          <p:cNvSpPr txBox="1">
            <a:spLocks noChangeArrowheads="1"/>
          </p:cNvSpPr>
          <p:nvPr/>
        </p:nvSpPr>
        <p:spPr bwMode="auto">
          <a:xfrm>
            <a:off x="1214414" y="3000372"/>
            <a:ext cx="3071834" cy="519113"/>
          </a:xfrm>
          <a:prstGeom prst="rect">
            <a:avLst/>
          </a:prstGeom>
          <a:noFill/>
          <a:ln w="9525">
            <a:noFill/>
            <a:miter lim="800000"/>
            <a:headEnd/>
            <a:tailEnd/>
          </a:ln>
          <a:effectLst/>
        </p:spPr>
        <p:txBody>
          <a:bodyPr wrap="square">
            <a:spAutoFit/>
          </a:bodyPr>
          <a:lstStyle/>
          <a:p>
            <a:pPr>
              <a:spcBef>
                <a:spcPct val="50000"/>
              </a:spcBef>
            </a:pPr>
            <a:r>
              <a:rPr kumimoji="1" lang="zh-CN" altLang="en-US" sz="2800" b="1" dirty="0">
                <a:latin typeface="Times New Roman" pitchFamily="18" charset="0"/>
              </a:rPr>
              <a:t>要研究哪些问题？</a:t>
            </a:r>
          </a:p>
        </p:txBody>
      </p:sp>
      <p:graphicFrame>
        <p:nvGraphicFramePr>
          <p:cNvPr id="22534" name="Object 6"/>
          <p:cNvGraphicFramePr>
            <a:graphicFrameLocks noChangeAspect="1"/>
          </p:cNvGraphicFramePr>
          <p:nvPr/>
        </p:nvGraphicFramePr>
        <p:xfrm>
          <a:off x="4143372" y="1571612"/>
          <a:ext cx="4191000" cy="1797050"/>
        </p:xfrm>
        <a:graphic>
          <a:graphicData uri="http://schemas.openxmlformats.org/presentationml/2006/ole">
            <mc:AlternateContent xmlns:mc="http://schemas.openxmlformats.org/markup-compatibility/2006">
              <mc:Choice xmlns:v="urn:schemas-microsoft-com:vml" Requires="v">
                <p:oleObj spid="_x0000_s155659" name="Photo Editor 照片" r:id="rId3" imgW="14466667" imgH="6200000" progId="">
                  <p:embed/>
                </p:oleObj>
              </mc:Choice>
              <mc:Fallback>
                <p:oleObj name="Photo Editor 照片" r:id="rId3" imgW="14466667" imgH="62000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372" y="1571612"/>
                        <a:ext cx="4191000" cy="179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7"/>
          <p:cNvGrpSpPr>
            <a:grpSpLocks/>
          </p:cNvGrpSpPr>
          <p:nvPr/>
        </p:nvGrpSpPr>
        <p:grpSpPr bwMode="auto">
          <a:xfrm>
            <a:off x="762000" y="4572000"/>
            <a:ext cx="2209800" cy="762000"/>
            <a:chOff x="528" y="2640"/>
            <a:chExt cx="1392" cy="480"/>
          </a:xfrm>
        </p:grpSpPr>
        <p:sp>
          <p:nvSpPr>
            <p:cNvPr id="22536" name="AutoShape 8"/>
            <p:cNvSpPr>
              <a:spLocks/>
            </p:cNvSpPr>
            <p:nvPr/>
          </p:nvSpPr>
          <p:spPr bwMode="auto">
            <a:xfrm>
              <a:off x="960" y="2784"/>
              <a:ext cx="960" cy="336"/>
            </a:xfrm>
            <a:prstGeom prst="borderCallout1">
              <a:avLst>
                <a:gd name="adj1" fmla="val 21431"/>
                <a:gd name="adj2" fmla="val -5000"/>
                <a:gd name="adj3" fmla="val -41667"/>
                <a:gd name="adj4" fmla="val -25523"/>
              </a:avLst>
            </a:prstGeom>
            <a:solidFill>
              <a:srgbClr val="66FFFF"/>
            </a:solidFill>
            <a:ln w="19050">
              <a:solidFill>
                <a:srgbClr val="FF0000"/>
              </a:solidFill>
              <a:miter lim="800000"/>
              <a:headEnd/>
              <a:tailEnd/>
            </a:ln>
            <a:effectLst/>
          </p:spPr>
          <p:txBody>
            <a:bodyPr/>
            <a:lstStyle/>
            <a:p>
              <a:pPr algn="ctr"/>
              <a:r>
                <a:rPr kumimoji="1" lang="zh-CN" altLang="en-US" sz="2400" b="1">
                  <a:latin typeface="Times New Roman" pitchFamily="18" charset="0"/>
                </a:rPr>
                <a:t>怎样引回</a:t>
              </a:r>
            </a:p>
          </p:txBody>
        </p:sp>
        <p:sp>
          <p:nvSpPr>
            <p:cNvPr id="22537" name="Line 9"/>
            <p:cNvSpPr>
              <a:spLocks noChangeShapeType="1"/>
            </p:cNvSpPr>
            <p:nvPr/>
          </p:nvSpPr>
          <p:spPr bwMode="auto">
            <a:xfrm>
              <a:off x="528" y="2640"/>
              <a:ext cx="384" cy="0"/>
            </a:xfrm>
            <a:prstGeom prst="line">
              <a:avLst/>
            </a:prstGeom>
            <a:noFill/>
            <a:ln w="28575">
              <a:solidFill>
                <a:srgbClr val="FF0000"/>
              </a:solidFill>
              <a:round/>
              <a:headEnd/>
              <a:tailEnd/>
            </a:ln>
            <a:effectLst/>
          </p:spPr>
          <p:txBody>
            <a:bodyPr/>
            <a:lstStyle/>
            <a:p>
              <a:endParaRPr lang="zh-CN" altLang="en-US"/>
            </a:p>
          </p:txBody>
        </p:sp>
      </p:grpSp>
      <p:grpSp>
        <p:nvGrpSpPr>
          <p:cNvPr id="3" name="Group 10"/>
          <p:cNvGrpSpPr>
            <a:grpSpLocks/>
          </p:cNvGrpSpPr>
          <p:nvPr/>
        </p:nvGrpSpPr>
        <p:grpSpPr bwMode="auto">
          <a:xfrm>
            <a:off x="2867025" y="4071938"/>
            <a:ext cx="2162175" cy="2185987"/>
            <a:chOff x="1854" y="2325"/>
            <a:chExt cx="1362" cy="1377"/>
          </a:xfrm>
        </p:grpSpPr>
        <p:sp>
          <p:nvSpPr>
            <p:cNvPr id="22539" name="AutoShape 11"/>
            <p:cNvSpPr>
              <a:spLocks/>
            </p:cNvSpPr>
            <p:nvPr/>
          </p:nvSpPr>
          <p:spPr bwMode="auto">
            <a:xfrm>
              <a:off x="2208" y="2688"/>
              <a:ext cx="1008" cy="1014"/>
            </a:xfrm>
            <a:prstGeom prst="borderCallout1">
              <a:avLst>
                <a:gd name="adj1" fmla="val 7102"/>
                <a:gd name="adj2" fmla="val -4764"/>
                <a:gd name="adj3" fmla="val -35403"/>
                <a:gd name="adj4" fmla="val -23315"/>
              </a:avLst>
            </a:prstGeom>
            <a:solidFill>
              <a:srgbClr val="66FFFF"/>
            </a:solidFill>
            <a:ln w="19050">
              <a:solidFill>
                <a:srgbClr val="FF0000"/>
              </a:solidFill>
              <a:miter lim="800000"/>
              <a:headEnd/>
              <a:tailEnd/>
            </a:ln>
            <a:effectLst/>
          </p:spPr>
          <p:txBody>
            <a:bodyPr/>
            <a:lstStyle/>
            <a:p>
              <a:pPr algn="ctr"/>
              <a:r>
                <a:rPr kumimoji="1" lang="zh-CN" altLang="en-US" sz="2400" b="1">
                  <a:latin typeface="Times New Roman" pitchFamily="18" charset="0"/>
                </a:rPr>
                <a:t>是从输出电压还是输出电流引出反馈</a:t>
              </a:r>
            </a:p>
          </p:txBody>
        </p:sp>
        <p:sp>
          <p:nvSpPr>
            <p:cNvPr id="22540" name="Line 12"/>
            <p:cNvSpPr>
              <a:spLocks noChangeShapeType="1"/>
            </p:cNvSpPr>
            <p:nvPr/>
          </p:nvSpPr>
          <p:spPr bwMode="auto">
            <a:xfrm>
              <a:off x="1854" y="2325"/>
              <a:ext cx="624" cy="0"/>
            </a:xfrm>
            <a:prstGeom prst="line">
              <a:avLst/>
            </a:prstGeom>
            <a:noFill/>
            <a:ln w="28575">
              <a:solidFill>
                <a:srgbClr val="FF0000"/>
              </a:solidFill>
              <a:round/>
              <a:headEnd/>
              <a:tailEnd/>
            </a:ln>
            <a:effectLst/>
          </p:spPr>
          <p:txBody>
            <a:bodyPr/>
            <a:lstStyle/>
            <a:p>
              <a:endParaRPr lang="zh-CN" altLang="en-US"/>
            </a:p>
          </p:txBody>
        </p:sp>
      </p:grpSp>
      <p:grpSp>
        <p:nvGrpSpPr>
          <p:cNvPr id="4" name="Group 13"/>
          <p:cNvGrpSpPr>
            <a:grpSpLocks/>
          </p:cNvGrpSpPr>
          <p:nvPr/>
        </p:nvGrpSpPr>
        <p:grpSpPr bwMode="auto">
          <a:xfrm>
            <a:off x="4300538" y="4076700"/>
            <a:ext cx="2433638" cy="998538"/>
            <a:chOff x="2739" y="2325"/>
            <a:chExt cx="1533" cy="629"/>
          </a:xfrm>
        </p:grpSpPr>
        <p:sp>
          <p:nvSpPr>
            <p:cNvPr id="22542" name="AutoShape 14"/>
            <p:cNvSpPr>
              <a:spLocks/>
            </p:cNvSpPr>
            <p:nvPr/>
          </p:nvSpPr>
          <p:spPr bwMode="auto">
            <a:xfrm>
              <a:off x="3648" y="2640"/>
              <a:ext cx="624" cy="314"/>
            </a:xfrm>
            <a:prstGeom prst="borderCallout1">
              <a:avLst>
                <a:gd name="adj1" fmla="val 50913"/>
                <a:gd name="adj2" fmla="val -3000"/>
                <a:gd name="adj3" fmla="val -97530"/>
                <a:gd name="adj4" fmla="val -53842"/>
              </a:avLst>
            </a:prstGeom>
            <a:solidFill>
              <a:srgbClr val="66FFFF"/>
            </a:solidFill>
            <a:ln w="19050">
              <a:solidFill>
                <a:srgbClr val="FF0000"/>
              </a:solidFill>
              <a:miter lim="800000"/>
              <a:headEnd/>
              <a:tailEnd/>
            </a:ln>
            <a:effectLst/>
          </p:spPr>
          <p:txBody>
            <a:bodyPr/>
            <a:lstStyle/>
            <a:p>
              <a:pPr algn="ctr"/>
              <a:r>
                <a:rPr kumimoji="1" lang="zh-CN" altLang="en-US" sz="2400" b="1">
                  <a:latin typeface="Times New Roman" pitchFamily="18" charset="0"/>
                </a:rPr>
                <a:t>多少</a:t>
              </a:r>
            </a:p>
          </p:txBody>
        </p:sp>
        <p:sp>
          <p:nvSpPr>
            <p:cNvPr id="22543" name="Line 15"/>
            <p:cNvSpPr>
              <a:spLocks noChangeShapeType="1"/>
            </p:cNvSpPr>
            <p:nvPr/>
          </p:nvSpPr>
          <p:spPr bwMode="auto">
            <a:xfrm>
              <a:off x="2739" y="2325"/>
              <a:ext cx="1296" cy="0"/>
            </a:xfrm>
            <a:prstGeom prst="line">
              <a:avLst/>
            </a:prstGeom>
            <a:noFill/>
            <a:ln w="28575">
              <a:solidFill>
                <a:srgbClr val="FF0000"/>
              </a:solidFill>
              <a:round/>
              <a:headEnd/>
              <a:tailEnd/>
            </a:ln>
            <a:effectLst/>
          </p:spPr>
          <p:txBody>
            <a:bodyPr/>
            <a:lstStyle/>
            <a:p>
              <a:endParaRPr lang="zh-CN" altLang="en-US"/>
            </a:p>
          </p:txBody>
        </p:sp>
      </p:grpSp>
      <p:grpSp>
        <p:nvGrpSpPr>
          <p:cNvPr id="5" name="Group 16"/>
          <p:cNvGrpSpPr>
            <a:grpSpLocks/>
          </p:cNvGrpSpPr>
          <p:nvPr/>
        </p:nvGrpSpPr>
        <p:grpSpPr bwMode="auto">
          <a:xfrm>
            <a:off x="6781806" y="4071938"/>
            <a:ext cx="2005014" cy="1017587"/>
            <a:chOff x="4320" y="2325"/>
            <a:chExt cx="1263" cy="641"/>
          </a:xfrm>
        </p:grpSpPr>
        <p:sp>
          <p:nvSpPr>
            <p:cNvPr id="22545" name="AutoShape 17"/>
            <p:cNvSpPr>
              <a:spLocks/>
            </p:cNvSpPr>
            <p:nvPr/>
          </p:nvSpPr>
          <p:spPr bwMode="auto">
            <a:xfrm>
              <a:off x="4320" y="2640"/>
              <a:ext cx="1077" cy="326"/>
            </a:xfrm>
            <a:prstGeom prst="borderCallout1">
              <a:avLst>
                <a:gd name="adj1" fmla="val -7859"/>
                <a:gd name="adj2" fmla="val 57321"/>
                <a:gd name="adj3" fmla="val -93720"/>
                <a:gd name="adj4" fmla="val 71498"/>
              </a:avLst>
            </a:prstGeom>
            <a:solidFill>
              <a:srgbClr val="66FFFF"/>
            </a:solidFill>
            <a:ln w="19050">
              <a:solidFill>
                <a:srgbClr val="FF0000"/>
              </a:solidFill>
              <a:miter lim="800000"/>
              <a:headEnd/>
              <a:tailEnd/>
            </a:ln>
            <a:effectLst/>
          </p:spPr>
          <p:txBody>
            <a:bodyPr/>
            <a:lstStyle/>
            <a:p>
              <a:pPr algn="ctr"/>
              <a:r>
                <a:rPr kumimoji="1" lang="zh-CN" altLang="en-US" sz="2400" b="1">
                  <a:latin typeface="Times New Roman" pitchFamily="18" charset="0"/>
                </a:rPr>
                <a:t>怎样引出</a:t>
              </a:r>
            </a:p>
          </p:txBody>
        </p:sp>
        <p:sp>
          <p:nvSpPr>
            <p:cNvPr id="22546" name="Line 18"/>
            <p:cNvSpPr>
              <a:spLocks noChangeShapeType="1"/>
            </p:cNvSpPr>
            <p:nvPr/>
          </p:nvSpPr>
          <p:spPr bwMode="auto">
            <a:xfrm>
              <a:off x="4527" y="2325"/>
              <a:ext cx="1056" cy="0"/>
            </a:xfrm>
            <a:prstGeom prst="line">
              <a:avLst/>
            </a:prstGeom>
            <a:noFill/>
            <a:ln w="28575">
              <a:solidFill>
                <a:srgbClr val="FF0000"/>
              </a:solidFill>
              <a:round/>
              <a:headEnd/>
              <a:tailEnd/>
            </a:ln>
            <a:effectLst/>
          </p:spPr>
          <p:txBody>
            <a:bodyPr/>
            <a:lstStyle/>
            <a:p>
              <a:endParaRPr lang="zh-CN" altLang="en-US"/>
            </a:p>
          </p:txBody>
        </p:sp>
      </p:grpSp>
      <p:sp>
        <p:nvSpPr>
          <p:cNvPr id="22547" name="Text Box 19"/>
          <p:cNvSpPr txBox="1">
            <a:spLocks noChangeArrowheads="1"/>
          </p:cNvSpPr>
          <p:nvPr/>
        </p:nvSpPr>
        <p:spPr bwMode="auto">
          <a:xfrm>
            <a:off x="571472" y="2057400"/>
            <a:ext cx="3695728" cy="946150"/>
          </a:xfrm>
          <a:prstGeom prst="rect">
            <a:avLst/>
          </a:prstGeom>
          <a:noFill/>
          <a:ln w="9525">
            <a:noFill/>
            <a:miter lim="800000"/>
            <a:headEnd/>
            <a:tailEnd/>
          </a:ln>
          <a:effectLst/>
        </p:spPr>
        <p:txBody>
          <a:bodyPr wrap="square">
            <a:spAutoFit/>
          </a:bodyPr>
          <a:lstStyle/>
          <a:p>
            <a:pPr>
              <a:spcBef>
                <a:spcPct val="50000"/>
              </a:spcBef>
            </a:pPr>
            <a:r>
              <a:rPr kumimoji="1" lang="en-US" altLang="zh-CN" sz="2400" dirty="0">
                <a:latin typeface="Times New Roman" pitchFamily="18" charset="0"/>
              </a:rPr>
              <a:t>    </a:t>
            </a:r>
            <a:r>
              <a:rPr kumimoji="1" lang="en-US" altLang="zh-CN" sz="2400" dirty="0" smtClean="0">
                <a:latin typeface="Times New Roman" pitchFamily="18" charset="0"/>
              </a:rPr>
              <a:t>      </a:t>
            </a:r>
            <a:r>
              <a:rPr kumimoji="1" lang="zh-CN" altLang="en-US" sz="2800" b="1" dirty="0" smtClean="0">
                <a:latin typeface="Times New Roman" pitchFamily="18" charset="0"/>
              </a:rPr>
              <a:t>反馈</a:t>
            </a:r>
            <a:r>
              <a:rPr kumimoji="1" lang="zh-CN" altLang="en-US" sz="2800" b="1" dirty="0">
                <a:latin typeface="Times New Roman" pitchFamily="18" charset="0"/>
              </a:rPr>
              <a:t>放大电路可用方框图表示。</a:t>
            </a:r>
          </a:p>
        </p:txBody>
      </p:sp>
      <p:grpSp>
        <p:nvGrpSpPr>
          <p:cNvPr id="6" name="Group 24"/>
          <p:cNvGrpSpPr>
            <a:grpSpLocks/>
          </p:cNvGrpSpPr>
          <p:nvPr/>
        </p:nvGrpSpPr>
        <p:grpSpPr bwMode="auto">
          <a:xfrm>
            <a:off x="4284663" y="4581525"/>
            <a:ext cx="4252912" cy="1414463"/>
            <a:chOff x="2699" y="2886"/>
            <a:chExt cx="2679" cy="891"/>
          </a:xfrm>
        </p:grpSpPr>
        <p:sp>
          <p:nvSpPr>
            <p:cNvPr id="22553" name="AutoShape 25"/>
            <p:cNvSpPr>
              <a:spLocks/>
            </p:cNvSpPr>
            <p:nvPr/>
          </p:nvSpPr>
          <p:spPr bwMode="auto">
            <a:xfrm>
              <a:off x="3470" y="3249"/>
              <a:ext cx="1908" cy="528"/>
            </a:xfrm>
            <a:prstGeom prst="borderCallout1">
              <a:avLst>
                <a:gd name="adj1" fmla="val 13634"/>
                <a:gd name="adj2" fmla="val -2514"/>
                <a:gd name="adj3" fmla="val -65718"/>
                <a:gd name="adj4" fmla="val -14153"/>
              </a:avLst>
            </a:prstGeom>
            <a:solidFill>
              <a:srgbClr val="66FFFF"/>
            </a:solidFill>
            <a:ln w="19050">
              <a:solidFill>
                <a:srgbClr val="FF0000"/>
              </a:solidFill>
              <a:miter lim="800000"/>
              <a:headEnd/>
              <a:tailEnd/>
            </a:ln>
            <a:effectLst/>
          </p:spPr>
          <p:txBody>
            <a:bodyPr/>
            <a:lstStyle/>
            <a:p>
              <a:r>
                <a:rPr kumimoji="1" lang="zh-CN" altLang="en-US" sz="2400" b="1">
                  <a:latin typeface="Times New Roman" pitchFamily="18" charset="0"/>
                </a:rPr>
                <a:t>影响放大电路的输入电压还是输入电流</a:t>
              </a:r>
            </a:p>
          </p:txBody>
        </p:sp>
        <p:sp>
          <p:nvSpPr>
            <p:cNvPr id="22554" name="Line 26"/>
            <p:cNvSpPr>
              <a:spLocks noChangeShapeType="1"/>
            </p:cNvSpPr>
            <p:nvPr/>
          </p:nvSpPr>
          <p:spPr bwMode="auto">
            <a:xfrm>
              <a:off x="2699" y="2886"/>
              <a:ext cx="499" cy="0"/>
            </a:xfrm>
            <a:prstGeom prst="line">
              <a:avLst/>
            </a:prstGeom>
            <a:noFill/>
            <a:ln w="28575">
              <a:solidFill>
                <a:srgbClr val="FF0000"/>
              </a:solidFill>
              <a:round/>
              <a:headEnd/>
              <a:tailEn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wipe(left)">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531">
                                            <p:txEl>
                                              <p:pRg st="0" end="0"/>
                                            </p:txEl>
                                          </p:spTgt>
                                        </p:tgtEl>
                                        <p:attrNameLst>
                                          <p:attrName>style.visibility</p:attrName>
                                        </p:attrNameLst>
                                      </p:cBhvr>
                                      <p:to>
                                        <p:strVal val="visible"/>
                                      </p:to>
                                    </p:set>
                                    <p:animEffect transition="in" filter="wipe(left)">
                                      <p:cBhvr>
                                        <p:cTn id="12" dur="500"/>
                                        <p:tgtEl>
                                          <p:spTgt spid="225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547">
                                            <p:txEl>
                                              <p:pRg st="0" end="0"/>
                                            </p:txEl>
                                          </p:spTgt>
                                        </p:tgtEl>
                                        <p:attrNameLst>
                                          <p:attrName>style.visibility</p:attrName>
                                        </p:attrNameLst>
                                      </p:cBhvr>
                                      <p:to>
                                        <p:strVal val="visible"/>
                                      </p:to>
                                    </p:set>
                                    <p:animEffect transition="in" filter="wipe(left)">
                                      <p:cBhvr>
                                        <p:cTn id="17" dur="500"/>
                                        <p:tgtEl>
                                          <p:spTgt spid="2254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534"/>
                                        </p:tgtEl>
                                        <p:attrNameLst>
                                          <p:attrName>style.visibility</p:attrName>
                                        </p:attrNameLst>
                                      </p:cBhvr>
                                      <p:to>
                                        <p:strVal val="visible"/>
                                      </p:to>
                                    </p:set>
                                    <p:animEffect transition="in" filter="wipe(left)">
                                      <p:cBhvr>
                                        <p:cTn id="22" dur="500"/>
                                        <p:tgtEl>
                                          <p:spTgt spid="225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533">
                                            <p:txEl>
                                              <p:pRg st="0" end="0"/>
                                            </p:txEl>
                                          </p:spTgt>
                                        </p:tgtEl>
                                        <p:attrNameLst>
                                          <p:attrName>style.visibility</p:attrName>
                                        </p:attrNameLst>
                                      </p:cBhvr>
                                      <p:to>
                                        <p:strVal val="visible"/>
                                      </p:to>
                                    </p:set>
                                    <p:animEffect transition="in" filter="wipe(left)">
                                      <p:cBhvr>
                                        <p:cTn id="27" dur="500"/>
                                        <p:tgtEl>
                                          <p:spTgt spid="2253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build="p" autoUpdateAnimBg="0"/>
      <p:bldP spid="22531" grpId="0" build="p" autoUpdateAnimBg="0"/>
      <p:bldP spid="22533" grpId="0" build="p" autoUpdateAnimBg="0"/>
      <p:bldP spid="22547"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395288" y="836613"/>
            <a:ext cx="2362200" cy="641350"/>
          </a:xfrm>
        </p:spPr>
        <p:txBody>
          <a:bodyPr/>
          <a:lstStyle/>
          <a:p>
            <a:pPr algn="l"/>
            <a:r>
              <a:rPr lang="zh-CN" altLang="zh-CN" sz="3600">
                <a:solidFill>
                  <a:srgbClr val="000000"/>
                </a:solidFill>
                <a:ea typeface="华文行楷" pitchFamily="2" charset="-122"/>
              </a:rPr>
              <a:t>讨论</a:t>
            </a:r>
            <a:r>
              <a:rPr lang="zh-CN" altLang="en-US" sz="3600">
                <a:solidFill>
                  <a:srgbClr val="000000"/>
                </a:solidFill>
                <a:ea typeface="华文行楷" pitchFamily="2" charset="-122"/>
              </a:rPr>
              <a:t>二</a:t>
            </a:r>
            <a:endParaRPr lang="zh-CN" altLang="zh-CN" sz="3600">
              <a:solidFill>
                <a:srgbClr val="000000"/>
              </a:solidFill>
              <a:ea typeface="华文行楷" pitchFamily="2" charset="-122"/>
            </a:endParaRPr>
          </a:p>
        </p:txBody>
      </p:sp>
      <p:pic>
        <p:nvPicPr>
          <p:cNvPr id="79875" name="Picture 3" descr="Dz060508"/>
          <p:cNvPicPr>
            <a:picLocks noChangeAspect="1" noChangeArrowheads="1"/>
          </p:cNvPicPr>
          <p:nvPr/>
        </p:nvPicPr>
        <p:blipFill>
          <a:blip r:embed="rId4" cstate="print"/>
          <a:srcRect/>
          <a:stretch>
            <a:fillRect/>
          </a:stretch>
        </p:blipFill>
        <p:spPr bwMode="auto">
          <a:xfrm>
            <a:off x="1476375" y="1484313"/>
            <a:ext cx="5410200" cy="3405187"/>
          </a:xfrm>
          <a:prstGeom prst="rect">
            <a:avLst/>
          </a:prstGeom>
          <a:noFill/>
        </p:spPr>
      </p:pic>
      <p:sp>
        <p:nvSpPr>
          <p:cNvPr id="79876" name="Text Box 4"/>
          <p:cNvSpPr txBox="1">
            <a:spLocks noChangeArrowheads="1"/>
          </p:cNvSpPr>
          <p:nvPr/>
        </p:nvSpPr>
        <p:spPr bwMode="auto">
          <a:xfrm>
            <a:off x="838200" y="5486400"/>
            <a:ext cx="7620000" cy="457200"/>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000000"/>
                </a:solidFill>
                <a:latin typeface="Times New Roman" pitchFamily="18" charset="0"/>
              </a:rPr>
              <a:t>试在图示电路中分别引入四种不同组态的交流负反馈。</a:t>
            </a:r>
          </a:p>
        </p:txBody>
      </p:sp>
      <p:graphicFrame>
        <p:nvGraphicFramePr>
          <p:cNvPr id="79877" name="Object 5"/>
          <p:cNvGraphicFramePr>
            <a:graphicFrameLocks noChangeAspect="1"/>
          </p:cNvGraphicFramePr>
          <p:nvPr/>
        </p:nvGraphicFramePr>
        <p:xfrm>
          <a:off x="1704975" y="2551113"/>
          <a:ext cx="212725" cy="228600"/>
        </p:xfrm>
        <a:graphic>
          <a:graphicData uri="http://schemas.openxmlformats.org/presentationml/2006/ole">
            <mc:AlternateContent xmlns:mc="http://schemas.openxmlformats.org/markup-compatibility/2006">
              <mc:Choice xmlns:v="urn:schemas-microsoft-com:vml" Requires="v">
                <p:oleObj spid="_x0000_s194634" name="公式" r:id="rId5" imgW="164880" imgH="177480" progId="Equation.3">
                  <p:embed/>
                </p:oleObj>
              </mc:Choice>
              <mc:Fallback>
                <p:oleObj name="公式" r:id="rId5" imgW="164880" imgH="17748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4975" y="2551113"/>
                        <a:ext cx="212725" cy="228600"/>
                      </a:xfrm>
                      <a:prstGeom prst="rect">
                        <a:avLst/>
                      </a:prstGeom>
                      <a:solidFill>
                        <a:srgbClr val="FF9933"/>
                      </a:solidFill>
                      <a:ln w="9525">
                        <a:solidFill>
                          <a:srgbClr val="FF3300"/>
                        </a:solidFill>
                        <a:miter lim="800000"/>
                        <a:headEnd/>
                        <a:tailEnd/>
                      </a:ln>
                    </p:spPr>
                  </p:pic>
                </p:oleObj>
              </mc:Fallback>
            </mc:AlternateContent>
          </a:graphicData>
        </a:graphic>
      </p:graphicFrame>
      <p:graphicFrame>
        <p:nvGraphicFramePr>
          <p:cNvPr id="79878" name="Object 6"/>
          <p:cNvGraphicFramePr>
            <a:graphicFrameLocks noChangeAspect="1"/>
          </p:cNvGraphicFramePr>
          <p:nvPr/>
        </p:nvGraphicFramePr>
        <p:xfrm>
          <a:off x="3228975" y="2170113"/>
          <a:ext cx="228600" cy="85725"/>
        </p:xfrm>
        <a:graphic>
          <a:graphicData uri="http://schemas.openxmlformats.org/presentationml/2006/ole">
            <mc:AlternateContent xmlns:mc="http://schemas.openxmlformats.org/markup-compatibility/2006">
              <mc:Choice xmlns:v="urn:schemas-microsoft-com:vml" Requires="v">
                <p:oleObj spid="_x0000_s194635" name="公式" r:id="rId7" imgW="164880" imgH="63360" progId="Equation.3">
                  <p:embed/>
                </p:oleObj>
              </mc:Choice>
              <mc:Fallback>
                <p:oleObj name="公式" r:id="rId7" imgW="164880" imgH="6336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8975" y="2170113"/>
                        <a:ext cx="228600" cy="85725"/>
                      </a:xfrm>
                      <a:prstGeom prst="rect">
                        <a:avLst/>
                      </a:prstGeom>
                      <a:solidFill>
                        <a:srgbClr val="FF9933"/>
                      </a:solidFill>
                    </p:spPr>
                  </p:pic>
                </p:oleObj>
              </mc:Fallback>
            </mc:AlternateContent>
          </a:graphicData>
        </a:graphic>
      </p:graphicFrame>
      <p:graphicFrame>
        <p:nvGraphicFramePr>
          <p:cNvPr id="79879" name="Object 7"/>
          <p:cNvGraphicFramePr>
            <a:graphicFrameLocks noChangeAspect="1"/>
          </p:cNvGraphicFramePr>
          <p:nvPr/>
        </p:nvGraphicFramePr>
        <p:xfrm>
          <a:off x="4219575" y="2170113"/>
          <a:ext cx="212725" cy="228600"/>
        </p:xfrm>
        <a:graphic>
          <a:graphicData uri="http://schemas.openxmlformats.org/presentationml/2006/ole">
            <mc:AlternateContent xmlns:mc="http://schemas.openxmlformats.org/markup-compatibility/2006">
              <mc:Choice xmlns:v="urn:schemas-microsoft-com:vml" Requires="v">
                <p:oleObj spid="_x0000_s194636" name="公式" r:id="rId9" imgW="164880" imgH="177480" progId="Equation.3">
                  <p:embed/>
                </p:oleObj>
              </mc:Choice>
              <mc:Fallback>
                <p:oleObj name="公式" r:id="rId9" imgW="164880" imgH="17748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9575" y="2170113"/>
                        <a:ext cx="212725" cy="228600"/>
                      </a:xfrm>
                      <a:prstGeom prst="rect">
                        <a:avLst/>
                      </a:prstGeom>
                      <a:solidFill>
                        <a:srgbClr val="FF9933"/>
                      </a:solidFill>
                    </p:spPr>
                  </p:pic>
                </p:oleObj>
              </mc:Fallback>
            </mc:AlternateContent>
          </a:graphicData>
        </a:graphic>
      </p:graphicFrame>
      <p:sp>
        <p:nvSpPr>
          <p:cNvPr id="79880" name="Line 8"/>
          <p:cNvSpPr>
            <a:spLocks noChangeShapeType="1"/>
          </p:cNvSpPr>
          <p:nvPr/>
        </p:nvSpPr>
        <p:spPr bwMode="auto">
          <a:xfrm flipV="1">
            <a:off x="3533775" y="2932113"/>
            <a:ext cx="1447800" cy="1600200"/>
          </a:xfrm>
          <a:prstGeom prst="line">
            <a:avLst/>
          </a:prstGeom>
          <a:noFill/>
          <a:ln w="19050">
            <a:solidFill>
              <a:srgbClr val="FF3300"/>
            </a:solidFill>
            <a:prstDash val="lgDash"/>
            <a:round/>
            <a:headEnd type="none" w="sm" len="sm"/>
            <a:tailEnd type="none" w="sm" len="sm"/>
          </a:ln>
          <a:effectLst/>
        </p:spPr>
        <p:txBody>
          <a:bodyPr wrap="none" anchor="ctr"/>
          <a:lstStyle/>
          <a:p>
            <a:endParaRPr lang="zh-CN" altLang="en-US"/>
          </a:p>
        </p:txBody>
      </p:sp>
      <p:sp>
        <p:nvSpPr>
          <p:cNvPr id="79881" name="Line 9"/>
          <p:cNvSpPr>
            <a:spLocks noChangeShapeType="1"/>
          </p:cNvSpPr>
          <p:nvPr/>
        </p:nvSpPr>
        <p:spPr bwMode="auto">
          <a:xfrm flipV="1">
            <a:off x="5743575" y="3236913"/>
            <a:ext cx="762000" cy="1219200"/>
          </a:xfrm>
          <a:prstGeom prst="line">
            <a:avLst/>
          </a:prstGeom>
          <a:noFill/>
          <a:ln w="19050">
            <a:solidFill>
              <a:srgbClr val="FF3300"/>
            </a:solidFill>
            <a:prstDash val="lgDash"/>
            <a:round/>
            <a:headEnd type="none" w="sm" len="sm"/>
            <a:tailEnd type="none" w="sm" len="sm"/>
          </a:ln>
          <a:effectLst/>
        </p:spPr>
        <p:txBody>
          <a:bodyPr wrap="none" anchor="ctr"/>
          <a:lstStyle/>
          <a:p>
            <a:endParaRPr lang="zh-CN" altLang="en-US"/>
          </a:p>
        </p:txBody>
      </p:sp>
      <p:sp>
        <p:nvSpPr>
          <p:cNvPr id="79882" name="Line 10"/>
          <p:cNvSpPr>
            <a:spLocks noChangeShapeType="1"/>
          </p:cNvSpPr>
          <p:nvPr/>
        </p:nvSpPr>
        <p:spPr bwMode="auto">
          <a:xfrm>
            <a:off x="3381375" y="2398713"/>
            <a:ext cx="1828800" cy="228600"/>
          </a:xfrm>
          <a:prstGeom prst="line">
            <a:avLst/>
          </a:prstGeom>
          <a:noFill/>
          <a:ln w="19050">
            <a:solidFill>
              <a:srgbClr val="FF3300"/>
            </a:solidFill>
            <a:prstDash val="lgDash"/>
            <a:round/>
            <a:headEnd type="none" w="sm" len="sm"/>
            <a:tailEnd type="none" w="sm" len="sm"/>
          </a:ln>
          <a:effectLst/>
        </p:spPr>
        <p:txBody>
          <a:bodyPr/>
          <a:lstStyle/>
          <a:p>
            <a:endParaRPr lang="zh-CN" altLang="en-US"/>
          </a:p>
        </p:txBody>
      </p:sp>
      <p:sp>
        <p:nvSpPr>
          <p:cNvPr id="79883" name="Line 11"/>
          <p:cNvSpPr>
            <a:spLocks noChangeShapeType="1"/>
          </p:cNvSpPr>
          <p:nvPr/>
        </p:nvSpPr>
        <p:spPr bwMode="auto">
          <a:xfrm flipH="1" flipV="1">
            <a:off x="2543175" y="3389313"/>
            <a:ext cx="990600" cy="1143000"/>
          </a:xfrm>
          <a:prstGeom prst="line">
            <a:avLst/>
          </a:prstGeom>
          <a:noFill/>
          <a:ln w="19050">
            <a:solidFill>
              <a:srgbClr val="3366CC"/>
            </a:solidFill>
            <a:prstDash val="lgDash"/>
            <a:round/>
            <a:headEnd type="none" w="sm" len="sm"/>
            <a:tailEnd type="none" w="sm" len="sm"/>
          </a:ln>
          <a:effectLst/>
        </p:spPr>
        <p:txBody>
          <a:bodyPr/>
          <a:lstStyle/>
          <a:p>
            <a:endParaRPr lang="zh-CN" altLang="en-US"/>
          </a:p>
        </p:txBody>
      </p:sp>
      <p:sp>
        <p:nvSpPr>
          <p:cNvPr id="79884" name="Line 12"/>
          <p:cNvSpPr>
            <a:spLocks noChangeShapeType="1"/>
          </p:cNvSpPr>
          <p:nvPr/>
        </p:nvSpPr>
        <p:spPr bwMode="auto">
          <a:xfrm>
            <a:off x="3457575" y="2398713"/>
            <a:ext cx="1676400" cy="228600"/>
          </a:xfrm>
          <a:prstGeom prst="line">
            <a:avLst/>
          </a:prstGeom>
          <a:noFill/>
          <a:ln w="19050">
            <a:solidFill>
              <a:srgbClr val="3366CC"/>
            </a:solidFill>
            <a:prstDash val="lgDash"/>
            <a:round/>
            <a:headEnd type="none" w="sm" len="sm"/>
            <a:tailEnd type="none" w="sm" len="sm"/>
          </a:ln>
          <a:effectLst/>
        </p:spPr>
        <p:txBody>
          <a:bodyPr/>
          <a:lstStyle/>
          <a:p>
            <a:endParaRPr lang="zh-CN" altLang="en-US"/>
          </a:p>
        </p:txBody>
      </p:sp>
      <p:sp>
        <p:nvSpPr>
          <p:cNvPr id="79885" name="Line 13"/>
          <p:cNvSpPr>
            <a:spLocks noChangeShapeType="1"/>
          </p:cNvSpPr>
          <p:nvPr/>
        </p:nvSpPr>
        <p:spPr bwMode="auto">
          <a:xfrm flipH="1">
            <a:off x="5743575" y="2170113"/>
            <a:ext cx="685800" cy="2362200"/>
          </a:xfrm>
          <a:prstGeom prst="line">
            <a:avLst/>
          </a:prstGeom>
          <a:noFill/>
          <a:ln w="19050">
            <a:solidFill>
              <a:srgbClr val="3366CC"/>
            </a:solidFill>
            <a:prstDash val="lgDash"/>
            <a:round/>
            <a:headEnd type="none" w="sm" len="sm"/>
            <a:tailEnd type="none" w="sm" len="sm"/>
          </a:ln>
          <a:effectLst/>
        </p:spPr>
        <p:txBody>
          <a:bodyPr/>
          <a:lstStyle/>
          <a:p>
            <a:endParaRPr lang="zh-CN" altLang="en-US"/>
          </a:p>
        </p:txBody>
      </p:sp>
      <p:sp>
        <p:nvSpPr>
          <p:cNvPr id="79886" name="AutoShape 14"/>
          <p:cNvSpPr>
            <a:spLocks/>
          </p:cNvSpPr>
          <p:nvPr/>
        </p:nvSpPr>
        <p:spPr bwMode="auto">
          <a:xfrm>
            <a:off x="6886575" y="2474913"/>
            <a:ext cx="1295400" cy="419100"/>
          </a:xfrm>
          <a:prstGeom prst="borderCallout2">
            <a:avLst>
              <a:gd name="adj1" fmla="val 27273"/>
              <a:gd name="adj2" fmla="val -5884"/>
              <a:gd name="adj3" fmla="val 27273"/>
              <a:gd name="adj4" fmla="val -28310"/>
              <a:gd name="adj5" fmla="val 103407"/>
              <a:gd name="adj6" fmla="val -51472"/>
            </a:avLst>
          </a:prstGeom>
          <a:solidFill>
            <a:srgbClr val="FFFFCC"/>
          </a:solidFill>
          <a:ln w="12700" cap="sq">
            <a:solidFill>
              <a:srgbClr val="996633"/>
            </a:solidFill>
            <a:miter lim="800000"/>
            <a:headEnd type="none" w="sm" len="sm"/>
            <a:tailEnd type="none" w="sm" len="sm"/>
          </a:ln>
          <a:effectLst/>
        </p:spPr>
        <p:txBody>
          <a:bodyPr/>
          <a:lstStyle/>
          <a:p>
            <a:pPr algn="ctr" eaLnBrk="0" hangingPunct="0"/>
            <a:r>
              <a:rPr lang="zh-CN" altLang="en-US" sz="2000" b="1">
                <a:latin typeface="Times New Roman" pitchFamily="18" charset="0"/>
              </a:rPr>
              <a:t>电流反馈</a:t>
            </a:r>
          </a:p>
        </p:txBody>
      </p:sp>
      <p:sp>
        <p:nvSpPr>
          <p:cNvPr id="79887" name="AutoShape 15"/>
          <p:cNvSpPr>
            <a:spLocks/>
          </p:cNvSpPr>
          <p:nvPr/>
        </p:nvSpPr>
        <p:spPr bwMode="auto">
          <a:xfrm>
            <a:off x="6581775" y="4456113"/>
            <a:ext cx="1371600" cy="469900"/>
          </a:xfrm>
          <a:prstGeom prst="borderCallout2">
            <a:avLst>
              <a:gd name="adj1" fmla="val 24324"/>
              <a:gd name="adj2" fmla="val -5556"/>
              <a:gd name="adj3" fmla="val 24324"/>
              <a:gd name="adj4" fmla="val -20255"/>
              <a:gd name="adj5" fmla="val -102028"/>
              <a:gd name="adj6" fmla="val -35648"/>
            </a:avLst>
          </a:prstGeom>
          <a:solidFill>
            <a:srgbClr val="FFFFCC"/>
          </a:solidFill>
          <a:ln w="12700" cap="sq">
            <a:solidFill>
              <a:srgbClr val="996633"/>
            </a:solidFill>
            <a:miter lim="800000"/>
            <a:headEnd type="none" w="sm" len="sm"/>
            <a:tailEnd type="none" w="sm" len="sm"/>
          </a:ln>
          <a:effectLst/>
        </p:spPr>
        <p:txBody>
          <a:bodyPr/>
          <a:lstStyle/>
          <a:p>
            <a:pPr algn="ctr"/>
            <a:r>
              <a:rPr kumimoji="1" lang="zh-CN" altLang="en-US" sz="2000" b="1">
                <a:latin typeface="Times New Roman" pitchFamily="18" charset="0"/>
              </a:rPr>
              <a:t>电压反馈</a:t>
            </a:r>
          </a:p>
        </p:txBody>
      </p:sp>
      <p:sp>
        <p:nvSpPr>
          <p:cNvPr id="79888" name="AutoShape 16"/>
          <p:cNvSpPr>
            <a:spLocks/>
          </p:cNvSpPr>
          <p:nvPr/>
        </p:nvSpPr>
        <p:spPr bwMode="auto">
          <a:xfrm>
            <a:off x="4371975" y="4913313"/>
            <a:ext cx="1295400" cy="381000"/>
          </a:xfrm>
          <a:prstGeom prst="borderCallout2">
            <a:avLst>
              <a:gd name="adj1" fmla="val 30000"/>
              <a:gd name="adj2" fmla="val -5884"/>
              <a:gd name="adj3" fmla="val 30000"/>
              <a:gd name="adj4" fmla="val -19241"/>
              <a:gd name="adj5" fmla="val -216250"/>
              <a:gd name="adj6" fmla="val -33213"/>
            </a:avLst>
          </a:prstGeom>
          <a:solidFill>
            <a:srgbClr val="FFFFCC"/>
          </a:solidFill>
          <a:ln w="12700" cap="sq">
            <a:solidFill>
              <a:srgbClr val="996633"/>
            </a:solidFill>
            <a:miter lim="800000"/>
            <a:headEnd type="none" w="sm" len="sm"/>
            <a:tailEnd type="none" w="sm" len="sm"/>
          </a:ln>
          <a:effectLst/>
        </p:spPr>
        <p:txBody>
          <a:bodyPr/>
          <a:lstStyle/>
          <a:p>
            <a:pPr>
              <a:spcBef>
                <a:spcPct val="50000"/>
              </a:spcBef>
            </a:pPr>
            <a:r>
              <a:rPr kumimoji="1" lang="zh-CN" altLang="en-US" sz="2000" b="1">
                <a:latin typeface="Times New Roman" pitchFamily="18" charset="0"/>
              </a:rPr>
              <a:t>串联反馈</a:t>
            </a:r>
            <a:endParaRPr kumimoji="1" lang="zh-CN" altLang="en-US" sz="2400">
              <a:latin typeface="Times New Roman" pitchFamily="18" charset="0"/>
            </a:endParaRPr>
          </a:p>
        </p:txBody>
      </p:sp>
      <p:sp>
        <p:nvSpPr>
          <p:cNvPr id="79889" name="AutoShape 17"/>
          <p:cNvSpPr>
            <a:spLocks/>
          </p:cNvSpPr>
          <p:nvPr/>
        </p:nvSpPr>
        <p:spPr bwMode="auto">
          <a:xfrm>
            <a:off x="1400175" y="4532313"/>
            <a:ext cx="1306513" cy="436562"/>
          </a:xfrm>
          <a:prstGeom prst="borderCallout2">
            <a:avLst>
              <a:gd name="adj1" fmla="val 26181"/>
              <a:gd name="adj2" fmla="val 105833"/>
              <a:gd name="adj3" fmla="val 26181"/>
              <a:gd name="adj4" fmla="val 120657"/>
              <a:gd name="adj5" fmla="val -98546"/>
              <a:gd name="adj6" fmla="val 135968"/>
            </a:avLst>
          </a:prstGeom>
          <a:solidFill>
            <a:srgbClr val="FFFFCC"/>
          </a:solidFill>
          <a:ln w="12700" cap="sq">
            <a:solidFill>
              <a:srgbClr val="996633"/>
            </a:solidFill>
            <a:miter lim="800000"/>
            <a:headEnd type="none" w="sm" len="sm"/>
            <a:tailEnd type="none" w="sm" len="sm"/>
          </a:ln>
          <a:effectLst/>
        </p:spPr>
        <p:txBody>
          <a:bodyPr/>
          <a:lstStyle/>
          <a:p>
            <a:pPr eaLnBrk="0" hangingPunct="0">
              <a:spcBef>
                <a:spcPct val="50000"/>
              </a:spcBef>
            </a:pPr>
            <a:r>
              <a:rPr lang="zh-CN" altLang="en-US" sz="2000" b="1">
                <a:latin typeface="Times New Roman" pitchFamily="18" charset="0"/>
              </a:rPr>
              <a:t>并联反馈</a:t>
            </a:r>
            <a:endParaRPr kumimoji="1" lang="zh-CN" altLang="en-US" sz="2400">
              <a:latin typeface="Times New Roman" pitchFamily="18" charset="0"/>
            </a:endParaRPr>
          </a:p>
        </p:txBody>
      </p:sp>
      <p:graphicFrame>
        <p:nvGraphicFramePr>
          <p:cNvPr id="79890" name="Object 18"/>
          <p:cNvGraphicFramePr>
            <a:graphicFrameLocks noChangeAspect="1"/>
          </p:cNvGraphicFramePr>
          <p:nvPr/>
        </p:nvGraphicFramePr>
        <p:xfrm>
          <a:off x="6734175" y="3008313"/>
          <a:ext cx="212725" cy="228600"/>
        </p:xfrm>
        <a:graphic>
          <a:graphicData uri="http://schemas.openxmlformats.org/presentationml/2006/ole">
            <mc:AlternateContent xmlns:mc="http://schemas.openxmlformats.org/markup-compatibility/2006">
              <mc:Choice xmlns:v="urn:schemas-microsoft-com:vml" Requires="v">
                <p:oleObj spid="_x0000_s194637" name="公式" r:id="rId10" imgW="164880" imgH="177480" progId="Equation.3">
                  <p:embed/>
                </p:oleObj>
              </mc:Choice>
              <mc:Fallback>
                <p:oleObj name="公式" r:id="rId10" imgW="164880" imgH="17748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4175" y="3008313"/>
                        <a:ext cx="212725" cy="228600"/>
                      </a:xfrm>
                      <a:prstGeom prst="rect">
                        <a:avLst/>
                      </a:prstGeom>
                      <a:solidFill>
                        <a:srgbClr val="FF9933"/>
                      </a:solidFill>
                    </p:spPr>
                  </p:pic>
                </p:oleObj>
              </mc:Fallback>
            </mc:AlternateContent>
          </a:graphicData>
        </a:graphic>
      </p:graphicFrame>
      <p:grpSp>
        <p:nvGrpSpPr>
          <p:cNvPr id="2" name="Group 19"/>
          <p:cNvGrpSpPr>
            <a:grpSpLocks/>
          </p:cNvGrpSpPr>
          <p:nvPr/>
        </p:nvGrpSpPr>
        <p:grpSpPr bwMode="auto">
          <a:xfrm>
            <a:off x="5057775" y="3008313"/>
            <a:ext cx="377825" cy="771525"/>
            <a:chOff x="3140" y="1805"/>
            <a:chExt cx="238" cy="486"/>
          </a:xfrm>
        </p:grpSpPr>
        <p:graphicFrame>
          <p:nvGraphicFramePr>
            <p:cNvPr id="79892" name="Object 20"/>
            <p:cNvGraphicFramePr>
              <a:graphicFrameLocks noChangeAspect="1"/>
            </p:cNvGraphicFramePr>
            <p:nvPr/>
          </p:nvGraphicFramePr>
          <p:xfrm>
            <a:off x="3188" y="1805"/>
            <a:ext cx="134" cy="144"/>
          </p:xfrm>
          <a:graphic>
            <a:graphicData uri="http://schemas.openxmlformats.org/presentationml/2006/ole">
              <mc:AlternateContent xmlns:mc="http://schemas.openxmlformats.org/markup-compatibility/2006">
                <mc:Choice xmlns:v="urn:schemas-microsoft-com:vml" Requires="v">
                  <p:oleObj spid="_x0000_s194638" name="公式" r:id="rId11" imgW="164880" imgH="177480" progId="Equation.3">
                    <p:embed/>
                  </p:oleObj>
                </mc:Choice>
                <mc:Fallback>
                  <p:oleObj name="公式" r:id="rId11" imgW="164880" imgH="177480" progId="Equation.3">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8" y="1805"/>
                          <a:ext cx="134" cy="144"/>
                        </a:xfrm>
                        <a:prstGeom prst="rect">
                          <a:avLst/>
                        </a:prstGeom>
                        <a:solidFill>
                          <a:srgbClr val="FF9933"/>
                        </a:solidFill>
                      </p:spPr>
                    </p:pic>
                  </p:oleObj>
                </mc:Fallback>
              </mc:AlternateContent>
            </a:graphicData>
          </a:graphic>
        </p:graphicFrame>
        <p:graphicFrame>
          <p:nvGraphicFramePr>
            <p:cNvPr id="79893" name="Object 21"/>
            <p:cNvGraphicFramePr>
              <a:graphicFrameLocks noChangeAspect="1"/>
            </p:cNvGraphicFramePr>
            <p:nvPr/>
          </p:nvGraphicFramePr>
          <p:xfrm>
            <a:off x="3188" y="2237"/>
            <a:ext cx="144" cy="54"/>
          </p:xfrm>
          <a:graphic>
            <a:graphicData uri="http://schemas.openxmlformats.org/presentationml/2006/ole">
              <mc:AlternateContent xmlns:mc="http://schemas.openxmlformats.org/markup-compatibility/2006">
                <mc:Choice xmlns:v="urn:schemas-microsoft-com:vml" Requires="v">
                  <p:oleObj spid="_x0000_s194639" name="公式" r:id="rId12" imgW="164880" imgH="63360" progId="Equation.3">
                    <p:embed/>
                  </p:oleObj>
                </mc:Choice>
                <mc:Fallback>
                  <p:oleObj name="公式" r:id="rId12" imgW="164880" imgH="63360" progId="Equation.3">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8" y="2237"/>
                          <a:ext cx="144" cy="54"/>
                        </a:xfrm>
                        <a:prstGeom prst="rect">
                          <a:avLst/>
                        </a:prstGeom>
                        <a:solidFill>
                          <a:srgbClr val="FF9933"/>
                        </a:solidFill>
                      </p:spPr>
                    </p:pic>
                  </p:oleObj>
                </mc:Fallback>
              </mc:AlternateContent>
            </a:graphicData>
          </a:graphic>
        </p:graphicFrame>
        <p:graphicFrame>
          <p:nvGraphicFramePr>
            <p:cNvPr id="79894" name="Object 22"/>
            <p:cNvGraphicFramePr>
              <a:graphicFrameLocks noChangeAspect="1"/>
            </p:cNvGraphicFramePr>
            <p:nvPr/>
          </p:nvGraphicFramePr>
          <p:xfrm>
            <a:off x="3140" y="1901"/>
            <a:ext cx="238" cy="288"/>
          </p:xfrm>
          <a:graphic>
            <a:graphicData uri="http://schemas.openxmlformats.org/presentationml/2006/ole">
              <mc:AlternateContent xmlns:mc="http://schemas.openxmlformats.org/markup-compatibility/2006">
                <mc:Choice xmlns:v="urn:schemas-microsoft-com:vml" Requires="v">
                  <p:oleObj spid="_x0000_s194640" name="Equation" r:id="rId13" imgW="177480" imgH="215640" progId="Equation.3">
                    <p:embed/>
                  </p:oleObj>
                </mc:Choice>
                <mc:Fallback>
                  <p:oleObj name="Equation" r:id="rId13" imgW="177480" imgH="215640" progId="Equation.3">
                    <p:embed/>
                    <p:pic>
                      <p:nvPicPr>
                        <p:cNvPr id="0" name="Picture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40" y="1901"/>
                          <a:ext cx="238"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79895" name="Object 23"/>
          <p:cNvGraphicFramePr>
            <a:graphicFrameLocks noChangeAspect="1"/>
          </p:cNvGraphicFramePr>
          <p:nvPr/>
        </p:nvGraphicFramePr>
        <p:xfrm>
          <a:off x="6048375" y="2017713"/>
          <a:ext cx="228600" cy="85725"/>
        </p:xfrm>
        <a:graphic>
          <a:graphicData uri="http://schemas.openxmlformats.org/presentationml/2006/ole">
            <mc:AlternateContent xmlns:mc="http://schemas.openxmlformats.org/markup-compatibility/2006">
              <mc:Choice xmlns:v="urn:schemas-microsoft-com:vml" Requires="v">
                <p:oleObj spid="_x0000_s194641" name="公式" r:id="rId15" imgW="164880" imgH="63360" progId="Equation.3">
                  <p:embed/>
                </p:oleObj>
              </mc:Choice>
              <mc:Fallback>
                <p:oleObj name="公式" r:id="rId15" imgW="164880" imgH="63360" progId="Equation.3">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8375" y="2017713"/>
                        <a:ext cx="228600" cy="85725"/>
                      </a:xfrm>
                      <a:prstGeom prst="rect">
                        <a:avLst/>
                      </a:prstGeom>
                      <a:solidFill>
                        <a:srgbClr val="66FFFF"/>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8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7989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7988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7988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7988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7988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7988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7988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499"/>
                                          </p:stCondLst>
                                        </p:cTn>
                                        <p:tgtEl>
                                          <p:spTgt spid="7989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7988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79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0" grpId="0" animBg="1"/>
      <p:bldP spid="79881" grpId="0" animBg="1"/>
      <p:bldP spid="79882" grpId="0" animBg="1"/>
      <p:bldP spid="79883" grpId="0" animBg="1"/>
      <p:bldP spid="79884" grpId="0" animBg="1"/>
      <p:bldP spid="79885" grpId="0" animBg="1"/>
      <p:bldP spid="79886" grpId="0" animBg="1" autoUpdateAnimBg="0"/>
      <p:bldP spid="79887" grpId="0" animBg="1" autoUpdateAnimBg="0"/>
      <p:bldP spid="79888" grpId="0" animBg="1" autoUpdateAnimBg="0"/>
      <p:bldP spid="79889"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22" name="Object 2"/>
          <p:cNvGraphicFramePr>
            <a:graphicFrameLocks noChangeAspect="1"/>
          </p:cNvGraphicFramePr>
          <p:nvPr/>
        </p:nvGraphicFramePr>
        <p:xfrm>
          <a:off x="1476375" y="1989138"/>
          <a:ext cx="5638800" cy="3036887"/>
        </p:xfrm>
        <a:graphic>
          <a:graphicData uri="http://schemas.openxmlformats.org/presentationml/2006/ole">
            <mc:AlternateContent xmlns:mc="http://schemas.openxmlformats.org/markup-compatibility/2006">
              <mc:Choice xmlns:v="urn:schemas-microsoft-com:vml" Requires="v">
                <p:oleObj spid="_x0000_s195676" name="Photo Editor 照片" r:id="rId3" imgW="16961905" imgH="9135750" progId="">
                  <p:embed/>
                </p:oleObj>
              </mc:Choice>
              <mc:Fallback>
                <p:oleObj name="Photo Editor 照片" r:id="rId3" imgW="16961905" imgH="913575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989138"/>
                        <a:ext cx="5638800" cy="303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23" name="Rectangle 3"/>
          <p:cNvSpPr>
            <a:spLocks noGrp="1" noChangeArrowheads="1"/>
          </p:cNvSpPr>
          <p:nvPr>
            <p:ph type="title"/>
          </p:nvPr>
        </p:nvSpPr>
        <p:spPr>
          <a:xfrm>
            <a:off x="468313" y="836613"/>
            <a:ext cx="8153400" cy="914400"/>
          </a:xfrm>
        </p:spPr>
        <p:txBody>
          <a:bodyPr/>
          <a:lstStyle/>
          <a:p>
            <a:pPr algn="l"/>
            <a:r>
              <a:rPr lang="zh-CN" altLang="en-US" sz="3600" dirty="0">
                <a:solidFill>
                  <a:srgbClr val="000000"/>
                </a:solidFill>
                <a:latin typeface="华文行楷" pitchFamily="2" charset="-122"/>
                <a:ea typeface="华文行楷" pitchFamily="2" charset="-122"/>
              </a:rPr>
              <a:t>讨论三</a:t>
            </a:r>
            <a:r>
              <a:rPr lang="zh-CN" altLang="en-US" sz="2800" b="1" dirty="0">
                <a:solidFill>
                  <a:srgbClr val="000000"/>
                </a:solidFill>
                <a:latin typeface="宋体" charset="-122"/>
              </a:rPr>
              <a:t/>
            </a:r>
            <a:br>
              <a:rPr lang="zh-CN" altLang="en-US" sz="2800" b="1" dirty="0">
                <a:solidFill>
                  <a:srgbClr val="000000"/>
                </a:solidFill>
                <a:latin typeface="宋体" charset="-122"/>
              </a:rPr>
            </a:br>
            <a:r>
              <a:rPr lang="zh-CN" altLang="en-US" sz="2800" b="1" dirty="0">
                <a:solidFill>
                  <a:srgbClr val="000000"/>
                </a:solidFill>
                <a:latin typeface="宋体" charset="-122"/>
              </a:rPr>
              <a:t>  在图示电路中能够引入哪些组态的交流负反馈？</a:t>
            </a:r>
          </a:p>
        </p:txBody>
      </p:sp>
      <p:graphicFrame>
        <p:nvGraphicFramePr>
          <p:cNvPr id="81924" name="Object 4"/>
          <p:cNvGraphicFramePr>
            <a:graphicFrameLocks noChangeAspect="1"/>
          </p:cNvGraphicFramePr>
          <p:nvPr/>
        </p:nvGraphicFramePr>
        <p:xfrm>
          <a:off x="1400175" y="3208338"/>
          <a:ext cx="292100" cy="292100"/>
        </p:xfrm>
        <a:graphic>
          <a:graphicData uri="http://schemas.openxmlformats.org/presentationml/2006/ole">
            <mc:AlternateContent xmlns:mc="http://schemas.openxmlformats.org/markup-compatibility/2006">
              <mc:Choice xmlns:v="urn:schemas-microsoft-com:vml" Requires="v">
                <p:oleObj spid="_x0000_s195677" name="公式" r:id="rId5" imgW="139680" imgH="139680" progId="Equation.3">
                  <p:embed/>
                </p:oleObj>
              </mc:Choice>
              <mc:Fallback>
                <p:oleObj name="公式" r:id="rId5" imgW="139680" imgH="1396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0175" y="3208338"/>
                        <a:ext cx="292100" cy="292100"/>
                      </a:xfrm>
                      <a:prstGeom prst="rect">
                        <a:avLst/>
                      </a:prstGeom>
                      <a:solidFill>
                        <a:srgbClr val="66FFFF"/>
                      </a:solidFill>
                    </p:spPr>
                  </p:pic>
                </p:oleObj>
              </mc:Fallback>
            </mc:AlternateContent>
          </a:graphicData>
        </a:graphic>
      </p:graphicFrame>
      <p:graphicFrame>
        <p:nvGraphicFramePr>
          <p:cNvPr id="81925" name="Object 5"/>
          <p:cNvGraphicFramePr>
            <a:graphicFrameLocks noChangeAspect="1"/>
          </p:cNvGraphicFramePr>
          <p:nvPr/>
        </p:nvGraphicFramePr>
        <p:xfrm>
          <a:off x="4067175" y="3513138"/>
          <a:ext cx="292100" cy="292100"/>
        </p:xfrm>
        <a:graphic>
          <a:graphicData uri="http://schemas.openxmlformats.org/presentationml/2006/ole">
            <mc:AlternateContent xmlns:mc="http://schemas.openxmlformats.org/markup-compatibility/2006">
              <mc:Choice xmlns:v="urn:schemas-microsoft-com:vml" Requires="v">
                <p:oleObj spid="_x0000_s195678" name="公式" r:id="rId7" imgW="139680" imgH="139680" progId="Equation.3">
                  <p:embed/>
                </p:oleObj>
              </mc:Choice>
              <mc:Fallback>
                <p:oleObj name="公式" r:id="rId7" imgW="139680" imgH="13968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175" y="3513138"/>
                        <a:ext cx="292100" cy="292100"/>
                      </a:xfrm>
                      <a:prstGeom prst="rect">
                        <a:avLst/>
                      </a:prstGeom>
                      <a:solidFill>
                        <a:srgbClr val="66FFFF"/>
                      </a:solidFill>
                    </p:spPr>
                  </p:pic>
                </p:oleObj>
              </mc:Fallback>
            </mc:AlternateContent>
          </a:graphicData>
        </a:graphic>
      </p:graphicFrame>
      <p:graphicFrame>
        <p:nvGraphicFramePr>
          <p:cNvPr id="81926" name="Object 6"/>
          <p:cNvGraphicFramePr>
            <a:graphicFrameLocks noChangeAspect="1"/>
          </p:cNvGraphicFramePr>
          <p:nvPr/>
        </p:nvGraphicFramePr>
        <p:xfrm>
          <a:off x="5667375" y="3970338"/>
          <a:ext cx="292100" cy="292100"/>
        </p:xfrm>
        <a:graphic>
          <a:graphicData uri="http://schemas.openxmlformats.org/presentationml/2006/ole">
            <mc:AlternateContent xmlns:mc="http://schemas.openxmlformats.org/markup-compatibility/2006">
              <mc:Choice xmlns:v="urn:schemas-microsoft-com:vml" Requires="v">
                <p:oleObj spid="_x0000_s195679" name="公式" r:id="rId8" imgW="139680" imgH="139680" progId="Equation.3">
                  <p:embed/>
                </p:oleObj>
              </mc:Choice>
              <mc:Fallback>
                <p:oleObj name="公式" r:id="rId8" imgW="139680" imgH="13968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7375" y="3970338"/>
                        <a:ext cx="292100" cy="292100"/>
                      </a:xfrm>
                      <a:prstGeom prst="rect">
                        <a:avLst/>
                      </a:prstGeom>
                      <a:solidFill>
                        <a:srgbClr val="66FFFF"/>
                      </a:solidFill>
                    </p:spPr>
                  </p:pic>
                </p:oleObj>
              </mc:Fallback>
            </mc:AlternateContent>
          </a:graphicData>
        </a:graphic>
      </p:graphicFrame>
      <p:graphicFrame>
        <p:nvGraphicFramePr>
          <p:cNvPr id="81927" name="Object 7"/>
          <p:cNvGraphicFramePr>
            <a:graphicFrameLocks noChangeAspect="1"/>
          </p:cNvGraphicFramePr>
          <p:nvPr/>
        </p:nvGraphicFramePr>
        <p:xfrm>
          <a:off x="3152775" y="2979738"/>
          <a:ext cx="261938" cy="157162"/>
        </p:xfrm>
        <a:graphic>
          <a:graphicData uri="http://schemas.openxmlformats.org/presentationml/2006/ole">
            <mc:AlternateContent xmlns:mc="http://schemas.openxmlformats.org/markup-compatibility/2006">
              <mc:Choice xmlns:v="urn:schemas-microsoft-com:vml" Requires="v">
                <p:oleObj spid="_x0000_s195680" name="公式" r:id="rId9" imgW="126720" imgH="75960" progId="Equation.3">
                  <p:embed/>
                </p:oleObj>
              </mc:Choice>
              <mc:Fallback>
                <p:oleObj name="公式" r:id="rId9" imgW="126720" imgH="75960" progId="Equation.3">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52775" y="2979738"/>
                        <a:ext cx="261938" cy="157162"/>
                      </a:xfrm>
                      <a:prstGeom prst="rect">
                        <a:avLst/>
                      </a:prstGeom>
                      <a:solidFill>
                        <a:srgbClr val="66FFFF"/>
                      </a:solidFill>
                    </p:spPr>
                  </p:pic>
                </p:oleObj>
              </mc:Fallback>
            </mc:AlternateContent>
          </a:graphicData>
        </a:graphic>
      </p:graphicFrame>
      <p:graphicFrame>
        <p:nvGraphicFramePr>
          <p:cNvPr id="81928" name="Object 8"/>
          <p:cNvGraphicFramePr>
            <a:graphicFrameLocks noChangeAspect="1"/>
          </p:cNvGraphicFramePr>
          <p:nvPr/>
        </p:nvGraphicFramePr>
        <p:xfrm>
          <a:off x="5591175" y="3055938"/>
          <a:ext cx="261938" cy="157162"/>
        </p:xfrm>
        <a:graphic>
          <a:graphicData uri="http://schemas.openxmlformats.org/presentationml/2006/ole">
            <mc:AlternateContent xmlns:mc="http://schemas.openxmlformats.org/markup-compatibility/2006">
              <mc:Choice xmlns:v="urn:schemas-microsoft-com:vml" Requires="v">
                <p:oleObj spid="_x0000_s195681" name="公式" r:id="rId11" imgW="126720" imgH="75960" progId="Equation.3">
                  <p:embed/>
                </p:oleObj>
              </mc:Choice>
              <mc:Fallback>
                <p:oleObj name="公式" r:id="rId11" imgW="126720" imgH="75960" progId="Equation.3">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1175" y="3055938"/>
                        <a:ext cx="261938" cy="157162"/>
                      </a:xfrm>
                      <a:prstGeom prst="rect">
                        <a:avLst/>
                      </a:prstGeom>
                      <a:solidFill>
                        <a:srgbClr val="66FFFF"/>
                      </a:solidFill>
                    </p:spPr>
                  </p:pic>
                </p:oleObj>
              </mc:Fallback>
            </mc:AlternateContent>
          </a:graphicData>
        </a:graphic>
      </p:graphicFrame>
      <p:graphicFrame>
        <p:nvGraphicFramePr>
          <p:cNvPr id="81929" name="Object 9"/>
          <p:cNvGraphicFramePr>
            <a:graphicFrameLocks noChangeAspect="1"/>
          </p:cNvGraphicFramePr>
          <p:nvPr/>
        </p:nvGraphicFramePr>
        <p:xfrm>
          <a:off x="2085975" y="3665538"/>
          <a:ext cx="304800" cy="304800"/>
        </p:xfrm>
        <a:graphic>
          <a:graphicData uri="http://schemas.openxmlformats.org/presentationml/2006/ole">
            <mc:AlternateContent xmlns:mc="http://schemas.openxmlformats.org/markup-compatibility/2006">
              <mc:Choice xmlns:v="urn:schemas-microsoft-com:vml" Requires="v">
                <p:oleObj spid="_x0000_s195682" name="公式" r:id="rId12" imgW="203040" imgH="203040" progId="Equation.3">
                  <p:embed/>
                </p:oleObj>
              </mc:Choice>
              <mc:Fallback>
                <p:oleObj name="公式" r:id="rId12" imgW="203040" imgH="203040" progId="Equation.3">
                  <p:embed/>
                  <p:pic>
                    <p:nvPicPr>
                      <p:cNvPr id="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5975" y="3665538"/>
                        <a:ext cx="3048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30" name="Object 10"/>
          <p:cNvGraphicFramePr>
            <a:graphicFrameLocks noChangeAspect="1"/>
          </p:cNvGraphicFramePr>
          <p:nvPr/>
        </p:nvGraphicFramePr>
        <p:xfrm>
          <a:off x="3232150" y="3729038"/>
          <a:ext cx="304800" cy="304800"/>
        </p:xfrm>
        <a:graphic>
          <a:graphicData uri="http://schemas.openxmlformats.org/presentationml/2006/ole">
            <mc:AlternateContent xmlns:mc="http://schemas.openxmlformats.org/markup-compatibility/2006">
              <mc:Choice xmlns:v="urn:schemas-microsoft-com:vml" Requires="v">
                <p:oleObj spid="_x0000_s195683" name="公式" r:id="rId14" imgW="203040" imgH="203040" progId="Equation.3">
                  <p:embed/>
                </p:oleObj>
              </mc:Choice>
              <mc:Fallback>
                <p:oleObj name="公式" r:id="rId14" imgW="203040" imgH="203040" progId="Equation.3">
                  <p:embed/>
                  <p:pic>
                    <p:nvPicPr>
                      <p:cNvPr id="0" name="Picture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2150" y="3729038"/>
                        <a:ext cx="3048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31" name="Object 11"/>
          <p:cNvGraphicFramePr>
            <a:graphicFrameLocks noChangeAspect="1"/>
          </p:cNvGraphicFramePr>
          <p:nvPr/>
        </p:nvGraphicFramePr>
        <p:xfrm>
          <a:off x="5591175" y="3665538"/>
          <a:ext cx="304800" cy="304800"/>
        </p:xfrm>
        <a:graphic>
          <a:graphicData uri="http://schemas.openxmlformats.org/presentationml/2006/ole">
            <mc:AlternateContent xmlns:mc="http://schemas.openxmlformats.org/markup-compatibility/2006">
              <mc:Choice xmlns:v="urn:schemas-microsoft-com:vml" Requires="v">
                <p:oleObj spid="_x0000_s195684" name="公式" r:id="rId16" imgW="203040" imgH="203040" progId="Equation.3">
                  <p:embed/>
                </p:oleObj>
              </mc:Choice>
              <mc:Fallback>
                <p:oleObj name="公式" r:id="rId16" imgW="203040" imgH="203040" progId="Equation.3">
                  <p:embed/>
                  <p:pic>
                    <p:nvPicPr>
                      <p:cNvPr id="0"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91175" y="3665538"/>
                        <a:ext cx="3048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32" name="Object 12"/>
          <p:cNvGraphicFramePr>
            <a:graphicFrameLocks noChangeAspect="1"/>
          </p:cNvGraphicFramePr>
          <p:nvPr/>
        </p:nvGraphicFramePr>
        <p:xfrm>
          <a:off x="5591175" y="2751138"/>
          <a:ext cx="304800" cy="304800"/>
        </p:xfrm>
        <a:graphic>
          <a:graphicData uri="http://schemas.openxmlformats.org/presentationml/2006/ole">
            <mc:AlternateContent xmlns:mc="http://schemas.openxmlformats.org/markup-compatibility/2006">
              <mc:Choice xmlns:v="urn:schemas-microsoft-com:vml" Requires="v">
                <p:oleObj spid="_x0000_s195685" name="公式" r:id="rId18" imgW="203040" imgH="203040" progId="Equation.3">
                  <p:embed/>
                </p:oleObj>
              </mc:Choice>
              <mc:Fallback>
                <p:oleObj name="公式" r:id="rId18" imgW="203040" imgH="203040" progId="Equation.3">
                  <p:embed/>
                  <p:pic>
                    <p:nvPicPr>
                      <p:cNvPr id="0" name="Picture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91175" y="2751138"/>
                        <a:ext cx="3048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33" name="Line 13"/>
          <p:cNvSpPr>
            <a:spLocks noChangeShapeType="1"/>
          </p:cNvSpPr>
          <p:nvPr/>
        </p:nvSpPr>
        <p:spPr bwMode="auto">
          <a:xfrm flipH="1" flipV="1">
            <a:off x="2314575" y="3589338"/>
            <a:ext cx="1219200" cy="1676400"/>
          </a:xfrm>
          <a:prstGeom prst="line">
            <a:avLst/>
          </a:prstGeom>
          <a:noFill/>
          <a:ln w="19050">
            <a:solidFill>
              <a:srgbClr val="FF3300"/>
            </a:solidFill>
            <a:prstDash val="lgDash"/>
            <a:round/>
            <a:headEnd type="none" w="sm" len="sm"/>
            <a:tailEnd type="none" w="sm" len="sm"/>
          </a:ln>
          <a:effectLst/>
        </p:spPr>
        <p:txBody>
          <a:bodyPr wrap="none" anchor="ctr"/>
          <a:lstStyle/>
          <a:p>
            <a:endParaRPr lang="zh-CN" altLang="en-US"/>
          </a:p>
        </p:txBody>
      </p:sp>
      <p:sp>
        <p:nvSpPr>
          <p:cNvPr id="81934" name="Line 14"/>
          <p:cNvSpPr>
            <a:spLocks noChangeShapeType="1"/>
          </p:cNvSpPr>
          <p:nvPr/>
        </p:nvSpPr>
        <p:spPr bwMode="auto">
          <a:xfrm flipV="1">
            <a:off x="5133975" y="3055938"/>
            <a:ext cx="457200" cy="2209800"/>
          </a:xfrm>
          <a:prstGeom prst="line">
            <a:avLst/>
          </a:prstGeom>
          <a:noFill/>
          <a:ln w="19050">
            <a:solidFill>
              <a:srgbClr val="FF3300"/>
            </a:solidFill>
            <a:prstDash val="lgDash"/>
            <a:round/>
            <a:headEnd type="none" w="sm" len="sm"/>
            <a:tailEnd type="none" w="sm" len="sm"/>
          </a:ln>
          <a:effectLst/>
        </p:spPr>
        <p:txBody>
          <a:bodyPr wrap="none" anchor="ctr"/>
          <a:lstStyle/>
          <a:p>
            <a:endParaRPr lang="zh-CN" altLang="en-US"/>
          </a:p>
        </p:txBody>
      </p:sp>
      <p:grpSp>
        <p:nvGrpSpPr>
          <p:cNvPr id="2" name="Group 15"/>
          <p:cNvGrpSpPr>
            <a:grpSpLocks/>
          </p:cNvGrpSpPr>
          <p:nvPr/>
        </p:nvGrpSpPr>
        <p:grpSpPr bwMode="auto">
          <a:xfrm>
            <a:off x="3152775" y="3894138"/>
            <a:ext cx="2438400" cy="1524000"/>
            <a:chOff x="1968" y="2400"/>
            <a:chExt cx="1536" cy="960"/>
          </a:xfrm>
        </p:grpSpPr>
        <p:sp>
          <p:nvSpPr>
            <p:cNvPr id="81936" name="Rectangle 16"/>
            <p:cNvSpPr>
              <a:spLocks noChangeArrowheads="1"/>
            </p:cNvSpPr>
            <p:nvPr/>
          </p:nvSpPr>
          <p:spPr bwMode="auto">
            <a:xfrm>
              <a:off x="2405" y="3216"/>
              <a:ext cx="288" cy="96"/>
            </a:xfrm>
            <a:prstGeom prst="rect">
              <a:avLst/>
            </a:prstGeom>
            <a:noFill/>
            <a:ln w="28575" cap="sq">
              <a:solidFill>
                <a:srgbClr val="000000"/>
              </a:solidFill>
              <a:miter lim="800000"/>
              <a:headEnd type="none" w="sm" len="sm"/>
              <a:tailEnd type="none" w="sm" len="sm"/>
            </a:ln>
            <a:effectLst/>
          </p:spPr>
          <p:txBody>
            <a:bodyPr wrap="none" anchor="ctr"/>
            <a:lstStyle/>
            <a:p>
              <a:endParaRPr lang="zh-CN" altLang="en-US"/>
            </a:p>
          </p:txBody>
        </p:sp>
        <p:sp>
          <p:nvSpPr>
            <p:cNvPr id="81937" name="Line 17"/>
            <p:cNvSpPr>
              <a:spLocks noChangeShapeType="1"/>
            </p:cNvSpPr>
            <p:nvPr/>
          </p:nvSpPr>
          <p:spPr bwMode="auto">
            <a:xfrm flipH="1">
              <a:off x="2208" y="3264"/>
              <a:ext cx="192" cy="0"/>
            </a:xfrm>
            <a:prstGeom prst="line">
              <a:avLst/>
            </a:prstGeom>
            <a:noFill/>
            <a:ln w="12700" cap="sq">
              <a:solidFill>
                <a:srgbClr val="000000"/>
              </a:solidFill>
              <a:round/>
              <a:headEnd type="none" w="sm" len="sm"/>
              <a:tailEnd type="none" w="sm" len="sm"/>
            </a:ln>
            <a:effectLst/>
          </p:spPr>
          <p:txBody>
            <a:bodyPr wrap="none" anchor="ctr"/>
            <a:lstStyle/>
            <a:p>
              <a:endParaRPr lang="zh-CN" altLang="en-US"/>
            </a:p>
          </p:txBody>
        </p:sp>
        <p:sp>
          <p:nvSpPr>
            <p:cNvPr id="81938" name="Line 18"/>
            <p:cNvSpPr>
              <a:spLocks noChangeShapeType="1"/>
            </p:cNvSpPr>
            <p:nvPr/>
          </p:nvSpPr>
          <p:spPr bwMode="auto">
            <a:xfrm>
              <a:off x="2976" y="3264"/>
              <a:ext cx="212" cy="0"/>
            </a:xfrm>
            <a:prstGeom prst="line">
              <a:avLst/>
            </a:prstGeom>
            <a:noFill/>
            <a:ln w="12700" cap="sq">
              <a:solidFill>
                <a:srgbClr val="000000"/>
              </a:solidFill>
              <a:round/>
              <a:headEnd type="none" w="sm" len="sm"/>
              <a:tailEnd type="none" w="sm" len="sm"/>
            </a:ln>
            <a:effectLst/>
          </p:spPr>
          <p:txBody>
            <a:bodyPr wrap="none" anchor="ctr"/>
            <a:lstStyle/>
            <a:p>
              <a:endParaRPr lang="zh-CN" altLang="en-US"/>
            </a:p>
          </p:txBody>
        </p:sp>
        <p:sp>
          <p:nvSpPr>
            <p:cNvPr id="81939" name="Line 19"/>
            <p:cNvSpPr>
              <a:spLocks noChangeShapeType="1"/>
            </p:cNvSpPr>
            <p:nvPr/>
          </p:nvSpPr>
          <p:spPr bwMode="auto">
            <a:xfrm flipH="1" flipV="1">
              <a:off x="1968" y="2400"/>
              <a:ext cx="240" cy="864"/>
            </a:xfrm>
            <a:prstGeom prst="line">
              <a:avLst/>
            </a:prstGeom>
            <a:noFill/>
            <a:ln w="19050">
              <a:solidFill>
                <a:srgbClr val="3366CC"/>
              </a:solidFill>
              <a:prstDash val="lgDash"/>
              <a:round/>
              <a:headEnd type="none" w="sm" len="sm"/>
              <a:tailEnd type="none" w="sm" len="sm"/>
            </a:ln>
            <a:effectLst/>
          </p:spPr>
          <p:txBody>
            <a:bodyPr wrap="none" anchor="ctr"/>
            <a:lstStyle/>
            <a:p>
              <a:endParaRPr lang="zh-CN" altLang="en-US"/>
            </a:p>
          </p:txBody>
        </p:sp>
        <p:sp>
          <p:nvSpPr>
            <p:cNvPr id="81940" name="Line 20"/>
            <p:cNvSpPr>
              <a:spLocks noChangeShapeType="1"/>
            </p:cNvSpPr>
            <p:nvPr/>
          </p:nvSpPr>
          <p:spPr bwMode="auto">
            <a:xfrm flipV="1">
              <a:off x="3216" y="2400"/>
              <a:ext cx="288" cy="864"/>
            </a:xfrm>
            <a:prstGeom prst="line">
              <a:avLst/>
            </a:prstGeom>
            <a:noFill/>
            <a:ln w="19050">
              <a:solidFill>
                <a:srgbClr val="3366CC"/>
              </a:solidFill>
              <a:prstDash val="lgDash"/>
              <a:round/>
              <a:headEnd type="none" w="sm" len="sm"/>
              <a:tailEnd type="none" w="sm" len="sm"/>
            </a:ln>
            <a:effectLst/>
          </p:spPr>
          <p:txBody>
            <a:bodyPr wrap="none" anchor="ctr"/>
            <a:lstStyle/>
            <a:p>
              <a:endParaRPr lang="zh-CN" altLang="en-US"/>
            </a:p>
          </p:txBody>
        </p:sp>
        <p:sp>
          <p:nvSpPr>
            <p:cNvPr id="81941" name="Line 21"/>
            <p:cNvSpPr>
              <a:spLocks noChangeShapeType="1"/>
            </p:cNvSpPr>
            <p:nvPr/>
          </p:nvSpPr>
          <p:spPr bwMode="auto">
            <a:xfrm>
              <a:off x="2693" y="3264"/>
              <a:ext cx="192" cy="0"/>
            </a:xfrm>
            <a:prstGeom prst="line">
              <a:avLst/>
            </a:prstGeom>
            <a:noFill/>
            <a:ln w="12700" cap="sq">
              <a:solidFill>
                <a:srgbClr val="000000"/>
              </a:solidFill>
              <a:round/>
              <a:headEnd type="none" w="sm" len="sm"/>
              <a:tailEnd type="none" w="sm" len="sm"/>
            </a:ln>
            <a:effectLst/>
          </p:spPr>
          <p:txBody>
            <a:bodyPr wrap="none" anchor="ctr"/>
            <a:lstStyle/>
            <a:p>
              <a:endParaRPr lang="zh-CN" altLang="en-US"/>
            </a:p>
          </p:txBody>
        </p:sp>
        <p:sp>
          <p:nvSpPr>
            <p:cNvPr id="81942" name="Line 22"/>
            <p:cNvSpPr>
              <a:spLocks noChangeShapeType="1"/>
            </p:cNvSpPr>
            <p:nvPr/>
          </p:nvSpPr>
          <p:spPr bwMode="auto">
            <a:xfrm>
              <a:off x="2880" y="3168"/>
              <a:ext cx="0" cy="192"/>
            </a:xfrm>
            <a:prstGeom prst="line">
              <a:avLst/>
            </a:prstGeom>
            <a:noFill/>
            <a:ln w="38100" cap="sq">
              <a:solidFill>
                <a:srgbClr val="000000"/>
              </a:solidFill>
              <a:round/>
              <a:headEnd type="none" w="sm" len="sm"/>
              <a:tailEnd type="none" w="sm" len="sm"/>
            </a:ln>
            <a:effectLst/>
          </p:spPr>
          <p:txBody>
            <a:bodyPr wrap="none" anchor="ctr"/>
            <a:lstStyle/>
            <a:p>
              <a:endParaRPr lang="zh-CN" altLang="en-US"/>
            </a:p>
          </p:txBody>
        </p:sp>
        <p:sp>
          <p:nvSpPr>
            <p:cNvPr id="81943" name="Line 23"/>
            <p:cNvSpPr>
              <a:spLocks noChangeShapeType="1"/>
            </p:cNvSpPr>
            <p:nvPr/>
          </p:nvSpPr>
          <p:spPr bwMode="auto">
            <a:xfrm>
              <a:off x="2976" y="3168"/>
              <a:ext cx="0" cy="192"/>
            </a:xfrm>
            <a:prstGeom prst="line">
              <a:avLst/>
            </a:prstGeom>
            <a:noFill/>
            <a:ln w="38100" cap="sq">
              <a:solidFill>
                <a:srgbClr val="000000"/>
              </a:solidFill>
              <a:round/>
              <a:headEnd type="none" w="sm" len="sm"/>
              <a:tailEnd type="none" w="sm" len="sm"/>
            </a:ln>
            <a:effectLst/>
          </p:spPr>
          <p:txBody>
            <a:bodyPr wrap="none" anchor="ctr"/>
            <a:lstStyle/>
            <a:p>
              <a:endParaRPr lang="zh-CN" altLang="en-US"/>
            </a:p>
          </p:txBody>
        </p:sp>
      </p:grpSp>
      <p:sp>
        <p:nvSpPr>
          <p:cNvPr id="81944" name="Text Box 24"/>
          <p:cNvSpPr txBox="1">
            <a:spLocks noChangeArrowheads="1"/>
          </p:cNvSpPr>
          <p:nvPr/>
        </p:nvSpPr>
        <p:spPr bwMode="auto">
          <a:xfrm>
            <a:off x="790575" y="5494338"/>
            <a:ext cx="7848600" cy="457200"/>
          </a:xfrm>
          <a:prstGeom prst="rect">
            <a:avLst/>
          </a:prstGeom>
          <a:noFill/>
          <a:ln w="12700" cap="sq">
            <a:noFill/>
            <a:miter lim="800000"/>
            <a:headEnd type="none" w="sm" len="sm"/>
            <a:tailEnd type="none" w="sm" len="sm"/>
          </a:ln>
          <a:effectLst/>
        </p:spPr>
        <p:txBody>
          <a:bodyPr>
            <a:spAutoFit/>
          </a:bodyPr>
          <a:lstStyle/>
          <a:p>
            <a:pPr>
              <a:spcBef>
                <a:spcPct val="50000"/>
              </a:spcBef>
            </a:pPr>
            <a:r>
              <a:rPr kumimoji="1" lang="zh-CN" altLang="en-US" sz="2400" b="1" dirty="0">
                <a:solidFill>
                  <a:srgbClr val="000000"/>
                </a:solidFill>
                <a:latin typeface="Times New Roman" pitchFamily="18" charset="0"/>
              </a:rPr>
              <a:t>只可能引入电压并联或电流串联两种组态的交流负反馈。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8193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8193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81944"/>
                                        </p:tgtEl>
                                        <p:attrNameLst>
                                          <p:attrName>style.visibility</p:attrName>
                                        </p:attrNameLst>
                                      </p:cBhvr>
                                      <p:to>
                                        <p:strVal val="visible"/>
                                      </p:to>
                                    </p:set>
                                    <p:animEffect transition="in" filter="slide(fromBottom)">
                                      <p:cBhvr>
                                        <p:cTn id="20" dur="500"/>
                                        <p:tgtEl>
                                          <p:spTgt spid="81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3" grpId="0" animBg="1"/>
      <p:bldP spid="81934" grpId="0" animBg="1"/>
      <p:bldP spid="81944"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ctrTitle"/>
          </p:nvPr>
        </p:nvSpPr>
        <p:spPr>
          <a:xfrm>
            <a:off x="611188" y="1989138"/>
            <a:ext cx="8077200" cy="533400"/>
          </a:xfrm>
        </p:spPr>
        <p:txBody>
          <a:bodyPr/>
          <a:lstStyle/>
          <a:p>
            <a:r>
              <a:rPr lang="en-US" altLang="zh-CN" sz="4000" b="1" smtClean="0">
                <a:latin typeface="华文行楷" pitchFamily="2" charset="-122"/>
                <a:ea typeface="华文行楷" pitchFamily="2" charset="-122"/>
                <a:cs typeface="Times New Roman" pitchFamily="18" charset="0"/>
              </a:rPr>
              <a:t>§5.4</a:t>
            </a:r>
            <a:r>
              <a:rPr lang="en-US" altLang="zh-CN" sz="4000" smtClean="0">
                <a:latin typeface="华文行楷" pitchFamily="2" charset="-122"/>
                <a:ea typeface="华文行楷" pitchFamily="2" charset="-122"/>
                <a:cs typeface="Times New Roman" pitchFamily="18" charset="0"/>
              </a:rPr>
              <a:t> </a:t>
            </a:r>
            <a:r>
              <a:rPr lang="zh-CN" altLang="en-US" sz="4000" dirty="0">
                <a:latin typeface="华文行楷" pitchFamily="2" charset="-122"/>
                <a:ea typeface="华文行楷" pitchFamily="2" charset="-122"/>
                <a:cs typeface="Times New Roman" pitchFamily="18" charset="0"/>
              </a:rPr>
              <a:t>负反馈放大电路的稳定性</a:t>
            </a:r>
          </a:p>
        </p:txBody>
      </p:sp>
      <p:sp>
        <p:nvSpPr>
          <p:cNvPr id="82953" name="Text Box 9">
            <a:hlinkClick r:id="rId3" action="ppaction://hlinksldjump"/>
          </p:cNvPr>
          <p:cNvSpPr txBox="1">
            <a:spLocks noChangeArrowheads="1"/>
          </p:cNvSpPr>
          <p:nvPr/>
        </p:nvSpPr>
        <p:spPr bwMode="auto">
          <a:xfrm>
            <a:off x="1835150" y="2924175"/>
            <a:ext cx="5473700" cy="476250"/>
          </a:xfrm>
          <a:prstGeom prst="rect">
            <a:avLst/>
          </a:prstGeom>
          <a:noFill/>
          <a:ln w="9525">
            <a:noFill/>
            <a:miter lim="800000"/>
            <a:headEnd/>
            <a:tailEnd/>
          </a:ln>
          <a:effectLst/>
        </p:spPr>
        <p:txBody>
          <a:bodyPr>
            <a:spAutoFit/>
          </a:bodyPr>
          <a:lstStyle/>
          <a:p>
            <a:pPr>
              <a:lnSpc>
                <a:spcPct val="90000"/>
              </a:lnSpc>
              <a:spcBef>
                <a:spcPct val="20000"/>
              </a:spcBef>
            </a:pPr>
            <a:r>
              <a:rPr kumimoji="1" lang="zh-CN" altLang="en-US" sz="2800" b="1">
                <a:latin typeface="Times New Roman" pitchFamily="18" charset="0"/>
                <a:ea typeface="华文楷体" pitchFamily="2" charset="-122"/>
              </a:rPr>
              <a:t>一、自激振荡产生的原因及条件</a:t>
            </a:r>
          </a:p>
        </p:txBody>
      </p:sp>
      <p:sp>
        <p:nvSpPr>
          <p:cNvPr id="82954" name="Text Box 10">
            <a:hlinkClick r:id="rId4" action="ppaction://hlinksldjump"/>
          </p:cNvPr>
          <p:cNvSpPr txBox="1">
            <a:spLocks noChangeArrowheads="1"/>
          </p:cNvSpPr>
          <p:nvPr/>
        </p:nvSpPr>
        <p:spPr bwMode="auto">
          <a:xfrm>
            <a:off x="1835150" y="3500438"/>
            <a:ext cx="5688013" cy="519112"/>
          </a:xfrm>
          <a:prstGeom prst="rect">
            <a:avLst/>
          </a:prstGeom>
          <a:noFill/>
          <a:ln w="9525">
            <a:noFill/>
            <a:miter lim="800000"/>
            <a:headEnd/>
            <a:tailEnd/>
          </a:ln>
          <a:effectLst/>
        </p:spPr>
        <p:txBody>
          <a:bodyPr>
            <a:spAutoFit/>
          </a:bodyPr>
          <a:lstStyle/>
          <a:p>
            <a:pPr>
              <a:spcBef>
                <a:spcPct val="50000"/>
              </a:spcBef>
            </a:pPr>
            <a:r>
              <a:rPr kumimoji="1" lang="zh-CN" altLang="en-US" sz="2800" b="1">
                <a:latin typeface="Times New Roman" pitchFamily="18" charset="0"/>
                <a:ea typeface="华文楷体" pitchFamily="2" charset="-122"/>
              </a:rPr>
              <a:t>二、负反馈放大电路稳定性的分析</a:t>
            </a:r>
          </a:p>
        </p:txBody>
      </p:sp>
      <p:sp>
        <p:nvSpPr>
          <p:cNvPr id="82955" name="Text Box 11">
            <a:hlinkClick r:id="rId5" action="ppaction://hlinksldjump"/>
          </p:cNvPr>
          <p:cNvSpPr txBox="1">
            <a:spLocks noChangeArrowheads="1"/>
          </p:cNvSpPr>
          <p:nvPr/>
        </p:nvSpPr>
        <p:spPr bwMode="auto">
          <a:xfrm>
            <a:off x="1835150" y="4076700"/>
            <a:ext cx="5688013" cy="519113"/>
          </a:xfrm>
          <a:prstGeom prst="rect">
            <a:avLst/>
          </a:prstGeom>
          <a:noFill/>
          <a:ln w="9525">
            <a:noFill/>
            <a:miter lim="800000"/>
            <a:headEnd/>
            <a:tailEnd/>
          </a:ln>
          <a:effectLst/>
        </p:spPr>
        <p:txBody>
          <a:bodyPr>
            <a:spAutoFit/>
          </a:bodyPr>
          <a:lstStyle/>
          <a:p>
            <a:pPr>
              <a:spcBef>
                <a:spcPct val="50000"/>
              </a:spcBef>
            </a:pPr>
            <a:r>
              <a:rPr kumimoji="1" lang="zh-CN" altLang="en-US" sz="2800" b="1">
                <a:latin typeface="Times New Roman" pitchFamily="18" charset="0"/>
                <a:ea typeface="华文楷体" pitchFamily="2" charset="-122"/>
              </a:rPr>
              <a:t>三、负反馈放大电路稳定性的判断</a:t>
            </a:r>
          </a:p>
        </p:txBody>
      </p:sp>
      <p:sp>
        <p:nvSpPr>
          <p:cNvPr id="82956" name="Text Box 12">
            <a:hlinkClick r:id="rId6" action="ppaction://hlinksldjump"/>
          </p:cNvPr>
          <p:cNvSpPr txBox="1">
            <a:spLocks noChangeArrowheads="1"/>
          </p:cNvSpPr>
          <p:nvPr/>
        </p:nvSpPr>
        <p:spPr bwMode="auto">
          <a:xfrm>
            <a:off x="1835150" y="4724400"/>
            <a:ext cx="4465638" cy="519113"/>
          </a:xfrm>
          <a:prstGeom prst="rect">
            <a:avLst/>
          </a:prstGeom>
          <a:noFill/>
          <a:ln w="9525">
            <a:noFill/>
            <a:miter lim="800000"/>
            <a:headEnd/>
            <a:tailEnd/>
          </a:ln>
          <a:effectLst/>
        </p:spPr>
        <p:txBody>
          <a:bodyPr>
            <a:spAutoFit/>
          </a:bodyPr>
          <a:lstStyle/>
          <a:p>
            <a:pPr>
              <a:spcBef>
                <a:spcPct val="50000"/>
              </a:spcBef>
            </a:pPr>
            <a:r>
              <a:rPr kumimoji="1" lang="zh-CN" altLang="en-US" sz="2800" b="1">
                <a:latin typeface="Times New Roman" pitchFamily="18" charset="0"/>
                <a:ea typeface="华文楷体" pitchFamily="2" charset="-122"/>
              </a:rPr>
              <a:t>四、消除自激振荡的方法</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323850" y="908050"/>
            <a:ext cx="7885113" cy="576263"/>
          </a:xfrm>
        </p:spPr>
        <p:txBody>
          <a:bodyPr/>
          <a:lstStyle/>
          <a:p>
            <a:pPr algn="l"/>
            <a:r>
              <a:rPr lang="zh-CN" altLang="en-US" sz="3600">
                <a:solidFill>
                  <a:schemeClr val="tx1"/>
                </a:solidFill>
                <a:ea typeface="华文行楷" pitchFamily="2" charset="-122"/>
              </a:rPr>
              <a:t>一、自激振荡产生的原因及条件</a:t>
            </a:r>
          </a:p>
        </p:txBody>
      </p:sp>
      <p:sp>
        <p:nvSpPr>
          <p:cNvPr id="84995" name="Text Box 3"/>
          <p:cNvSpPr txBox="1">
            <a:spLocks noChangeArrowheads="1"/>
          </p:cNvSpPr>
          <p:nvPr/>
        </p:nvSpPr>
        <p:spPr bwMode="auto">
          <a:xfrm>
            <a:off x="533400" y="1524000"/>
            <a:ext cx="7924800" cy="1006475"/>
          </a:xfrm>
          <a:prstGeom prst="rect">
            <a:avLst/>
          </a:prstGeom>
          <a:noFill/>
          <a:ln w="9525">
            <a:noFill/>
            <a:miter lim="800000"/>
            <a:headEnd/>
            <a:tailEnd/>
          </a:ln>
          <a:effectLst/>
        </p:spPr>
        <p:txBody>
          <a:bodyPr>
            <a:spAutoFit/>
          </a:bodyPr>
          <a:lstStyle/>
          <a:p>
            <a:pPr>
              <a:spcBef>
                <a:spcPct val="50000"/>
              </a:spcBef>
            </a:pPr>
            <a:r>
              <a:rPr kumimoji="1" lang="en-US" altLang="zh-CN" sz="3200">
                <a:latin typeface="华文行楷" pitchFamily="2" charset="-122"/>
                <a:ea typeface="华文行楷" pitchFamily="2" charset="-122"/>
              </a:rPr>
              <a:t>1. </a:t>
            </a:r>
            <a:r>
              <a:rPr kumimoji="1" lang="zh-CN" altLang="en-US" sz="3200">
                <a:latin typeface="华文行楷" pitchFamily="2" charset="-122"/>
                <a:ea typeface="华文行楷" pitchFamily="2" charset="-122"/>
              </a:rPr>
              <a:t>现象</a:t>
            </a:r>
            <a:r>
              <a:rPr kumimoji="1" lang="zh-CN" altLang="en-US" sz="2800" b="1">
                <a:latin typeface="宋体" charset="-122"/>
              </a:rPr>
              <a:t>：输入信号为</a:t>
            </a:r>
            <a:r>
              <a:rPr kumimoji="1" lang="en-US" altLang="zh-CN" sz="2800" b="1">
                <a:latin typeface="宋体" charset="-122"/>
              </a:rPr>
              <a:t>0</a:t>
            </a:r>
            <a:r>
              <a:rPr kumimoji="1" lang="zh-CN" altLang="en-US" sz="2800" b="1">
                <a:latin typeface="宋体" charset="-122"/>
              </a:rPr>
              <a:t>时，输出有一定幅值、一定频率的信号，称电路产生了自激振荡。</a:t>
            </a:r>
          </a:p>
        </p:txBody>
      </p:sp>
      <p:sp>
        <p:nvSpPr>
          <p:cNvPr id="84996" name="Text Box 4"/>
          <p:cNvSpPr txBox="1">
            <a:spLocks noChangeArrowheads="1"/>
          </p:cNvSpPr>
          <p:nvPr/>
        </p:nvSpPr>
        <p:spPr bwMode="auto">
          <a:xfrm>
            <a:off x="468313" y="2492375"/>
            <a:ext cx="8675687" cy="519113"/>
          </a:xfrm>
          <a:prstGeom prst="rect">
            <a:avLst/>
          </a:prstGeom>
          <a:noFill/>
          <a:ln w="9525">
            <a:noFill/>
            <a:miter lim="800000"/>
            <a:headEnd/>
            <a:tailEnd/>
          </a:ln>
          <a:effectLst/>
        </p:spPr>
        <p:txBody>
          <a:bodyPr>
            <a:spAutoFit/>
          </a:bodyPr>
          <a:lstStyle/>
          <a:p>
            <a:pPr>
              <a:spcBef>
                <a:spcPct val="50000"/>
              </a:spcBef>
            </a:pPr>
            <a:r>
              <a:rPr kumimoji="1" lang="zh-CN" altLang="en-US" sz="2800" b="1">
                <a:latin typeface="Times New Roman" pitchFamily="18" charset="0"/>
              </a:rPr>
              <a:t>负反馈放大电路自激振荡的频率在低频段或高频段。</a:t>
            </a:r>
          </a:p>
        </p:txBody>
      </p:sp>
      <p:sp>
        <p:nvSpPr>
          <p:cNvPr id="85001" name="AutoShape 9"/>
          <p:cNvSpPr>
            <a:spLocks/>
          </p:cNvSpPr>
          <p:nvPr/>
        </p:nvSpPr>
        <p:spPr bwMode="auto">
          <a:xfrm>
            <a:off x="971550" y="3284538"/>
            <a:ext cx="935038" cy="2706687"/>
          </a:xfrm>
          <a:prstGeom prst="borderCallout1">
            <a:avLst>
              <a:gd name="adj1" fmla="val 4222"/>
              <a:gd name="adj2" fmla="val 108148"/>
              <a:gd name="adj3" fmla="val 23986"/>
              <a:gd name="adj4" fmla="val 184889"/>
            </a:avLst>
          </a:prstGeom>
          <a:solidFill>
            <a:srgbClr val="66FFFF"/>
          </a:solidFill>
          <a:ln w="19050">
            <a:solidFill>
              <a:srgbClr val="FF0000"/>
            </a:solidFill>
            <a:miter lim="800000"/>
            <a:headEnd/>
            <a:tailEnd/>
          </a:ln>
          <a:effectLst/>
        </p:spPr>
        <p:txBody>
          <a:bodyPr/>
          <a:lstStyle/>
          <a:p>
            <a:pPr algn="ctr"/>
            <a:r>
              <a:rPr kumimoji="1" lang="zh-CN" altLang="en-US" sz="2400" b="1">
                <a:latin typeface="Times New Roman" pitchFamily="18" charset="0"/>
              </a:rPr>
              <a:t>低频干扰或产生了轻微低频振荡</a:t>
            </a:r>
          </a:p>
        </p:txBody>
      </p:sp>
      <p:sp>
        <p:nvSpPr>
          <p:cNvPr id="85002" name="AutoShape 10"/>
          <p:cNvSpPr>
            <a:spLocks/>
          </p:cNvSpPr>
          <p:nvPr/>
        </p:nvSpPr>
        <p:spPr bwMode="auto">
          <a:xfrm>
            <a:off x="6516688" y="3357563"/>
            <a:ext cx="931862" cy="2663825"/>
          </a:xfrm>
          <a:prstGeom prst="borderCallout1">
            <a:avLst>
              <a:gd name="adj1" fmla="val 4292"/>
              <a:gd name="adj2" fmla="val -8176"/>
              <a:gd name="adj3" fmla="val 18653"/>
              <a:gd name="adj4" fmla="val -150769"/>
            </a:avLst>
          </a:prstGeom>
          <a:solidFill>
            <a:srgbClr val="66FFFF"/>
          </a:solidFill>
          <a:ln w="19050">
            <a:solidFill>
              <a:srgbClr val="FF0000"/>
            </a:solidFill>
            <a:miter lim="800000"/>
            <a:headEnd/>
            <a:tailEnd/>
          </a:ln>
          <a:effectLst/>
        </p:spPr>
        <p:txBody>
          <a:bodyPr/>
          <a:lstStyle/>
          <a:p>
            <a:pPr algn="ctr"/>
            <a:r>
              <a:rPr kumimoji="1" lang="zh-CN" altLang="en-US" sz="2400" b="1">
                <a:latin typeface="Times New Roman" pitchFamily="18" charset="0"/>
              </a:rPr>
              <a:t>高频干扰或产生了轻微高频振荡</a:t>
            </a:r>
          </a:p>
        </p:txBody>
      </p:sp>
      <p:grpSp>
        <p:nvGrpSpPr>
          <p:cNvPr id="2" name="Group 11"/>
          <p:cNvGrpSpPr>
            <a:grpSpLocks/>
          </p:cNvGrpSpPr>
          <p:nvPr/>
        </p:nvGrpSpPr>
        <p:grpSpPr bwMode="auto">
          <a:xfrm>
            <a:off x="2484438" y="3429000"/>
            <a:ext cx="3743325" cy="2514600"/>
            <a:chOff x="1565" y="2024"/>
            <a:chExt cx="2358" cy="1584"/>
          </a:xfrm>
        </p:grpSpPr>
        <p:graphicFrame>
          <p:nvGraphicFramePr>
            <p:cNvPr id="85004" name="Object 12"/>
            <p:cNvGraphicFramePr>
              <a:graphicFrameLocks noChangeAspect="1"/>
            </p:cNvGraphicFramePr>
            <p:nvPr/>
          </p:nvGraphicFramePr>
          <p:xfrm>
            <a:off x="1565" y="2024"/>
            <a:ext cx="2358" cy="1584"/>
          </p:xfrm>
          <a:graphic>
            <a:graphicData uri="http://schemas.openxmlformats.org/presentationml/2006/ole">
              <mc:AlternateContent xmlns:mc="http://schemas.openxmlformats.org/markup-compatibility/2006">
                <mc:Choice xmlns:v="urn:schemas-microsoft-com:vml" Requires="v">
                  <p:oleObj spid="_x0000_s196619" name="VISIO" r:id="rId3" imgW="1979640" imgH="1330200" progId="Visio.Drawing.5">
                    <p:embed/>
                  </p:oleObj>
                </mc:Choice>
                <mc:Fallback>
                  <p:oleObj name="VISIO" r:id="rId3" imgW="1979640" imgH="1330200" progId="Visio.Drawing.5">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 y="2024"/>
                          <a:ext cx="2358" cy="1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5005" name="Text Box 13"/>
            <p:cNvSpPr txBox="1">
              <a:spLocks noChangeArrowheads="1"/>
            </p:cNvSpPr>
            <p:nvPr/>
          </p:nvSpPr>
          <p:spPr bwMode="auto">
            <a:xfrm>
              <a:off x="2200" y="2069"/>
              <a:ext cx="680" cy="518"/>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A50021"/>
                  </a:solidFill>
                  <a:latin typeface="Times New Roman" pitchFamily="18" charset="0"/>
                </a:rPr>
                <a:t>实验波形</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wipe(left)">
                                      <p:cBhvr>
                                        <p:cTn id="7" dur="500"/>
                                        <p:tgtEl>
                                          <p:spTgt spid="849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4996">
                                            <p:txEl>
                                              <p:pRg st="0" end="0"/>
                                            </p:txEl>
                                          </p:spTgt>
                                        </p:tgtEl>
                                        <p:attrNameLst>
                                          <p:attrName>style.visibility</p:attrName>
                                        </p:attrNameLst>
                                      </p:cBhvr>
                                      <p:to>
                                        <p:strVal val="visible"/>
                                      </p:to>
                                    </p:set>
                                    <p:animEffect transition="in" filter="wipe(left)">
                                      <p:cBhvr>
                                        <p:cTn id="12" dur="500"/>
                                        <p:tgtEl>
                                          <p:spTgt spid="8499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85001"/>
                                        </p:tgtEl>
                                        <p:attrNameLst>
                                          <p:attrName>style.visibility</p:attrName>
                                        </p:attrNameLst>
                                      </p:cBhvr>
                                      <p:to>
                                        <p:strVal val="visible"/>
                                      </p:to>
                                    </p:set>
                                    <p:animEffect transition="in" filter="wipe(right)">
                                      <p:cBhvr>
                                        <p:cTn id="22" dur="500"/>
                                        <p:tgtEl>
                                          <p:spTgt spid="8500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5002"/>
                                        </p:tgtEl>
                                        <p:attrNameLst>
                                          <p:attrName>style.visibility</p:attrName>
                                        </p:attrNameLst>
                                      </p:cBhvr>
                                      <p:to>
                                        <p:strVal val="visible"/>
                                      </p:to>
                                    </p:set>
                                    <p:animEffect transition="in" filter="wipe(left)">
                                      <p:cBhvr>
                                        <p:cTn id="27" dur="500"/>
                                        <p:tgtEl>
                                          <p:spTgt spid="85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autoUpdateAnimBg="0"/>
      <p:bldP spid="84996" grpId="0" build="p" autoUpdateAnimBg="0"/>
      <p:bldP spid="85001" grpId="0" animBg="1"/>
      <p:bldP spid="8500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8" name="Object 2"/>
          <p:cNvGraphicFramePr>
            <a:graphicFrameLocks noChangeAspect="1"/>
          </p:cNvGraphicFramePr>
          <p:nvPr/>
        </p:nvGraphicFramePr>
        <p:xfrm>
          <a:off x="2124075" y="4652963"/>
          <a:ext cx="4643438" cy="614362"/>
        </p:xfrm>
        <a:graphic>
          <a:graphicData uri="http://schemas.openxmlformats.org/presentationml/2006/ole">
            <mc:AlternateContent xmlns:mc="http://schemas.openxmlformats.org/markup-compatibility/2006">
              <mc:Choice xmlns:v="urn:schemas-microsoft-com:vml" Requires="v">
                <p:oleObj spid="_x0000_s197661" name="Equation" r:id="rId3" imgW="2108160" imgH="279360" progId="Equation.3">
                  <p:embed/>
                </p:oleObj>
              </mc:Choice>
              <mc:Fallback>
                <p:oleObj name="Equation" r:id="rId3" imgW="2108160" imgH="2793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4652963"/>
                        <a:ext cx="4643438" cy="614362"/>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19" name="Object 3"/>
          <p:cNvGraphicFramePr>
            <a:graphicFrameLocks noChangeAspect="1"/>
          </p:cNvGraphicFramePr>
          <p:nvPr/>
        </p:nvGraphicFramePr>
        <p:xfrm>
          <a:off x="5148263" y="1557338"/>
          <a:ext cx="3200400" cy="1766887"/>
        </p:xfrm>
        <a:graphic>
          <a:graphicData uri="http://schemas.openxmlformats.org/presentationml/2006/ole">
            <mc:AlternateContent xmlns:mc="http://schemas.openxmlformats.org/markup-compatibility/2006">
              <mc:Choice xmlns:v="urn:schemas-microsoft-com:vml" Requires="v">
                <p:oleObj spid="_x0000_s197662" name="Photo Editor 照片" r:id="rId5" imgW="10295238" imgH="5687219" progId="">
                  <p:embed/>
                </p:oleObj>
              </mc:Choice>
              <mc:Fallback>
                <p:oleObj name="Photo Editor 照片" r:id="rId5" imgW="10295238" imgH="5687219"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263" y="1557338"/>
                        <a:ext cx="3200400" cy="176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020" name="Text Box 4"/>
          <p:cNvSpPr txBox="1">
            <a:spLocks noChangeArrowheads="1"/>
          </p:cNvSpPr>
          <p:nvPr/>
        </p:nvSpPr>
        <p:spPr bwMode="auto">
          <a:xfrm>
            <a:off x="611188" y="3644900"/>
            <a:ext cx="8064500" cy="968375"/>
          </a:xfrm>
          <a:prstGeom prst="rect">
            <a:avLst/>
          </a:prstGeom>
          <a:noFill/>
          <a:ln w="9525">
            <a:noFill/>
            <a:miter lim="800000"/>
            <a:headEnd/>
            <a:tailEnd/>
          </a:ln>
          <a:effectLst/>
        </p:spPr>
        <p:txBody>
          <a:bodyPr>
            <a:spAutoFit/>
          </a:bodyPr>
          <a:lstStyle/>
          <a:p>
            <a:pPr>
              <a:lnSpc>
                <a:spcPct val="120000"/>
              </a:lnSpc>
            </a:pPr>
            <a:r>
              <a:rPr kumimoji="1" lang="en-US" altLang="zh-CN" sz="2400" b="1" dirty="0">
                <a:latin typeface="Times New Roman" pitchFamily="18" charset="0"/>
              </a:rPr>
              <a:t>    </a:t>
            </a:r>
            <a:r>
              <a:rPr kumimoji="1" lang="en-US" altLang="zh-CN" sz="2400" b="1" dirty="0" smtClean="0">
                <a:latin typeface="Times New Roman" pitchFamily="18" charset="0"/>
              </a:rPr>
              <a:t>     </a:t>
            </a:r>
            <a:r>
              <a:rPr kumimoji="1" lang="zh-CN" altLang="en-US" sz="2400" b="1" dirty="0" smtClean="0">
                <a:latin typeface="Times New Roman" pitchFamily="18" charset="0"/>
              </a:rPr>
              <a:t>在</a:t>
            </a:r>
            <a:r>
              <a:rPr kumimoji="1" lang="zh-CN" altLang="en-US" sz="2400" b="1" dirty="0">
                <a:latin typeface="Times New Roman" pitchFamily="18" charset="0"/>
              </a:rPr>
              <a:t>电扰动下，如合闸通电，必含有频率为</a:t>
            </a:r>
            <a:r>
              <a:rPr kumimoji="1" lang="en-US" altLang="zh-CN" sz="2400" b="1" i="1" dirty="0">
                <a:latin typeface="Times New Roman" pitchFamily="18" charset="0"/>
              </a:rPr>
              <a:t>f</a:t>
            </a:r>
            <a:r>
              <a:rPr kumimoji="1" lang="en-US" altLang="zh-CN" sz="2400" b="1" baseline="-25000" dirty="0">
                <a:latin typeface="Times New Roman" pitchFamily="18" charset="0"/>
              </a:rPr>
              <a:t>0</a:t>
            </a:r>
            <a:r>
              <a:rPr kumimoji="1" lang="zh-CN" altLang="en-US" sz="2400" b="1" dirty="0">
                <a:latin typeface="Times New Roman" pitchFamily="18" charset="0"/>
              </a:rPr>
              <a:t>的信号，对于</a:t>
            </a:r>
            <a:r>
              <a:rPr kumimoji="1" lang="en-US" altLang="zh-CN" sz="2400" b="1" i="1" dirty="0">
                <a:latin typeface="Times New Roman" pitchFamily="18" charset="0"/>
              </a:rPr>
              <a:t>f </a:t>
            </a:r>
            <a:r>
              <a:rPr kumimoji="1" lang="en-US" altLang="zh-CN" sz="2400" b="1" dirty="0">
                <a:latin typeface="Times New Roman" pitchFamily="18" charset="0"/>
              </a:rPr>
              <a:t>= </a:t>
            </a:r>
            <a:r>
              <a:rPr kumimoji="1" lang="en-US" altLang="zh-CN" sz="2400" b="1" i="1" dirty="0">
                <a:latin typeface="Times New Roman" pitchFamily="18" charset="0"/>
              </a:rPr>
              <a:t>f</a:t>
            </a:r>
            <a:r>
              <a:rPr kumimoji="1" lang="en-US" altLang="zh-CN" sz="2400" b="1" baseline="-25000" dirty="0">
                <a:latin typeface="Times New Roman" pitchFamily="18" charset="0"/>
              </a:rPr>
              <a:t>0 </a:t>
            </a:r>
            <a:r>
              <a:rPr kumimoji="1" lang="zh-CN" altLang="en-US" sz="2400" b="1" dirty="0">
                <a:latin typeface="Times New Roman" pitchFamily="18" charset="0"/>
              </a:rPr>
              <a:t>的信号，产生正反馈过程</a:t>
            </a:r>
          </a:p>
        </p:txBody>
      </p:sp>
      <p:sp>
        <p:nvSpPr>
          <p:cNvPr id="86021" name="Text Box 5"/>
          <p:cNvSpPr txBox="1">
            <a:spLocks noChangeArrowheads="1"/>
          </p:cNvSpPr>
          <p:nvPr/>
        </p:nvSpPr>
        <p:spPr bwMode="auto">
          <a:xfrm>
            <a:off x="684213" y="5373688"/>
            <a:ext cx="7991475" cy="830997"/>
          </a:xfrm>
          <a:prstGeom prst="rect">
            <a:avLst/>
          </a:prstGeom>
          <a:noFill/>
          <a:ln w="9525">
            <a:noFill/>
            <a:miter lim="800000"/>
            <a:headEnd/>
            <a:tailEnd/>
          </a:ln>
          <a:effectLst/>
        </p:spPr>
        <p:txBody>
          <a:bodyPr>
            <a:spAutoFit/>
          </a:bodyPr>
          <a:lstStyle/>
          <a:p>
            <a:pPr>
              <a:spcBef>
                <a:spcPct val="50000"/>
              </a:spcBef>
            </a:pPr>
            <a:r>
              <a:rPr kumimoji="1" lang="en-US" altLang="zh-CN" sz="2400" b="1" dirty="0">
                <a:latin typeface="Times New Roman" pitchFamily="18" charset="0"/>
              </a:rPr>
              <a:t>    </a:t>
            </a:r>
            <a:r>
              <a:rPr kumimoji="1" lang="en-US" altLang="zh-CN" sz="2400" b="1" dirty="0" smtClean="0">
                <a:latin typeface="Times New Roman" pitchFamily="18" charset="0"/>
              </a:rPr>
              <a:t>     </a:t>
            </a:r>
            <a:r>
              <a:rPr kumimoji="1" lang="zh-CN" altLang="en-US" sz="2400" b="1" dirty="0" smtClean="0">
                <a:latin typeface="Times New Roman" pitchFamily="18" charset="0"/>
              </a:rPr>
              <a:t>输出量</a:t>
            </a:r>
            <a:r>
              <a:rPr kumimoji="1" lang="zh-CN" altLang="en-US" sz="2400" b="1" dirty="0">
                <a:latin typeface="Times New Roman" pitchFamily="18" charset="0"/>
              </a:rPr>
              <a:t>逐渐增大，直至达到动态平衡，电路产生了自激振荡。</a:t>
            </a:r>
          </a:p>
        </p:txBody>
      </p:sp>
      <p:sp>
        <p:nvSpPr>
          <p:cNvPr id="86022" name="Text Box 6"/>
          <p:cNvSpPr txBox="1">
            <a:spLocks noChangeArrowheads="1"/>
          </p:cNvSpPr>
          <p:nvPr/>
        </p:nvSpPr>
        <p:spPr bwMode="auto">
          <a:xfrm>
            <a:off x="179388" y="836613"/>
            <a:ext cx="4897437" cy="579437"/>
          </a:xfrm>
          <a:prstGeom prst="rect">
            <a:avLst/>
          </a:prstGeom>
          <a:noFill/>
          <a:ln w="9525">
            <a:noFill/>
            <a:miter lim="800000"/>
            <a:headEnd/>
            <a:tailEnd/>
          </a:ln>
          <a:effectLst/>
        </p:spPr>
        <p:txBody>
          <a:bodyPr>
            <a:spAutoFit/>
          </a:bodyPr>
          <a:lstStyle/>
          <a:p>
            <a:pPr>
              <a:spcBef>
                <a:spcPct val="50000"/>
              </a:spcBef>
            </a:pPr>
            <a:r>
              <a:rPr kumimoji="1" lang="en-US" altLang="zh-CN" sz="3200">
                <a:latin typeface="华文行楷" pitchFamily="2" charset="-122"/>
                <a:ea typeface="华文行楷" pitchFamily="2" charset="-122"/>
              </a:rPr>
              <a:t>2. </a:t>
            </a:r>
            <a:r>
              <a:rPr kumimoji="1" lang="zh-CN" altLang="en-US" sz="3200">
                <a:latin typeface="华文行楷" pitchFamily="2" charset="-122"/>
                <a:ea typeface="华文行楷" pitchFamily="2" charset="-122"/>
              </a:rPr>
              <a:t>原因</a:t>
            </a:r>
          </a:p>
        </p:txBody>
      </p:sp>
      <p:grpSp>
        <p:nvGrpSpPr>
          <p:cNvPr id="2" name="Group 7"/>
          <p:cNvGrpSpPr>
            <a:grpSpLocks/>
          </p:cNvGrpSpPr>
          <p:nvPr/>
        </p:nvGrpSpPr>
        <p:grpSpPr bwMode="auto">
          <a:xfrm>
            <a:off x="611188" y="1412875"/>
            <a:ext cx="4392612" cy="2027238"/>
            <a:chOff x="385" y="799"/>
            <a:chExt cx="2767" cy="1277"/>
          </a:xfrm>
        </p:grpSpPr>
        <p:graphicFrame>
          <p:nvGraphicFramePr>
            <p:cNvPr id="86024" name="Object 8"/>
            <p:cNvGraphicFramePr>
              <a:graphicFrameLocks noChangeAspect="1"/>
            </p:cNvGraphicFramePr>
            <p:nvPr/>
          </p:nvGraphicFramePr>
          <p:xfrm>
            <a:off x="1247" y="1706"/>
            <a:ext cx="1344" cy="370"/>
          </p:xfrm>
          <a:graphic>
            <a:graphicData uri="http://schemas.openxmlformats.org/presentationml/2006/ole">
              <mc:AlternateContent xmlns:mc="http://schemas.openxmlformats.org/markup-compatibility/2006">
                <mc:Choice xmlns:v="urn:schemas-microsoft-com:vml" Requires="v">
                  <p:oleObj spid="_x0000_s197663" name="公式" r:id="rId7" imgW="1015920" imgH="279360" progId="Equation.3">
                    <p:embed/>
                  </p:oleObj>
                </mc:Choice>
                <mc:Fallback>
                  <p:oleObj name="公式" r:id="rId7" imgW="1015920" imgH="27936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7" y="1706"/>
                          <a:ext cx="1344" cy="370"/>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86025" name="Text Box 9"/>
            <p:cNvSpPr txBox="1">
              <a:spLocks noChangeArrowheads="1"/>
            </p:cNvSpPr>
            <p:nvPr/>
          </p:nvSpPr>
          <p:spPr bwMode="auto">
            <a:xfrm>
              <a:off x="385" y="799"/>
              <a:ext cx="2767" cy="756"/>
            </a:xfrm>
            <a:prstGeom prst="rect">
              <a:avLst/>
            </a:prstGeom>
            <a:noFill/>
            <a:ln w="9525">
              <a:noFill/>
              <a:miter lim="800000"/>
              <a:headEnd/>
              <a:tailEnd/>
            </a:ln>
            <a:effectLst/>
          </p:spPr>
          <p:txBody>
            <a:bodyPr>
              <a:spAutoFit/>
            </a:bodyPr>
            <a:lstStyle/>
            <a:p>
              <a:pPr>
                <a:spcBef>
                  <a:spcPct val="50000"/>
                </a:spcBef>
              </a:pPr>
              <a:r>
                <a:rPr kumimoji="1" lang="en-US" altLang="zh-CN" sz="2400" b="1" dirty="0">
                  <a:latin typeface="Times New Roman" pitchFamily="18" charset="0"/>
                </a:rPr>
                <a:t>     </a:t>
              </a:r>
              <a:r>
                <a:rPr kumimoji="1" lang="en-US" altLang="zh-CN" sz="2400" b="1" dirty="0" smtClean="0">
                  <a:latin typeface="Times New Roman" pitchFamily="18" charset="0"/>
                </a:rPr>
                <a:t>    </a:t>
              </a:r>
              <a:r>
                <a:rPr kumimoji="1" lang="zh-CN" altLang="en-US" sz="2400" b="1" dirty="0" smtClean="0">
                  <a:latin typeface="Times New Roman" pitchFamily="18" charset="0"/>
                </a:rPr>
                <a:t>在</a:t>
              </a:r>
              <a:r>
                <a:rPr kumimoji="1" lang="zh-CN" altLang="en-US" sz="2400" b="1" dirty="0">
                  <a:latin typeface="Times New Roman" pitchFamily="18" charset="0"/>
                </a:rPr>
                <a:t>低频段或高频段，若存在一个频率</a:t>
              </a:r>
              <a:r>
                <a:rPr kumimoji="1" lang="en-US" altLang="zh-CN" sz="2400" b="1" i="1" dirty="0">
                  <a:latin typeface="Times New Roman" pitchFamily="18" charset="0"/>
                </a:rPr>
                <a:t>f</a:t>
              </a:r>
              <a:r>
                <a:rPr kumimoji="1" lang="en-US" altLang="zh-CN" sz="2400" b="1" baseline="-25000" dirty="0">
                  <a:latin typeface="Times New Roman" pitchFamily="18" charset="0"/>
                </a:rPr>
                <a:t>0</a:t>
              </a:r>
              <a:r>
                <a:rPr kumimoji="1" lang="zh-CN" altLang="en-US" sz="2400" b="1" dirty="0">
                  <a:latin typeface="Times New Roman" pitchFamily="18" charset="0"/>
                </a:rPr>
                <a:t>，</a:t>
              </a:r>
              <a:r>
                <a:rPr kumimoji="1" lang="zh-CN" altLang="zh-CN" sz="2400" b="1" dirty="0">
                  <a:latin typeface="Times New Roman" pitchFamily="18" charset="0"/>
                </a:rPr>
                <a:t>且当</a:t>
              </a:r>
              <a:r>
                <a:rPr kumimoji="1" lang="zh-CN" altLang="en-US" sz="2400" b="1" dirty="0">
                  <a:latin typeface="Times New Roman" pitchFamily="18" charset="0"/>
                </a:rPr>
                <a:t> </a:t>
              </a:r>
              <a:r>
                <a:rPr kumimoji="1" lang="en-US" altLang="zh-CN" sz="2400" b="1" i="1" dirty="0">
                  <a:latin typeface="Times New Roman" pitchFamily="18" charset="0"/>
                </a:rPr>
                <a:t>f</a:t>
              </a:r>
              <a:r>
                <a:rPr kumimoji="1" lang="zh-CN" altLang="en-US" sz="2400" b="1" dirty="0">
                  <a:latin typeface="Times New Roman" pitchFamily="18" charset="0"/>
                </a:rPr>
                <a:t>＝ </a:t>
              </a:r>
              <a:r>
                <a:rPr kumimoji="1" lang="en-US" altLang="zh-CN" sz="2400" b="1" i="1" dirty="0">
                  <a:latin typeface="Times New Roman" pitchFamily="18" charset="0"/>
                </a:rPr>
                <a:t>f</a:t>
              </a:r>
              <a:r>
                <a:rPr kumimoji="1" lang="en-US" altLang="zh-CN" sz="2400" b="1" baseline="-25000" dirty="0">
                  <a:latin typeface="Times New Roman" pitchFamily="18" charset="0"/>
                </a:rPr>
                <a:t>0 </a:t>
              </a:r>
              <a:r>
                <a:rPr kumimoji="1" lang="zh-CN" altLang="zh-CN" sz="2400" b="1" dirty="0">
                  <a:latin typeface="Times New Roman" pitchFamily="18" charset="0"/>
                </a:rPr>
                <a:t>时</a:t>
              </a:r>
              <a:r>
                <a:rPr kumimoji="1" lang="zh-CN" altLang="en-US" sz="2400" b="1" dirty="0">
                  <a:latin typeface="Times New Roman" pitchFamily="18" charset="0"/>
                </a:rPr>
                <a:t>附加相移为</a:t>
              </a:r>
              <a:r>
                <a:rPr kumimoji="1" lang="en-US" altLang="zh-CN" sz="2400" b="1" dirty="0">
                  <a:latin typeface="Times New Roman" pitchFamily="18" charset="0"/>
                </a:rPr>
                <a:t>±π</a:t>
              </a:r>
              <a:r>
                <a:rPr kumimoji="1" lang="zh-CN" altLang="en-US" sz="2400" b="1" dirty="0">
                  <a:latin typeface="Times New Roman" pitchFamily="18" charset="0"/>
                </a:rPr>
                <a:t>，</a:t>
              </a:r>
              <a:r>
                <a:rPr kumimoji="1" lang="zh-CN" altLang="zh-CN" sz="2400" b="1" dirty="0">
                  <a:latin typeface="Times New Roman" pitchFamily="18" charset="0"/>
                </a:rPr>
                <a:t>则</a:t>
              </a:r>
              <a:endParaRPr kumimoji="1" lang="zh-CN" altLang="en-US" sz="2400" dirty="0">
                <a:latin typeface="Times New Roman"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6020">
                                            <p:txEl>
                                              <p:pRg st="0" end="0"/>
                                            </p:txEl>
                                          </p:spTgt>
                                        </p:tgtEl>
                                        <p:attrNameLst>
                                          <p:attrName>style.visibility</p:attrName>
                                        </p:attrNameLst>
                                      </p:cBhvr>
                                      <p:to>
                                        <p:strVal val="visible"/>
                                      </p:to>
                                    </p:set>
                                    <p:animEffect transition="in" filter="wipe(left)">
                                      <p:cBhvr>
                                        <p:cTn id="12" dur="500"/>
                                        <p:tgtEl>
                                          <p:spTgt spid="860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6018"/>
                                        </p:tgtEl>
                                        <p:attrNameLst>
                                          <p:attrName>style.visibility</p:attrName>
                                        </p:attrNameLst>
                                      </p:cBhvr>
                                      <p:to>
                                        <p:strVal val="visible"/>
                                      </p:to>
                                    </p:set>
                                    <p:animEffect transition="in" filter="wipe(left)">
                                      <p:cBhvr>
                                        <p:cTn id="17" dur="500"/>
                                        <p:tgtEl>
                                          <p:spTgt spid="860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6021">
                                            <p:txEl>
                                              <p:pRg st="0" end="0"/>
                                            </p:txEl>
                                          </p:spTgt>
                                        </p:tgtEl>
                                        <p:attrNameLst>
                                          <p:attrName>style.visibility</p:attrName>
                                        </p:attrNameLst>
                                      </p:cBhvr>
                                      <p:to>
                                        <p:strVal val="visible"/>
                                      </p:to>
                                    </p:set>
                                    <p:animEffect transition="in" filter="wipe(left)">
                                      <p:cBhvr>
                                        <p:cTn id="22" dur="500"/>
                                        <p:tgtEl>
                                          <p:spTgt spid="860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build="p" autoUpdateAnimBg="0"/>
      <p:bldP spid="86021"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2" name="Object 2"/>
          <p:cNvGraphicFramePr>
            <a:graphicFrameLocks noChangeAspect="1"/>
          </p:cNvGraphicFramePr>
          <p:nvPr/>
        </p:nvGraphicFramePr>
        <p:xfrm>
          <a:off x="5106988" y="1412875"/>
          <a:ext cx="3055937" cy="531813"/>
        </p:xfrm>
        <a:graphic>
          <a:graphicData uri="http://schemas.openxmlformats.org/presentationml/2006/ole">
            <mc:AlternateContent xmlns:mc="http://schemas.openxmlformats.org/markup-compatibility/2006">
              <mc:Choice xmlns:v="urn:schemas-microsoft-com:vml" Requires="v">
                <p:oleObj spid="_x0000_s198712" name="公式" r:id="rId3" imgW="1384200" imgH="241200" progId="Equation.3">
                  <p:embed/>
                </p:oleObj>
              </mc:Choice>
              <mc:Fallback>
                <p:oleObj name="公式" r:id="rId3" imgW="1384200" imgH="241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6988" y="1412875"/>
                        <a:ext cx="3055937" cy="531813"/>
                      </a:xfrm>
                      <a:prstGeom prst="rect">
                        <a:avLst/>
                      </a:prstGeom>
                      <a:noFill/>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92163" name="Object 3"/>
          <p:cNvGraphicFramePr>
            <a:graphicFrameLocks noChangeAspect="1"/>
          </p:cNvGraphicFramePr>
          <p:nvPr/>
        </p:nvGraphicFramePr>
        <p:xfrm>
          <a:off x="5148263" y="1916113"/>
          <a:ext cx="1828800" cy="530225"/>
        </p:xfrm>
        <a:graphic>
          <a:graphicData uri="http://schemas.openxmlformats.org/presentationml/2006/ole">
            <mc:AlternateContent xmlns:mc="http://schemas.openxmlformats.org/markup-compatibility/2006">
              <mc:Choice xmlns:v="urn:schemas-microsoft-com:vml" Requires="v">
                <p:oleObj spid="_x0000_s198713" name="公式" r:id="rId5" imgW="825480" imgH="241200" progId="Equation.3">
                  <p:embed/>
                </p:oleObj>
              </mc:Choice>
              <mc:Fallback>
                <p:oleObj name="公式" r:id="rId5" imgW="825480" imgH="2412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263" y="1916113"/>
                        <a:ext cx="1828800" cy="530225"/>
                      </a:xfrm>
                      <a:prstGeom prst="rect">
                        <a:avLst/>
                      </a:prstGeom>
                      <a:noFill/>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92164" name="Object 4"/>
          <p:cNvGraphicFramePr>
            <a:graphicFrameLocks noChangeAspect="1"/>
          </p:cNvGraphicFramePr>
          <p:nvPr/>
        </p:nvGraphicFramePr>
        <p:xfrm>
          <a:off x="1258888" y="4148138"/>
          <a:ext cx="1227137" cy="392112"/>
        </p:xfrm>
        <a:graphic>
          <a:graphicData uri="http://schemas.openxmlformats.org/presentationml/2006/ole">
            <mc:AlternateContent xmlns:mc="http://schemas.openxmlformats.org/markup-compatibility/2006">
              <mc:Choice xmlns:v="urn:schemas-microsoft-com:vml" Requires="v">
                <p:oleObj spid="_x0000_s198714" name="Equation" r:id="rId7" imgW="558720" imgH="190440" progId="Equation.3">
                  <p:embed/>
                </p:oleObj>
              </mc:Choice>
              <mc:Fallback>
                <p:oleObj name="Equation" r:id="rId7" imgW="558720" imgH="1904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4148138"/>
                        <a:ext cx="1227137" cy="392112"/>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92165" name="Rectangle 5"/>
          <p:cNvSpPr>
            <a:spLocks noGrp="1" noChangeArrowheads="1"/>
          </p:cNvSpPr>
          <p:nvPr>
            <p:ph type="title"/>
          </p:nvPr>
        </p:nvSpPr>
        <p:spPr>
          <a:xfrm>
            <a:off x="395288" y="981075"/>
            <a:ext cx="7072312" cy="371475"/>
          </a:xfrm>
        </p:spPr>
        <p:txBody>
          <a:bodyPr/>
          <a:lstStyle/>
          <a:p>
            <a:pPr algn="l"/>
            <a:r>
              <a:rPr lang="en-US" altLang="zh-CN" sz="3200">
                <a:solidFill>
                  <a:schemeClr val="tx1"/>
                </a:solidFill>
                <a:latin typeface="华文行楷" pitchFamily="2" charset="-122"/>
                <a:ea typeface="华文行楷" pitchFamily="2" charset="-122"/>
              </a:rPr>
              <a:t>3. </a:t>
            </a:r>
            <a:r>
              <a:rPr lang="zh-CN" altLang="en-US" sz="3200">
                <a:solidFill>
                  <a:schemeClr val="tx1"/>
                </a:solidFill>
                <a:latin typeface="华文行楷" pitchFamily="2" charset="-122"/>
                <a:ea typeface="华文行楷" pitchFamily="2" charset="-122"/>
              </a:rPr>
              <a:t>自激振荡的条件</a:t>
            </a:r>
          </a:p>
        </p:txBody>
      </p:sp>
      <p:graphicFrame>
        <p:nvGraphicFramePr>
          <p:cNvPr id="92166" name="Object 6"/>
          <p:cNvGraphicFramePr>
            <a:graphicFrameLocks noChangeAspect="1"/>
          </p:cNvGraphicFramePr>
          <p:nvPr/>
        </p:nvGraphicFramePr>
        <p:xfrm>
          <a:off x="4140200" y="5732463"/>
          <a:ext cx="1127125" cy="620712"/>
        </p:xfrm>
        <a:graphic>
          <a:graphicData uri="http://schemas.openxmlformats.org/presentationml/2006/ole">
            <mc:AlternateContent xmlns:mc="http://schemas.openxmlformats.org/markup-compatibility/2006">
              <mc:Choice xmlns:v="urn:schemas-microsoft-com:vml" Requires="v">
                <p:oleObj spid="_x0000_s198715" name="Equation" r:id="rId9" imgW="507960" imgH="279360" progId="Equation.3">
                  <p:embed/>
                </p:oleObj>
              </mc:Choice>
              <mc:Fallback>
                <p:oleObj name="Equation" r:id="rId9" imgW="507960" imgH="27936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0200" y="5732463"/>
                        <a:ext cx="1127125" cy="620712"/>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92167" name="Object 7"/>
          <p:cNvGraphicFramePr>
            <a:graphicFrameLocks noChangeAspect="1"/>
          </p:cNvGraphicFramePr>
          <p:nvPr/>
        </p:nvGraphicFramePr>
        <p:xfrm>
          <a:off x="900113" y="1555750"/>
          <a:ext cx="3657600" cy="1857375"/>
        </p:xfrm>
        <a:graphic>
          <a:graphicData uri="http://schemas.openxmlformats.org/presentationml/2006/ole">
            <mc:AlternateContent xmlns:mc="http://schemas.openxmlformats.org/markup-compatibility/2006">
              <mc:Choice xmlns:v="urn:schemas-microsoft-com:vml" Requires="v">
                <p:oleObj spid="_x0000_s198716" name="Photo Editor 照片" r:id="rId11" imgW="11761905" imgH="5971429" progId="">
                  <p:embed/>
                </p:oleObj>
              </mc:Choice>
              <mc:Fallback>
                <p:oleObj name="Photo Editor 照片" r:id="rId11" imgW="11761905" imgH="5971429" progId="">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0113" y="1555750"/>
                        <a:ext cx="365760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8"/>
          <p:cNvGrpSpPr>
            <a:grpSpLocks/>
          </p:cNvGrpSpPr>
          <p:nvPr/>
        </p:nvGrpSpPr>
        <p:grpSpPr bwMode="auto">
          <a:xfrm>
            <a:off x="2771775" y="3644900"/>
            <a:ext cx="5516563" cy="1152525"/>
            <a:chOff x="1728" y="2160"/>
            <a:chExt cx="3475" cy="726"/>
          </a:xfrm>
        </p:grpSpPr>
        <p:graphicFrame>
          <p:nvGraphicFramePr>
            <p:cNvPr id="92169" name="Object 9"/>
            <p:cNvGraphicFramePr>
              <a:graphicFrameLocks noChangeAspect="1"/>
            </p:cNvGraphicFramePr>
            <p:nvPr/>
          </p:nvGraphicFramePr>
          <p:xfrm>
            <a:off x="2321" y="2160"/>
            <a:ext cx="2882" cy="726"/>
          </p:xfrm>
          <a:graphic>
            <a:graphicData uri="http://schemas.openxmlformats.org/presentationml/2006/ole">
              <mc:AlternateContent xmlns:mc="http://schemas.openxmlformats.org/markup-compatibility/2006">
                <mc:Choice xmlns:v="urn:schemas-microsoft-com:vml" Requires="v">
                  <p:oleObj spid="_x0000_s198717" name="Equation" r:id="rId13" imgW="2082600" imgH="558720" progId="Equation.3">
                    <p:embed/>
                  </p:oleObj>
                </mc:Choice>
                <mc:Fallback>
                  <p:oleObj name="Equation" r:id="rId13" imgW="2082600" imgH="558720" progId="Equation.3">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21" y="2160"/>
                          <a:ext cx="2882" cy="726"/>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92170" name="AutoShape 10"/>
            <p:cNvSpPr>
              <a:spLocks noChangeArrowheads="1"/>
            </p:cNvSpPr>
            <p:nvPr/>
          </p:nvSpPr>
          <p:spPr bwMode="auto">
            <a:xfrm>
              <a:off x="1728" y="2496"/>
              <a:ext cx="336" cy="144"/>
            </a:xfrm>
            <a:prstGeom prst="rightArrow">
              <a:avLst>
                <a:gd name="adj1" fmla="val 50000"/>
                <a:gd name="adj2" fmla="val 58333"/>
              </a:avLst>
            </a:prstGeom>
            <a:solidFill>
              <a:srgbClr val="CCFFFF"/>
            </a:solidFill>
            <a:ln w="28575">
              <a:solidFill>
                <a:srgbClr val="FF3300"/>
              </a:solidFill>
              <a:miter lim="800000"/>
              <a:headEnd/>
              <a:tailEnd/>
            </a:ln>
            <a:effectLst/>
          </p:spPr>
          <p:txBody>
            <a:bodyPr wrap="none" anchor="ctr"/>
            <a:lstStyle/>
            <a:p>
              <a:endParaRPr lang="zh-CN" altLang="en-US"/>
            </a:p>
          </p:txBody>
        </p:sp>
      </p:grpSp>
      <p:sp>
        <p:nvSpPr>
          <p:cNvPr id="92171" name="Text Box 11"/>
          <p:cNvSpPr txBox="1">
            <a:spLocks noChangeArrowheads="1"/>
          </p:cNvSpPr>
          <p:nvPr/>
        </p:nvSpPr>
        <p:spPr bwMode="auto">
          <a:xfrm>
            <a:off x="1066800" y="4935538"/>
            <a:ext cx="7467600" cy="830997"/>
          </a:xfrm>
          <a:prstGeom prst="rect">
            <a:avLst/>
          </a:prstGeom>
          <a:noFill/>
          <a:ln w="9525">
            <a:noFill/>
            <a:miter lim="800000"/>
            <a:headEnd/>
            <a:tailEnd/>
          </a:ln>
          <a:effectLst/>
        </p:spPr>
        <p:txBody>
          <a:bodyPr>
            <a:spAutoFit/>
          </a:bodyPr>
          <a:lstStyle/>
          <a:p>
            <a:pPr>
              <a:spcBef>
                <a:spcPct val="50000"/>
              </a:spcBef>
            </a:pPr>
            <a:r>
              <a:rPr kumimoji="1" lang="en-US" altLang="zh-CN" sz="2400" b="1" dirty="0">
                <a:latin typeface="Times New Roman" pitchFamily="18" charset="0"/>
              </a:rPr>
              <a:t>    </a:t>
            </a:r>
            <a:r>
              <a:rPr kumimoji="1" lang="en-US" altLang="zh-CN" sz="2400" b="1" dirty="0" smtClean="0">
                <a:latin typeface="Times New Roman" pitchFamily="18" charset="0"/>
              </a:rPr>
              <a:t>     </a:t>
            </a:r>
            <a:r>
              <a:rPr kumimoji="1" lang="zh-CN" altLang="en-US" sz="2400" b="1" dirty="0" smtClean="0">
                <a:latin typeface="Times New Roman" pitchFamily="18" charset="0"/>
              </a:rPr>
              <a:t>由于</a:t>
            </a:r>
            <a:r>
              <a:rPr kumimoji="1" lang="zh-CN" altLang="en-US" sz="2400" b="1" dirty="0">
                <a:latin typeface="Times New Roman" pitchFamily="18" charset="0"/>
              </a:rPr>
              <a:t>电路通电后输出量有一个从小到大直至稳幅的过程，起振条件为</a:t>
            </a:r>
          </a:p>
        </p:txBody>
      </p:sp>
      <p:grpSp>
        <p:nvGrpSpPr>
          <p:cNvPr id="3" name="Group 12"/>
          <p:cNvGrpSpPr>
            <a:grpSpLocks/>
          </p:cNvGrpSpPr>
          <p:nvPr/>
        </p:nvGrpSpPr>
        <p:grpSpPr bwMode="auto">
          <a:xfrm>
            <a:off x="5076825" y="2492375"/>
            <a:ext cx="3235325" cy="1081088"/>
            <a:chOff x="3198" y="1389"/>
            <a:chExt cx="2038" cy="681"/>
          </a:xfrm>
        </p:grpSpPr>
        <p:sp>
          <p:nvSpPr>
            <p:cNvPr id="92173" name="AutoShape 13"/>
            <p:cNvSpPr>
              <a:spLocks/>
            </p:cNvSpPr>
            <p:nvPr/>
          </p:nvSpPr>
          <p:spPr bwMode="auto">
            <a:xfrm>
              <a:off x="3198" y="1389"/>
              <a:ext cx="1494" cy="317"/>
            </a:xfrm>
            <a:prstGeom prst="borderCallout1">
              <a:avLst>
                <a:gd name="adj1" fmla="val 22713"/>
                <a:gd name="adj2" fmla="val -3213"/>
                <a:gd name="adj3" fmla="val 271926"/>
                <a:gd name="adj4" fmla="val -17806"/>
              </a:avLst>
            </a:prstGeom>
            <a:solidFill>
              <a:srgbClr val="FFFFCC"/>
            </a:solidFill>
            <a:ln w="19050">
              <a:solidFill>
                <a:srgbClr val="FF0000"/>
              </a:solidFill>
              <a:miter lim="800000"/>
              <a:headEnd/>
              <a:tailEnd/>
            </a:ln>
            <a:effectLst/>
          </p:spPr>
          <p:txBody>
            <a:bodyPr/>
            <a:lstStyle/>
            <a:p>
              <a:pPr algn="ctr"/>
              <a:r>
                <a:rPr kumimoji="1" lang="zh-CN" altLang="en-US" sz="2400" b="1">
                  <a:latin typeface="Times New Roman" pitchFamily="18" charset="0"/>
                </a:rPr>
                <a:t>幅值平衡条件</a:t>
              </a:r>
            </a:p>
          </p:txBody>
        </p:sp>
        <p:sp>
          <p:nvSpPr>
            <p:cNvPr id="92174" name="AutoShape 14"/>
            <p:cNvSpPr>
              <a:spLocks/>
            </p:cNvSpPr>
            <p:nvPr/>
          </p:nvSpPr>
          <p:spPr bwMode="auto">
            <a:xfrm>
              <a:off x="3787" y="1752"/>
              <a:ext cx="1449" cy="318"/>
            </a:xfrm>
            <a:prstGeom prst="borderCallout1">
              <a:avLst>
                <a:gd name="adj1" fmla="val 22644"/>
                <a:gd name="adj2" fmla="val -3315"/>
                <a:gd name="adj3" fmla="val 279560"/>
                <a:gd name="adj4" fmla="val -40306"/>
              </a:avLst>
            </a:prstGeom>
            <a:solidFill>
              <a:srgbClr val="FFFFCC"/>
            </a:solidFill>
            <a:ln w="19050">
              <a:solidFill>
                <a:srgbClr val="FF0000"/>
              </a:solidFill>
              <a:miter lim="800000"/>
              <a:headEnd/>
              <a:tailEnd/>
            </a:ln>
            <a:effectLst/>
          </p:spPr>
          <p:txBody>
            <a:bodyPr/>
            <a:lstStyle/>
            <a:p>
              <a:pPr algn="ctr"/>
              <a:r>
                <a:rPr kumimoji="1" lang="zh-CN" altLang="en-US" sz="2400" b="1">
                  <a:latin typeface="Times New Roman" pitchFamily="18" charset="0"/>
                </a:rPr>
                <a:t>相位平衡条件</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167"/>
                                        </p:tgtEl>
                                        <p:attrNameLst>
                                          <p:attrName>style.visibility</p:attrName>
                                        </p:attrNameLst>
                                      </p:cBhvr>
                                      <p:to>
                                        <p:strVal val="visible"/>
                                      </p:to>
                                    </p:set>
                                    <p:animEffect transition="in" filter="wipe(left)">
                                      <p:cBhvr>
                                        <p:cTn id="7" dur="500"/>
                                        <p:tgtEl>
                                          <p:spTgt spid="921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162"/>
                                        </p:tgtEl>
                                        <p:attrNameLst>
                                          <p:attrName>style.visibility</p:attrName>
                                        </p:attrNameLst>
                                      </p:cBhvr>
                                      <p:to>
                                        <p:strVal val="visible"/>
                                      </p:to>
                                    </p:set>
                                    <p:animEffect transition="in" filter="wipe(left)">
                                      <p:cBhvr>
                                        <p:cTn id="12" dur="500"/>
                                        <p:tgtEl>
                                          <p:spTgt spid="921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163"/>
                                        </p:tgtEl>
                                        <p:attrNameLst>
                                          <p:attrName>style.visibility</p:attrName>
                                        </p:attrNameLst>
                                      </p:cBhvr>
                                      <p:to>
                                        <p:strVal val="visible"/>
                                      </p:to>
                                    </p:set>
                                    <p:animEffect transition="in" filter="wipe(left)">
                                      <p:cBhvr>
                                        <p:cTn id="17" dur="500"/>
                                        <p:tgtEl>
                                          <p:spTgt spid="921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2164"/>
                                        </p:tgtEl>
                                        <p:attrNameLst>
                                          <p:attrName>style.visibility</p:attrName>
                                        </p:attrNameLst>
                                      </p:cBhvr>
                                      <p:to>
                                        <p:strVal val="visible"/>
                                      </p:to>
                                    </p:set>
                                    <p:animEffect transition="in" filter="wipe(left)">
                                      <p:cBhvr>
                                        <p:cTn id="22" dur="500"/>
                                        <p:tgtEl>
                                          <p:spTgt spid="921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2171">
                                            <p:txEl>
                                              <p:pRg st="0" end="0"/>
                                            </p:txEl>
                                          </p:spTgt>
                                        </p:tgtEl>
                                        <p:attrNameLst>
                                          <p:attrName>style.visibility</p:attrName>
                                        </p:attrNameLst>
                                      </p:cBhvr>
                                      <p:to>
                                        <p:strVal val="visible"/>
                                      </p:to>
                                    </p:set>
                                    <p:animEffect transition="in" filter="wipe(left)">
                                      <p:cBhvr>
                                        <p:cTn id="37" dur="500"/>
                                        <p:tgtEl>
                                          <p:spTgt spid="9217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2166"/>
                                        </p:tgtEl>
                                        <p:attrNameLst>
                                          <p:attrName>style.visibility</p:attrName>
                                        </p:attrNameLst>
                                      </p:cBhvr>
                                      <p:to>
                                        <p:strVal val="visible"/>
                                      </p:to>
                                    </p:set>
                                    <p:animEffect transition="in" filter="wipe(left)">
                                      <p:cBhvr>
                                        <p:cTn id="42" dur="500"/>
                                        <p:tgtEl>
                                          <p:spTgt spid="92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71"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179388" y="976298"/>
            <a:ext cx="7200900" cy="381000"/>
          </a:xfrm>
          <a:noFill/>
        </p:spPr>
        <p:txBody>
          <a:bodyPr/>
          <a:lstStyle/>
          <a:p>
            <a:pPr algn="l"/>
            <a:r>
              <a:rPr lang="zh-CN" altLang="en-US" sz="3200" dirty="0">
                <a:solidFill>
                  <a:schemeClr val="tx1"/>
                </a:solidFill>
                <a:latin typeface="华文行楷" pitchFamily="2" charset="-122"/>
                <a:ea typeface="华文行楷" pitchFamily="2" charset="-122"/>
              </a:rPr>
              <a:t>二、负反馈放大电路稳定性的分析</a:t>
            </a:r>
          </a:p>
        </p:txBody>
      </p:sp>
      <p:sp>
        <p:nvSpPr>
          <p:cNvPr id="93187" name="Text Box 3"/>
          <p:cNvSpPr txBox="1">
            <a:spLocks noChangeArrowheads="1"/>
          </p:cNvSpPr>
          <p:nvPr/>
        </p:nvSpPr>
        <p:spPr bwMode="auto">
          <a:xfrm>
            <a:off x="773113" y="1785938"/>
            <a:ext cx="6400800" cy="895350"/>
          </a:xfrm>
          <a:prstGeom prst="rect">
            <a:avLst/>
          </a:prstGeom>
          <a:noFill/>
          <a:ln w="9525">
            <a:noFill/>
            <a:miter lim="800000"/>
            <a:headEnd/>
            <a:tailEnd/>
          </a:ln>
          <a:effectLst/>
        </p:spPr>
        <p:txBody>
          <a:bodyPr>
            <a:spAutoFit/>
          </a:bodyPr>
          <a:lstStyle/>
          <a:p>
            <a:pPr>
              <a:lnSpc>
                <a:spcPct val="110000"/>
              </a:lnSpc>
            </a:pPr>
            <a:r>
              <a:rPr kumimoji="1" lang="en-US" altLang="zh-CN" sz="2400" b="1">
                <a:latin typeface="Times New Roman" pitchFamily="18" charset="0"/>
              </a:rPr>
              <a:t>①</a:t>
            </a:r>
            <a:r>
              <a:rPr kumimoji="1" lang="zh-CN" altLang="en-US" sz="2400" b="1">
                <a:latin typeface="Times New Roman" pitchFamily="18" charset="0"/>
              </a:rPr>
              <a:t>附加相移由放大电路决定</a:t>
            </a:r>
            <a:r>
              <a:rPr kumimoji="1" lang="en-US" altLang="zh-CN" sz="2400" b="1">
                <a:latin typeface="Times New Roman" pitchFamily="18" charset="0"/>
              </a:rPr>
              <a:t>;</a:t>
            </a:r>
          </a:p>
          <a:p>
            <a:pPr>
              <a:lnSpc>
                <a:spcPct val="110000"/>
              </a:lnSpc>
            </a:pPr>
            <a:r>
              <a:rPr kumimoji="1" lang="en-US" altLang="zh-CN" sz="2400" b="1">
                <a:latin typeface="Times New Roman" pitchFamily="18" charset="0"/>
              </a:rPr>
              <a:t>②</a:t>
            </a:r>
            <a:r>
              <a:rPr kumimoji="1" lang="zh-CN" altLang="en-US" sz="2400" b="1">
                <a:latin typeface="Times New Roman" pitchFamily="18" charset="0"/>
              </a:rPr>
              <a:t>振荡只可能产生在高频段。</a:t>
            </a:r>
          </a:p>
        </p:txBody>
      </p:sp>
      <p:graphicFrame>
        <p:nvGraphicFramePr>
          <p:cNvPr id="93188" name="Object 4"/>
          <p:cNvGraphicFramePr>
            <a:graphicFrameLocks noChangeAspect="1"/>
          </p:cNvGraphicFramePr>
          <p:nvPr/>
        </p:nvGraphicFramePr>
        <p:xfrm>
          <a:off x="3363913" y="2852738"/>
          <a:ext cx="4343400" cy="547687"/>
        </p:xfrm>
        <a:graphic>
          <a:graphicData uri="http://schemas.openxmlformats.org/presentationml/2006/ole">
            <mc:AlternateContent xmlns:mc="http://schemas.openxmlformats.org/markup-compatibility/2006">
              <mc:Choice xmlns:v="urn:schemas-microsoft-com:vml" Requires="v">
                <p:oleObj spid="_x0000_s199709" name="Equation" r:id="rId3" imgW="1942920" imgH="279360" progId="Equation.3">
                  <p:embed/>
                </p:oleObj>
              </mc:Choice>
              <mc:Fallback>
                <p:oleObj name="Equation" r:id="rId3" imgW="1942920" imgH="2793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3913" y="2852738"/>
                        <a:ext cx="4343400" cy="547687"/>
                      </a:xfrm>
                      <a:prstGeom prst="rect">
                        <a:avLst/>
                      </a:prstGeom>
                      <a:solidFill>
                        <a:srgbClr val="CCFFFF"/>
                      </a:solidFill>
                    </p:spPr>
                  </p:pic>
                </p:oleObj>
              </mc:Fallback>
            </mc:AlternateContent>
          </a:graphicData>
        </a:graphic>
      </p:graphicFrame>
      <p:sp>
        <p:nvSpPr>
          <p:cNvPr id="93189" name="Text Box 5"/>
          <p:cNvSpPr txBox="1">
            <a:spLocks noChangeArrowheads="1"/>
          </p:cNvSpPr>
          <p:nvPr/>
        </p:nvSpPr>
        <p:spPr bwMode="auto">
          <a:xfrm>
            <a:off x="250825" y="1298575"/>
            <a:ext cx="8686800" cy="519113"/>
          </a:xfrm>
          <a:prstGeom prst="rect">
            <a:avLst/>
          </a:prstGeom>
          <a:noFill/>
          <a:ln w="12700" cap="sq">
            <a:noFill/>
            <a:miter lim="800000"/>
            <a:headEnd type="none" w="sm" len="sm"/>
            <a:tailEnd type="none" w="sm" len="sm"/>
          </a:ln>
          <a:effectLst/>
        </p:spPr>
        <p:txBody>
          <a:bodyPr>
            <a:spAutoFit/>
          </a:bodyPr>
          <a:lstStyle/>
          <a:p>
            <a:pPr>
              <a:spcBef>
                <a:spcPct val="50000"/>
              </a:spcBef>
            </a:pPr>
            <a:r>
              <a:rPr kumimoji="1" lang="zh-CN" altLang="en-US" sz="2800" b="1" dirty="0">
                <a:latin typeface="宋体" charset="-122"/>
              </a:rPr>
              <a:t>设反馈网络为电阻网络，放大电路为直接耦合形式。</a:t>
            </a:r>
          </a:p>
        </p:txBody>
      </p:sp>
      <p:sp>
        <p:nvSpPr>
          <p:cNvPr id="93190" name="Text Box 6"/>
          <p:cNvSpPr txBox="1">
            <a:spLocks noChangeArrowheads="1"/>
          </p:cNvSpPr>
          <p:nvPr/>
        </p:nvSpPr>
        <p:spPr bwMode="auto">
          <a:xfrm>
            <a:off x="468313" y="3386138"/>
            <a:ext cx="8675687" cy="457200"/>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990033"/>
                </a:solidFill>
                <a:latin typeface="Times New Roman" pitchFamily="18" charset="0"/>
              </a:rPr>
              <a:t>因没有满足相位条件的频率，故引入负反馈后不可能振荡。</a:t>
            </a:r>
          </a:p>
        </p:txBody>
      </p:sp>
      <p:graphicFrame>
        <p:nvGraphicFramePr>
          <p:cNvPr id="93191" name="Object 7"/>
          <p:cNvGraphicFramePr>
            <a:graphicFrameLocks noChangeAspect="1"/>
          </p:cNvGraphicFramePr>
          <p:nvPr/>
        </p:nvGraphicFramePr>
        <p:xfrm>
          <a:off x="3363913" y="3843338"/>
          <a:ext cx="4632325" cy="560387"/>
        </p:xfrm>
        <a:graphic>
          <a:graphicData uri="http://schemas.openxmlformats.org/presentationml/2006/ole">
            <mc:AlternateContent xmlns:mc="http://schemas.openxmlformats.org/markup-compatibility/2006">
              <mc:Choice xmlns:v="urn:schemas-microsoft-com:vml" Requires="v">
                <p:oleObj spid="_x0000_s199710" name="Equation" r:id="rId5" imgW="2019240" imgH="279360" progId="Equation.3">
                  <p:embed/>
                </p:oleObj>
              </mc:Choice>
              <mc:Fallback>
                <p:oleObj name="Equation" r:id="rId5" imgW="2019240" imgH="27936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3913" y="3843338"/>
                        <a:ext cx="4632325" cy="560387"/>
                      </a:xfrm>
                      <a:prstGeom prst="rect">
                        <a:avLst/>
                      </a:prstGeom>
                      <a:solidFill>
                        <a:srgbClr val="CCFFFF"/>
                      </a:solidFill>
                    </p:spPr>
                  </p:pic>
                </p:oleObj>
              </mc:Fallback>
            </mc:AlternateContent>
          </a:graphicData>
        </a:graphic>
      </p:graphicFrame>
      <p:sp>
        <p:nvSpPr>
          <p:cNvPr id="93192" name="Text Box 8"/>
          <p:cNvSpPr txBox="1">
            <a:spLocks noChangeArrowheads="1"/>
          </p:cNvSpPr>
          <p:nvPr/>
        </p:nvSpPr>
        <p:spPr bwMode="auto">
          <a:xfrm>
            <a:off x="468313" y="4452938"/>
            <a:ext cx="8675687" cy="457200"/>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990033"/>
                </a:solidFill>
                <a:latin typeface="Times New Roman" pitchFamily="18" charset="0"/>
              </a:rPr>
              <a:t>因没有满足幅值条件的频率，故引入负反馈后不可能振荡。</a:t>
            </a:r>
          </a:p>
        </p:txBody>
      </p:sp>
      <p:graphicFrame>
        <p:nvGraphicFramePr>
          <p:cNvPr id="93193" name="Object 9"/>
          <p:cNvGraphicFramePr>
            <a:graphicFrameLocks noChangeAspect="1"/>
          </p:cNvGraphicFramePr>
          <p:nvPr/>
        </p:nvGraphicFramePr>
        <p:xfrm>
          <a:off x="3287713" y="4986338"/>
          <a:ext cx="4619625" cy="560387"/>
        </p:xfrm>
        <a:graphic>
          <a:graphicData uri="http://schemas.openxmlformats.org/presentationml/2006/ole">
            <mc:AlternateContent xmlns:mc="http://schemas.openxmlformats.org/markup-compatibility/2006">
              <mc:Choice xmlns:v="urn:schemas-microsoft-com:vml" Requires="v">
                <p:oleObj spid="_x0000_s199711" name="Equation" r:id="rId7" imgW="2019240" imgH="279360" progId="Equation.3">
                  <p:embed/>
                </p:oleObj>
              </mc:Choice>
              <mc:Fallback>
                <p:oleObj name="Equation" r:id="rId7" imgW="2019240" imgH="27936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7713" y="4986338"/>
                        <a:ext cx="4619625" cy="560387"/>
                      </a:xfrm>
                      <a:prstGeom prst="rect">
                        <a:avLst/>
                      </a:prstGeom>
                      <a:solidFill>
                        <a:srgbClr val="CCFFFF"/>
                      </a:solidFill>
                    </p:spPr>
                  </p:pic>
                </p:oleObj>
              </mc:Fallback>
            </mc:AlternateContent>
          </a:graphicData>
        </a:graphic>
      </p:graphicFrame>
      <p:sp>
        <p:nvSpPr>
          <p:cNvPr id="93194" name="Text Box 10"/>
          <p:cNvSpPr txBox="1">
            <a:spLocks noChangeArrowheads="1"/>
          </p:cNvSpPr>
          <p:nvPr/>
        </p:nvSpPr>
        <p:spPr bwMode="auto">
          <a:xfrm>
            <a:off x="468313" y="5595938"/>
            <a:ext cx="8496300" cy="822325"/>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990033"/>
                </a:solidFill>
                <a:latin typeface="Times New Roman" pitchFamily="18" charset="0"/>
              </a:rPr>
              <a:t>对于产生－</a:t>
            </a:r>
            <a:r>
              <a:rPr kumimoji="1" lang="en-US" altLang="zh-CN" sz="2400" b="1">
                <a:solidFill>
                  <a:srgbClr val="990033"/>
                </a:solidFill>
                <a:latin typeface="Times New Roman" pitchFamily="18" charset="0"/>
              </a:rPr>
              <a:t>180</a:t>
            </a:r>
            <a:r>
              <a:rPr kumimoji="1" lang="en-US" altLang="zh-CN" sz="2400" b="1">
                <a:solidFill>
                  <a:srgbClr val="990033"/>
                </a:solidFill>
                <a:latin typeface="Times New Roman" pitchFamily="18" charset="0"/>
                <a:cs typeface="Times New Roman" pitchFamily="18" charset="0"/>
              </a:rPr>
              <a:t>º</a:t>
            </a:r>
            <a:r>
              <a:rPr kumimoji="1" lang="zh-CN" altLang="en-US" sz="2400" b="1">
                <a:solidFill>
                  <a:srgbClr val="990033"/>
                </a:solidFill>
                <a:latin typeface="Times New Roman" pitchFamily="18" charset="0"/>
              </a:rPr>
              <a:t>附加相移的信号频率，有可能满足起振条件，故引入负反馈后可能振荡。</a:t>
            </a:r>
          </a:p>
        </p:txBody>
      </p:sp>
      <p:sp>
        <p:nvSpPr>
          <p:cNvPr id="93195" name="Text Box 11"/>
          <p:cNvSpPr txBox="1">
            <a:spLocks noChangeArrowheads="1"/>
          </p:cNvSpPr>
          <p:nvPr/>
        </p:nvSpPr>
        <p:spPr bwMode="auto">
          <a:xfrm>
            <a:off x="468313" y="2928938"/>
            <a:ext cx="2743200" cy="457200"/>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对于单管放大电路</a:t>
            </a:r>
            <a:r>
              <a:rPr kumimoji="1" lang="en-US" altLang="zh-CN" sz="2400" b="1">
                <a:latin typeface="Times New Roman" pitchFamily="18" charset="0"/>
              </a:rPr>
              <a:t>:</a:t>
            </a:r>
          </a:p>
        </p:txBody>
      </p:sp>
      <p:sp>
        <p:nvSpPr>
          <p:cNvPr id="93196" name="Text Box 12"/>
          <p:cNvSpPr txBox="1">
            <a:spLocks noChangeArrowheads="1"/>
          </p:cNvSpPr>
          <p:nvPr/>
        </p:nvSpPr>
        <p:spPr bwMode="auto">
          <a:xfrm>
            <a:off x="468313" y="3919538"/>
            <a:ext cx="2743200" cy="457200"/>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对于两级放大电路</a:t>
            </a:r>
            <a:r>
              <a:rPr kumimoji="1" lang="en-US" altLang="zh-CN" sz="2400" b="1">
                <a:latin typeface="Times New Roman" pitchFamily="18" charset="0"/>
              </a:rPr>
              <a:t>:</a:t>
            </a:r>
          </a:p>
        </p:txBody>
      </p:sp>
      <p:sp>
        <p:nvSpPr>
          <p:cNvPr id="93197" name="Text Box 13"/>
          <p:cNvSpPr txBox="1">
            <a:spLocks noChangeArrowheads="1"/>
          </p:cNvSpPr>
          <p:nvPr/>
        </p:nvSpPr>
        <p:spPr bwMode="auto">
          <a:xfrm>
            <a:off x="468313" y="4986338"/>
            <a:ext cx="2743200" cy="457200"/>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对于三级放大电路</a:t>
            </a:r>
            <a:r>
              <a:rPr kumimoji="1" lang="en-US" altLang="zh-CN" sz="2400" b="1">
                <a:latin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3189">
                                            <p:txEl>
                                              <p:pRg st="0" end="0"/>
                                            </p:txEl>
                                          </p:spTgt>
                                        </p:tgtEl>
                                        <p:attrNameLst>
                                          <p:attrName>style.visibility</p:attrName>
                                        </p:attrNameLst>
                                      </p:cBhvr>
                                      <p:to>
                                        <p:strVal val="visible"/>
                                      </p:to>
                                    </p:set>
                                    <p:animEffect transition="in" filter="wipe(left)">
                                      <p:cBhvr>
                                        <p:cTn id="7" dur="500"/>
                                        <p:tgtEl>
                                          <p:spTgt spid="931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3187">
                                            <p:txEl>
                                              <p:pRg st="0" end="0"/>
                                            </p:txEl>
                                          </p:spTgt>
                                        </p:tgtEl>
                                        <p:attrNameLst>
                                          <p:attrName>style.visibility</p:attrName>
                                        </p:attrNameLst>
                                      </p:cBhvr>
                                      <p:to>
                                        <p:strVal val="visible"/>
                                      </p:to>
                                    </p:set>
                                    <p:animEffect transition="in" filter="wipe(left)">
                                      <p:cBhvr>
                                        <p:cTn id="12" dur="500"/>
                                        <p:tgtEl>
                                          <p:spTgt spid="9318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3187">
                                            <p:txEl>
                                              <p:pRg st="1" end="1"/>
                                            </p:txEl>
                                          </p:spTgt>
                                        </p:tgtEl>
                                        <p:attrNameLst>
                                          <p:attrName>style.visibility</p:attrName>
                                        </p:attrNameLst>
                                      </p:cBhvr>
                                      <p:to>
                                        <p:strVal val="visible"/>
                                      </p:to>
                                    </p:set>
                                    <p:animEffect transition="in" filter="wipe(left)">
                                      <p:cBhvr>
                                        <p:cTn id="17" dur="500"/>
                                        <p:tgtEl>
                                          <p:spTgt spid="9318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3195">
                                            <p:txEl>
                                              <p:pRg st="0" end="0"/>
                                            </p:txEl>
                                          </p:spTgt>
                                        </p:tgtEl>
                                        <p:attrNameLst>
                                          <p:attrName>style.visibility</p:attrName>
                                        </p:attrNameLst>
                                      </p:cBhvr>
                                      <p:to>
                                        <p:strVal val="visible"/>
                                      </p:to>
                                    </p:set>
                                    <p:animEffect transition="in" filter="wipe(left)">
                                      <p:cBhvr>
                                        <p:cTn id="22" dur="500"/>
                                        <p:tgtEl>
                                          <p:spTgt spid="9319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3188"/>
                                        </p:tgtEl>
                                        <p:attrNameLst>
                                          <p:attrName>style.visibility</p:attrName>
                                        </p:attrNameLst>
                                      </p:cBhvr>
                                      <p:to>
                                        <p:strVal val="visible"/>
                                      </p:to>
                                    </p:set>
                                    <p:animEffect transition="in" filter="wipe(left)">
                                      <p:cBhvr>
                                        <p:cTn id="27" dur="500"/>
                                        <p:tgtEl>
                                          <p:spTgt spid="931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3190">
                                            <p:txEl>
                                              <p:pRg st="0" end="0"/>
                                            </p:txEl>
                                          </p:spTgt>
                                        </p:tgtEl>
                                        <p:attrNameLst>
                                          <p:attrName>style.visibility</p:attrName>
                                        </p:attrNameLst>
                                      </p:cBhvr>
                                      <p:to>
                                        <p:strVal val="visible"/>
                                      </p:to>
                                    </p:set>
                                    <p:animEffect transition="in" filter="wipe(left)">
                                      <p:cBhvr>
                                        <p:cTn id="32" dur="500"/>
                                        <p:tgtEl>
                                          <p:spTgt spid="9319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3196">
                                            <p:txEl>
                                              <p:pRg st="0" end="0"/>
                                            </p:txEl>
                                          </p:spTgt>
                                        </p:tgtEl>
                                        <p:attrNameLst>
                                          <p:attrName>style.visibility</p:attrName>
                                        </p:attrNameLst>
                                      </p:cBhvr>
                                      <p:to>
                                        <p:strVal val="visible"/>
                                      </p:to>
                                    </p:set>
                                    <p:animEffect transition="in" filter="wipe(left)">
                                      <p:cBhvr>
                                        <p:cTn id="37" dur="500"/>
                                        <p:tgtEl>
                                          <p:spTgt spid="9319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3191"/>
                                        </p:tgtEl>
                                        <p:attrNameLst>
                                          <p:attrName>style.visibility</p:attrName>
                                        </p:attrNameLst>
                                      </p:cBhvr>
                                      <p:to>
                                        <p:strVal val="visible"/>
                                      </p:to>
                                    </p:set>
                                    <p:animEffect transition="in" filter="wipe(left)">
                                      <p:cBhvr>
                                        <p:cTn id="42" dur="500"/>
                                        <p:tgtEl>
                                          <p:spTgt spid="9319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3192">
                                            <p:txEl>
                                              <p:pRg st="0" end="0"/>
                                            </p:txEl>
                                          </p:spTgt>
                                        </p:tgtEl>
                                        <p:attrNameLst>
                                          <p:attrName>style.visibility</p:attrName>
                                        </p:attrNameLst>
                                      </p:cBhvr>
                                      <p:to>
                                        <p:strVal val="visible"/>
                                      </p:to>
                                    </p:set>
                                    <p:animEffect transition="in" filter="wipe(left)">
                                      <p:cBhvr>
                                        <p:cTn id="47" dur="500"/>
                                        <p:tgtEl>
                                          <p:spTgt spid="93192">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3197">
                                            <p:txEl>
                                              <p:pRg st="0" end="0"/>
                                            </p:txEl>
                                          </p:spTgt>
                                        </p:tgtEl>
                                        <p:attrNameLst>
                                          <p:attrName>style.visibility</p:attrName>
                                        </p:attrNameLst>
                                      </p:cBhvr>
                                      <p:to>
                                        <p:strVal val="visible"/>
                                      </p:to>
                                    </p:set>
                                    <p:animEffect transition="in" filter="wipe(left)">
                                      <p:cBhvr>
                                        <p:cTn id="52" dur="500"/>
                                        <p:tgtEl>
                                          <p:spTgt spid="93197">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3193"/>
                                        </p:tgtEl>
                                        <p:attrNameLst>
                                          <p:attrName>style.visibility</p:attrName>
                                        </p:attrNameLst>
                                      </p:cBhvr>
                                      <p:to>
                                        <p:strVal val="visible"/>
                                      </p:to>
                                    </p:set>
                                    <p:animEffect transition="in" filter="wipe(left)">
                                      <p:cBhvr>
                                        <p:cTn id="57" dur="500"/>
                                        <p:tgtEl>
                                          <p:spTgt spid="9319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93194">
                                            <p:txEl>
                                              <p:pRg st="0" end="0"/>
                                            </p:txEl>
                                          </p:spTgt>
                                        </p:tgtEl>
                                        <p:attrNameLst>
                                          <p:attrName>style.visibility</p:attrName>
                                        </p:attrNameLst>
                                      </p:cBhvr>
                                      <p:to>
                                        <p:strVal val="visible"/>
                                      </p:to>
                                    </p:set>
                                    <p:animEffect transition="in" filter="wipe(left)">
                                      <p:cBhvr>
                                        <p:cTn id="62" dur="500"/>
                                        <p:tgtEl>
                                          <p:spTgt spid="931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autoUpdateAnimBg="0"/>
      <p:bldP spid="93189" grpId="0" build="p" autoUpdateAnimBg="0"/>
      <p:bldP spid="93190" grpId="0" build="p" autoUpdateAnimBg="0"/>
      <p:bldP spid="93192" grpId="0" build="p" autoUpdateAnimBg="0"/>
      <p:bldP spid="93194" grpId="0" build="p" autoUpdateAnimBg="0"/>
      <p:bldP spid="93195" grpId="0" build="p" autoUpdateAnimBg="0"/>
      <p:bldP spid="93196" grpId="0" build="p" autoUpdateAnimBg="0"/>
      <p:bldP spid="93197"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357158" y="1214422"/>
            <a:ext cx="7572428" cy="592124"/>
          </a:xfrm>
          <a:noFill/>
        </p:spPr>
        <p:txBody>
          <a:bodyPr/>
          <a:lstStyle/>
          <a:p>
            <a:pPr algn="l"/>
            <a:r>
              <a:rPr lang="zh-CN" altLang="en-US" sz="3200" dirty="0">
                <a:solidFill>
                  <a:schemeClr val="tx1"/>
                </a:solidFill>
                <a:latin typeface="华文行楷" pitchFamily="2" charset="-122"/>
                <a:ea typeface="华文行楷" pitchFamily="2" charset="-122"/>
              </a:rPr>
              <a:t>什么样的放大电路引入负反馈后容易产生自激振荡？</a:t>
            </a:r>
          </a:p>
        </p:txBody>
      </p:sp>
      <p:sp>
        <p:nvSpPr>
          <p:cNvPr id="94211" name="Text Box 3"/>
          <p:cNvSpPr txBox="1">
            <a:spLocks noChangeArrowheads="1"/>
          </p:cNvSpPr>
          <p:nvPr/>
        </p:nvSpPr>
        <p:spPr bwMode="auto">
          <a:xfrm>
            <a:off x="468313" y="1790700"/>
            <a:ext cx="8131175" cy="1800225"/>
          </a:xfrm>
          <a:prstGeom prst="rect">
            <a:avLst/>
          </a:prstGeom>
          <a:noFill/>
          <a:ln w="9525">
            <a:noFill/>
            <a:miter lim="800000"/>
            <a:headEnd/>
            <a:tailEnd/>
          </a:ln>
          <a:effectLst/>
        </p:spPr>
        <p:txBody>
          <a:bodyPr>
            <a:spAutoFit/>
          </a:bodyPr>
          <a:lstStyle/>
          <a:p>
            <a:pPr>
              <a:spcBef>
                <a:spcPct val="50000"/>
              </a:spcBef>
            </a:pPr>
            <a:r>
              <a:rPr kumimoji="1" lang="en-US" altLang="zh-CN" sz="2800" b="1" dirty="0">
                <a:latin typeface="Times New Roman" pitchFamily="18" charset="0"/>
              </a:rPr>
              <a:t>     </a:t>
            </a:r>
            <a:r>
              <a:rPr kumimoji="1" lang="en-US" altLang="zh-CN" sz="2800" b="1" dirty="0" smtClean="0">
                <a:latin typeface="Times New Roman" pitchFamily="18" charset="0"/>
              </a:rPr>
              <a:t>    </a:t>
            </a:r>
            <a:r>
              <a:rPr kumimoji="1" lang="zh-CN" altLang="en-US" sz="2800" b="1" dirty="0" smtClean="0">
                <a:latin typeface="Times New Roman" pitchFamily="18" charset="0"/>
              </a:rPr>
              <a:t>三</a:t>
            </a:r>
            <a:r>
              <a:rPr kumimoji="1" lang="zh-CN" altLang="en-US" sz="2800" b="1" dirty="0">
                <a:latin typeface="Times New Roman" pitchFamily="18" charset="0"/>
              </a:rPr>
              <a:t>级或三级以上放大电路引入负反馈后有可能产生高频振荡；同理，耦合电容、旁路电容等为三个或三个以上的放大电路，引入负反馈后有可能产生低频振荡。</a:t>
            </a:r>
          </a:p>
        </p:txBody>
      </p:sp>
      <p:sp>
        <p:nvSpPr>
          <p:cNvPr id="94212" name="Text Box 4"/>
          <p:cNvSpPr txBox="1">
            <a:spLocks noChangeArrowheads="1"/>
          </p:cNvSpPr>
          <p:nvPr/>
        </p:nvSpPr>
        <p:spPr bwMode="auto">
          <a:xfrm>
            <a:off x="468313" y="4581525"/>
            <a:ext cx="8147050" cy="1569660"/>
          </a:xfrm>
          <a:prstGeom prst="rect">
            <a:avLst/>
          </a:prstGeom>
          <a:noFill/>
          <a:ln w="9525">
            <a:noFill/>
            <a:miter lim="800000"/>
            <a:headEnd/>
            <a:tailEnd/>
          </a:ln>
          <a:effectLst/>
        </p:spPr>
        <p:txBody>
          <a:bodyPr>
            <a:spAutoFit/>
          </a:bodyPr>
          <a:lstStyle/>
          <a:p>
            <a:pPr>
              <a:spcBef>
                <a:spcPct val="50000"/>
              </a:spcBef>
            </a:pPr>
            <a:r>
              <a:rPr kumimoji="1" lang="en-US" altLang="zh-CN" sz="2400" dirty="0">
                <a:latin typeface="Times New Roman" pitchFamily="18" charset="0"/>
              </a:rPr>
              <a:t>      </a:t>
            </a:r>
            <a:r>
              <a:rPr kumimoji="1" lang="en-US" altLang="zh-CN" sz="2400" dirty="0" smtClean="0">
                <a:latin typeface="Times New Roman" pitchFamily="18" charset="0"/>
              </a:rPr>
              <a:t>     </a:t>
            </a:r>
            <a:r>
              <a:rPr kumimoji="1" lang="zh-CN" altLang="en-US" sz="3200" b="1" dirty="0" smtClean="0">
                <a:solidFill>
                  <a:srgbClr val="990033"/>
                </a:solidFill>
                <a:latin typeface="Times New Roman" pitchFamily="18" charset="0"/>
                <a:ea typeface="隶书" pitchFamily="49" charset="-122"/>
              </a:rPr>
              <a:t>放大</a:t>
            </a:r>
            <a:r>
              <a:rPr kumimoji="1" lang="zh-CN" altLang="en-US" sz="3200" b="1" dirty="0">
                <a:solidFill>
                  <a:srgbClr val="990033"/>
                </a:solidFill>
                <a:latin typeface="Times New Roman" pitchFamily="18" charset="0"/>
                <a:ea typeface="隶书" pitchFamily="49" charset="-122"/>
              </a:rPr>
              <a:t>电路的级数越多，耦合电容、旁路电容越多，引入的负反馈越深，产生自激振荡的可能性越大。</a:t>
            </a:r>
          </a:p>
        </p:txBody>
      </p:sp>
      <p:sp>
        <p:nvSpPr>
          <p:cNvPr id="94213" name="Text Box 5"/>
          <p:cNvSpPr txBox="1">
            <a:spLocks noChangeArrowheads="1"/>
          </p:cNvSpPr>
          <p:nvPr/>
        </p:nvSpPr>
        <p:spPr bwMode="auto">
          <a:xfrm>
            <a:off x="468313" y="3662363"/>
            <a:ext cx="8424862" cy="946150"/>
          </a:xfrm>
          <a:prstGeom prst="rect">
            <a:avLst/>
          </a:prstGeom>
          <a:noFill/>
          <a:ln w="9525">
            <a:noFill/>
            <a:miter lim="800000"/>
            <a:headEnd/>
            <a:tailEnd/>
          </a:ln>
          <a:effectLst/>
        </p:spPr>
        <p:txBody>
          <a:bodyPr>
            <a:spAutoFit/>
          </a:bodyPr>
          <a:lstStyle/>
          <a:p>
            <a:pPr>
              <a:spcBef>
                <a:spcPct val="50000"/>
              </a:spcBef>
            </a:pPr>
            <a:r>
              <a:rPr kumimoji="1" lang="en-US" altLang="zh-CN" sz="2800" b="1" dirty="0">
                <a:latin typeface="Times New Roman" pitchFamily="18" charset="0"/>
              </a:rPr>
              <a:t>    </a:t>
            </a:r>
            <a:r>
              <a:rPr kumimoji="1" lang="en-US" altLang="zh-CN" sz="2800" b="1" dirty="0" smtClean="0">
                <a:latin typeface="Times New Roman" pitchFamily="18" charset="0"/>
              </a:rPr>
              <a:t>     </a:t>
            </a:r>
            <a:r>
              <a:rPr kumimoji="1" lang="zh-CN" altLang="en-US" sz="2800" b="1" dirty="0" smtClean="0">
                <a:latin typeface="Times New Roman" pitchFamily="18" charset="0"/>
              </a:rPr>
              <a:t>环路</a:t>
            </a:r>
            <a:r>
              <a:rPr kumimoji="1" lang="zh-CN" altLang="en-US" sz="2800" b="1" dirty="0">
                <a:latin typeface="Times New Roman" pitchFamily="18" charset="0"/>
              </a:rPr>
              <a:t>放大倍数</a:t>
            </a:r>
            <a:r>
              <a:rPr kumimoji="1" lang="en-US" altLang="zh-CN" sz="2800" b="1" i="1" dirty="0">
                <a:latin typeface="Times New Roman" pitchFamily="18" charset="0"/>
              </a:rPr>
              <a:t>AF</a:t>
            </a:r>
            <a:r>
              <a:rPr kumimoji="1" lang="zh-CN" altLang="en-US" sz="2800" b="1" dirty="0">
                <a:latin typeface="Times New Roman" pitchFamily="18" charset="0"/>
              </a:rPr>
              <a:t>越大，越容易满足起振条件，闭环后越容易产生自激振荡。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Effect transition="in" filter="wipe(left)">
                                      <p:cBhvr>
                                        <p:cTn id="7" dur="500"/>
                                        <p:tgtEl>
                                          <p:spTgt spid="942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4213"/>
                                        </p:tgtEl>
                                        <p:attrNameLst>
                                          <p:attrName>style.visibility</p:attrName>
                                        </p:attrNameLst>
                                      </p:cBhvr>
                                      <p:to>
                                        <p:strVal val="visible"/>
                                      </p:to>
                                    </p:set>
                                    <p:animEffect transition="in" filter="wipe(left)">
                                      <p:cBhvr>
                                        <p:cTn id="12" dur="500"/>
                                        <p:tgtEl>
                                          <p:spTgt spid="942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4212"/>
                                        </p:tgtEl>
                                        <p:attrNameLst>
                                          <p:attrName>style.visibility</p:attrName>
                                        </p:attrNameLst>
                                      </p:cBhvr>
                                      <p:to>
                                        <p:strVal val="visible"/>
                                      </p:to>
                                    </p:set>
                                    <p:animEffect transition="in" filter="wipe(left)">
                                      <p:cBhvr>
                                        <p:cTn id="17" dur="500"/>
                                        <p:tgtEl>
                                          <p:spTgt spid="94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autoUpdateAnimBg="0"/>
      <p:bldP spid="94212" grpId="0" autoUpdateAnimBg="0"/>
      <p:bldP spid="94213"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179388" y="765175"/>
            <a:ext cx="7343775" cy="609600"/>
          </a:xfrm>
          <a:noFill/>
        </p:spPr>
        <p:txBody>
          <a:bodyPr/>
          <a:lstStyle/>
          <a:p>
            <a:pPr algn="l"/>
            <a:r>
              <a:rPr lang="zh-CN" altLang="en-US" sz="3200">
                <a:solidFill>
                  <a:schemeClr val="tx1"/>
                </a:solidFill>
                <a:latin typeface="华文行楷" pitchFamily="2" charset="-122"/>
                <a:ea typeface="华文行楷" pitchFamily="2" charset="-122"/>
              </a:rPr>
              <a:t>三、负反馈放大电路稳定性的判断</a:t>
            </a:r>
          </a:p>
        </p:txBody>
      </p:sp>
      <p:sp>
        <p:nvSpPr>
          <p:cNvPr id="95235" name="Text Box 3"/>
          <p:cNvSpPr txBox="1">
            <a:spLocks noChangeArrowheads="1"/>
          </p:cNvSpPr>
          <p:nvPr/>
        </p:nvSpPr>
        <p:spPr bwMode="auto">
          <a:xfrm>
            <a:off x="622300" y="1336675"/>
            <a:ext cx="7848600" cy="457200"/>
          </a:xfrm>
          <a:prstGeom prst="rect">
            <a:avLst/>
          </a:prstGeom>
          <a:noFill/>
          <a:ln w="12700" cap="sq">
            <a:noFill/>
            <a:miter lim="800000"/>
            <a:headEnd type="none" w="sm" len="sm"/>
            <a:tailEnd type="none" w="sm" len="sm"/>
          </a:ln>
          <a:effectLst/>
        </p:spPr>
        <p:txBody>
          <a:bodyPr>
            <a:spAutoFit/>
          </a:bodyPr>
          <a:lstStyle/>
          <a:p>
            <a:pPr>
              <a:spcBef>
                <a:spcPct val="50000"/>
              </a:spcBef>
            </a:pPr>
            <a:r>
              <a:rPr kumimoji="1" lang="zh-CN" altLang="en-US" sz="2400" b="1">
                <a:latin typeface="宋体" charset="-122"/>
              </a:rPr>
              <a:t>已知环路增益的频率特性来判断闭环后电路的稳定性。</a:t>
            </a:r>
          </a:p>
        </p:txBody>
      </p:sp>
      <p:sp>
        <p:nvSpPr>
          <p:cNvPr id="95236" name="Text Box 4"/>
          <p:cNvSpPr txBox="1">
            <a:spLocks noChangeArrowheads="1"/>
          </p:cNvSpPr>
          <p:nvPr/>
        </p:nvSpPr>
        <p:spPr bwMode="auto">
          <a:xfrm>
            <a:off x="622300" y="1717675"/>
            <a:ext cx="7010400" cy="968375"/>
          </a:xfrm>
          <a:prstGeom prst="rect">
            <a:avLst/>
          </a:prstGeom>
          <a:noFill/>
          <a:ln w="9525">
            <a:noFill/>
            <a:miter lim="800000"/>
            <a:headEnd/>
            <a:tailEnd/>
          </a:ln>
          <a:effectLst/>
        </p:spPr>
        <p:txBody>
          <a:bodyPr>
            <a:spAutoFit/>
          </a:bodyPr>
          <a:lstStyle/>
          <a:p>
            <a:pPr>
              <a:lnSpc>
                <a:spcPct val="120000"/>
              </a:lnSpc>
            </a:pPr>
            <a:r>
              <a:rPr kumimoji="1" lang="zh-CN" altLang="en-US" sz="2400" b="1">
                <a:latin typeface="Times New Roman" pitchFamily="18" charset="0"/>
              </a:rPr>
              <a:t>使环路增益下降到</a:t>
            </a:r>
            <a:r>
              <a:rPr kumimoji="1" lang="en-US" altLang="zh-CN" sz="2400" b="1">
                <a:latin typeface="Times New Roman" pitchFamily="18" charset="0"/>
              </a:rPr>
              <a:t>0dB</a:t>
            </a:r>
            <a:r>
              <a:rPr kumimoji="1" lang="zh-CN" altLang="en-US" sz="2400" b="1">
                <a:latin typeface="Times New Roman" pitchFamily="18" charset="0"/>
              </a:rPr>
              <a:t>的频率，记作</a:t>
            </a:r>
            <a:r>
              <a:rPr kumimoji="1" lang="en-US" altLang="zh-CN" sz="2400" b="1" i="1">
                <a:latin typeface="Times New Roman" pitchFamily="18" charset="0"/>
              </a:rPr>
              <a:t>f</a:t>
            </a:r>
            <a:r>
              <a:rPr kumimoji="1" lang="en-US" altLang="zh-CN" sz="2400" b="1" baseline="-25000">
                <a:latin typeface="Times New Roman" pitchFamily="18" charset="0"/>
              </a:rPr>
              <a:t>c</a:t>
            </a:r>
            <a:r>
              <a:rPr kumimoji="1" lang="zh-CN" altLang="en-US" sz="2400" b="1">
                <a:latin typeface="Times New Roman" pitchFamily="18" charset="0"/>
              </a:rPr>
              <a:t>；</a:t>
            </a:r>
          </a:p>
          <a:p>
            <a:pPr>
              <a:lnSpc>
                <a:spcPct val="120000"/>
              </a:lnSpc>
            </a:pPr>
            <a:r>
              <a:rPr kumimoji="1" lang="zh-CN" altLang="en-US" sz="2400" b="1">
                <a:latin typeface="Times New Roman" pitchFamily="18" charset="0"/>
              </a:rPr>
              <a:t>使</a:t>
            </a:r>
            <a:r>
              <a:rPr kumimoji="1" lang="en-US" altLang="zh-CN" sz="2400" b="1" i="1">
                <a:latin typeface="Times New Roman" pitchFamily="18" charset="0"/>
                <a:cs typeface="Times New Roman" pitchFamily="18" charset="0"/>
              </a:rPr>
              <a:t>φ</a:t>
            </a:r>
            <a:r>
              <a:rPr kumimoji="1" lang="en-US" altLang="zh-CN" sz="2400" b="1" baseline="-25000">
                <a:latin typeface="Times New Roman" pitchFamily="18" charset="0"/>
                <a:cs typeface="Times New Roman" pitchFamily="18" charset="0"/>
              </a:rPr>
              <a:t>A</a:t>
            </a:r>
            <a:r>
              <a:rPr kumimoji="1" lang="zh-CN" altLang="en-US" sz="2400" b="1">
                <a:latin typeface="Times New Roman" pitchFamily="18" charset="0"/>
              </a:rPr>
              <a:t>＋</a:t>
            </a:r>
            <a:r>
              <a:rPr kumimoji="1" lang="en-US" altLang="zh-CN" sz="2400" b="1" i="1">
                <a:latin typeface="Times New Roman" pitchFamily="18" charset="0"/>
                <a:cs typeface="Times New Roman" pitchFamily="18" charset="0"/>
              </a:rPr>
              <a:t>φ</a:t>
            </a:r>
            <a:r>
              <a:rPr kumimoji="1" lang="en-US" altLang="zh-CN" sz="2400" b="1" baseline="-25000">
                <a:latin typeface="Times New Roman" pitchFamily="18" charset="0"/>
                <a:cs typeface="Times New Roman" pitchFamily="18" charset="0"/>
              </a:rPr>
              <a:t>F</a:t>
            </a:r>
            <a:r>
              <a:rPr kumimoji="1" lang="zh-CN" altLang="en-US" sz="2400" b="1">
                <a:latin typeface="Times New Roman" pitchFamily="18" charset="0"/>
              </a:rPr>
              <a:t>＝</a:t>
            </a:r>
            <a:r>
              <a:rPr kumimoji="1" lang="en-US" altLang="zh-CN" sz="2400" b="1">
                <a:latin typeface="Times New Roman" pitchFamily="18" charset="0"/>
              </a:rPr>
              <a:t>(2</a:t>
            </a:r>
            <a:r>
              <a:rPr kumimoji="1" lang="en-US" altLang="zh-CN" sz="2400" b="1" i="1">
                <a:latin typeface="Times New Roman" pitchFamily="18" charset="0"/>
              </a:rPr>
              <a:t>n</a:t>
            </a:r>
            <a:r>
              <a:rPr kumimoji="1" lang="zh-CN" altLang="en-US" sz="2400" b="1">
                <a:latin typeface="Times New Roman" pitchFamily="18" charset="0"/>
              </a:rPr>
              <a:t>＋</a:t>
            </a:r>
            <a:r>
              <a:rPr kumimoji="1" lang="en-US" altLang="zh-CN" sz="2400" b="1">
                <a:latin typeface="Times New Roman" pitchFamily="18" charset="0"/>
              </a:rPr>
              <a:t>1)</a:t>
            </a:r>
            <a:r>
              <a:rPr kumimoji="1" lang="en-US" altLang="zh-CN" sz="2400" b="1">
                <a:latin typeface="Times New Roman" pitchFamily="18" charset="0"/>
                <a:cs typeface="Times New Roman" pitchFamily="18" charset="0"/>
              </a:rPr>
              <a:t>π </a:t>
            </a:r>
            <a:r>
              <a:rPr kumimoji="1" lang="zh-CN" altLang="en-US" sz="2400" b="1">
                <a:latin typeface="Times New Roman" pitchFamily="18" charset="0"/>
              </a:rPr>
              <a:t>的频率，记作</a:t>
            </a:r>
            <a:r>
              <a:rPr kumimoji="1" lang="en-US" altLang="zh-CN" sz="2400" b="1" i="1">
                <a:latin typeface="Times New Roman" pitchFamily="18" charset="0"/>
              </a:rPr>
              <a:t>f</a:t>
            </a:r>
            <a:r>
              <a:rPr kumimoji="1" lang="en-US" altLang="zh-CN" sz="2400" b="1" baseline="-25000">
                <a:latin typeface="Times New Roman" pitchFamily="18" charset="0"/>
              </a:rPr>
              <a:t>0</a:t>
            </a:r>
            <a:r>
              <a:rPr kumimoji="1" lang="zh-CN" altLang="en-US" sz="2400" b="1">
                <a:latin typeface="Times New Roman" pitchFamily="18" charset="0"/>
              </a:rPr>
              <a:t>。</a:t>
            </a:r>
            <a:endParaRPr kumimoji="1" lang="zh-CN" altLang="en-US" sz="2400" b="1" baseline="-25000">
              <a:latin typeface="Times New Roman" pitchFamily="18" charset="0"/>
            </a:endParaRPr>
          </a:p>
        </p:txBody>
      </p:sp>
      <p:graphicFrame>
        <p:nvGraphicFramePr>
          <p:cNvPr id="95237" name="Object 5"/>
          <p:cNvGraphicFramePr>
            <a:graphicFrameLocks noChangeAspect="1"/>
          </p:cNvGraphicFramePr>
          <p:nvPr/>
        </p:nvGraphicFramePr>
        <p:xfrm>
          <a:off x="1384300" y="2708275"/>
          <a:ext cx="2895600" cy="3770313"/>
        </p:xfrm>
        <a:graphic>
          <a:graphicData uri="http://schemas.openxmlformats.org/presentationml/2006/ole">
            <mc:AlternateContent xmlns:mc="http://schemas.openxmlformats.org/markup-compatibility/2006">
              <mc:Choice xmlns:v="urn:schemas-microsoft-com:vml" Requires="v">
                <p:oleObj spid="_x0000_s200724" name="Photo Editor 照片" r:id="rId3" imgW="24733333" imgH="15933333" progId="">
                  <p:embed/>
                </p:oleObj>
              </mc:Choice>
              <mc:Fallback>
                <p:oleObj name="Photo Editor 照片" r:id="rId3" imgW="24733333" imgH="15933333"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r="53087"/>
                      <a:stretch>
                        <a:fillRect/>
                      </a:stretch>
                    </p:blipFill>
                    <p:spPr bwMode="auto">
                      <a:xfrm>
                        <a:off x="1384300" y="2708275"/>
                        <a:ext cx="2895600" cy="377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5238" name="Object 6"/>
          <p:cNvGraphicFramePr>
            <a:graphicFrameLocks noChangeAspect="1"/>
          </p:cNvGraphicFramePr>
          <p:nvPr/>
        </p:nvGraphicFramePr>
        <p:xfrm>
          <a:off x="4356100" y="2708275"/>
          <a:ext cx="3200400" cy="3770313"/>
        </p:xfrm>
        <a:graphic>
          <a:graphicData uri="http://schemas.openxmlformats.org/presentationml/2006/ole">
            <mc:AlternateContent xmlns:mc="http://schemas.openxmlformats.org/markup-compatibility/2006">
              <mc:Choice xmlns:v="urn:schemas-microsoft-com:vml" Requires="v">
                <p:oleObj spid="_x0000_s200725" name="Photo Editor 照片" r:id="rId5" imgW="24733333" imgH="15933333" progId="">
                  <p:embed/>
                </p:oleObj>
              </mc:Choice>
              <mc:Fallback>
                <p:oleObj name="Photo Editor 照片" r:id="rId5" imgW="24733333" imgH="15933333"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l="48148"/>
                      <a:stretch>
                        <a:fillRect/>
                      </a:stretch>
                    </p:blipFill>
                    <p:spPr bwMode="auto">
                      <a:xfrm>
                        <a:off x="4356100" y="2708275"/>
                        <a:ext cx="3200400" cy="377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7"/>
          <p:cNvGrpSpPr>
            <a:grpSpLocks/>
          </p:cNvGrpSpPr>
          <p:nvPr/>
        </p:nvGrpSpPr>
        <p:grpSpPr bwMode="auto">
          <a:xfrm>
            <a:off x="1917700" y="4037013"/>
            <a:ext cx="2057400" cy="1828800"/>
            <a:chOff x="1200" y="2469"/>
            <a:chExt cx="1296" cy="1152"/>
          </a:xfrm>
        </p:grpSpPr>
        <p:sp>
          <p:nvSpPr>
            <p:cNvPr id="95240" name="Text Box 8"/>
            <p:cNvSpPr txBox="1">
              <a:spLocks noChangeArrowheads="1"/>
            </p:cNvSpPr>
            <p:nvPr/>
          </p:nvSpPr>
          <p:spPr bwMode="auto">
            <a:xfrm>
              <a:off x="2256" y="2469"/>
              <a:ext cx="240" cy="250"/>
            </a:xfrm>
            <a:prstGeom prst="rect">
              <a:avLst/>
            </a:prstGeom>
            <a:noFill/>
            <a:ln w="9525">
              <a:noFill/>
              <a:miter lim="800000"/>
              <a:headEnd/>
              <a:tailEnd/>
            </a:ln>
            <a:effectLst/>
          </p:spPr>
          <p:txBody>
            <a:bodyPr>
              <a:spAutoFit/>
            </a:bodyPr>
            <a:lstStyle/>
            <a:p>
              <a:pPr>
                <a:spcBef>
                  <a:spcPct val="50000"/>
                </a:spcBef>
              </a:pPr>
              <a:r>
                <a:rPr kumimoji="1" lang="en-US" altLang="zh-CN" sz="2000" b="1" i="1">
                  <a:solidFill>
                    <a:srgbClr val="FF0000"/>
                  </a:solidFill>
                  <a:latin typeface="Times New Roman" pitchFamily="18" charset="0"/>
                </a:rPr>
                <a:t>f</a:t>
              </a:r>
              <a:r>
                <a:rPr kumimoji="1" lang="en-US" altLang="zh-CN" sz="2000" b="1" baseline="-25000">
                  <a:solidFill>
                    <a:srgbClr val="FF0000"/>
                  </a:solidFill>
                  <a:latin typeface="Times New Roman" pitchFamily="18" charset="0"/>
                </a:rPr>
                <a:t>c</a:t>
              </a:r>
              <a:endParaRPr kumimoji="1" lang="en-US" altLang="zh-CN" sz="2000" b="1">
                <a:solidFill>
                  <a:srgbClr val="FF0000"/>
                </a:solidFill>
                <a:latin typeface="Times New Roman" pitchFamily="18" charset="0"/>
              </a:endParaRPr>
            </a:p>
          </p:txBody>
        </p:sp>
        <p:sp>
          <p:nvSpPr>
            <p:cNvPr id="95241" name="Line 9"/>
            <p:cNvSpPr>
              <a:spLocks noChangeShapeType="1"/>
            </p:cNvSpPr>
            <p:nvPr/>
          </p:nvSpPr>
          <p:spPr bwMode="auto">
            <a:xfrm>
              <a:off x="1200" y="3621"/>
              <a:ext cx="912" cy="0"/>
            </a:xfrm>
            <a:prstGeom prst="line">
              <a:avLst/>
            </a:prstGeom>
            <a:noFill/>
            <a:ln w="9525">
              <a:solidFill>
                <a:srgbClr val="CC3300"/>
              </a:solidFill>
              <a:prstDash val="lgDash"/>
              <a:round/>
              <a:headEnd/>
              <a:tailEnd/>
            </a:ln>
            <a:effectLst/>
          </p:spPr>
          <p:txBody>
            <a:bodyPr/>
            <a:lstStyle/>
            <a:p>
              <a:endParaRPr lang="zh-CN" altLang="en-US"/>
            </a:p>
          </p:txBody>
        </p:sp>
        <p:sp>
          <p:nvSpPr>
            <p:cNvPr id="95242" name="Line 10"/>
            <p:cNvSpPr>
              <a:spLocks noChangeShapeType="1"/>
            </p:cNvSpPr>
            <p:nvPr/>
          </p:nvSpPr>
          <p:spPr bwMode="auto">
            <a:xfrm flipV="1">
              <a:off x="2090" y="3189"/>
              <a:ext cx="0" cy="432"/>
            </a:xfrm>
            <a:prstGeom prst="line">
              <a:avLst/>
            </a:prstGeom>
            <a:noFill/>
            <a:ln w="9525">
              <a:solidFill>
                <a:srgbClr val="CC3300"/>
              </a:solidFill>
              <a:prstDash val="lgDash"/>
              <a:round/>
              <a:headEnd/>
              <a:tailEnd/>
            </a:ln>
            <a:effectLst/>
          </p:spPr>
          <p:txBody>
            <a:bodyPr/>
            <a:lstStyle/>
            <a:p>
              <a:endParaRPr lang="zh-CN" altLang="en-US"/>
            </a:p>
          </p:txBody>
        </p:sp>
        <p:sp>
          <p:nvSpPr>
            <p:cNvPr id="95243" name="Text Box 11"/>
            <p:cNvSpPr txBox="1">
              <a:spLocks noChangeArrowheads="1"/>
            </p:cNvSpPr>
            <p:nvPr/>
          </p:nvSpPr>
          <p:spPr bwMode="auto">
            <a:xfrm>
              <a:off x="1968" y="2949"/>
              <a:ext cx="240" cy="250"/>
            </a:xfrm>
            <a:prstGeom prst="rect">
              <a:avLst/>
            </a:prstGeom>
            <a:noFill/>
            <a:ln w="9525">
              <a:noFill/>
              <a:miter lim="800000"/>
              <a:headEnd/>
              <a:tailEnd/>
            </a:ln>
            <a:effectLst/>
          </p:spPr>
          <p:txBody>
            <a:bodyPr>
              <a:spAutoFit/>
            </a:bodyPr>
            <a:lstStyle/>
            <a:p>
              <a:pPr>
                <a:spcBef>
                  <a:spcPct val="50000"/>
                </a:spcBef>
              </a:pPr>
              <a:r>
                <a:rPr kumimoji="1" lang="en-US" altLang="zh-CN" sz="2000" b="1" i="1">
                  <a:solidFill>
                    <a:srgbClr val="FF0000"/>
                  </a:solidFill>
                  <a:latin typeface="Times New Roman" pitchFamily="18" charset="0"/>
                </a:rPr>
                <a:t>f</a:t>
              </a:r>
              <a:r>
                <a:rPr kumimoji="1" lang="en-US" altLang="zh-CN" sz="2000" b="1" baseline="-25000">
                  <a:solidFill>
                    <a:srgbClr val="FF0000"/>
                  </a:solidFill>
                  <a:latin typeface="Times New Roman" pitchFamily="18" charset="0"/>
                </a:rPr>
                <a:t>0</a:t>
              </a:r>
              <a:endParaRPr kumimoji="1" lang="en-US" altLang="zh-CN" sz="2000" b="1">
                <a:solidFill>
                  <a:srgbClr val="FF0000"/>
                </a:solidFill>
                <a:latin typeface="Times New Roman" pitchFamily="18" charset="0"/>
              </a:endParaRPr>
            </a:p>
          </p:txBody>
        </p:sp>
        <p:sp>
          <p:nvSpPr>
            <p:cNvPr id="95244" name="Oval 12"/>
            <p:cNvSpPr>
              <a:spLocks noChangeArrowheads="1"/>
            </p:cNvSpPr>
            <p:nvPr/>
          </p:nvSpPr>
          <p:spPr bwMode="auto">
            <a:xfrm>
              <a:off x="2064" y="3189"/>
              <a:ext cx="48" cy="48"/>
            </a:xfrm>
            <a:prstGeom prst="ellipse">
              <a:avLst/>
            </a:prstGeom>
            <a:solidFill>
              <a:srgbClr val="FF3300"/>
            </a:solidFill>
            <a:ln w="9525">
              <a:solidFill>
                <a:srgbClr val="FF3300"/>
              </a:solidFill>
              <a:round/>
              <a:headEnd/>
              <a:tailEnd/>
            </a:ln>
            <a:effectLst/>
          </p:spPr>
          <p:txBody>
            <a:bodyPr wrap="none" anchor="ctr"/>
            <a:lstStyle/>
            <a:p>
              <a:endParaRPr lang="zh-CN" altLang="en-US"/>
            </a:p>
          </p:txBody>
        </p:sp>
      </p:grpSp>
      <p:grpSp>
        <p:nvGrpSpPr>
          <p:cNvPr id="3" name="Group 13"/>
          <p:cNvGrpSpPr>
            <a:grpSpLocks/>
          </p:cNvGrpSpPr>
          <p:nvPr/>
        </p:nvGrpSpPr>
        <p:grpSpPr bwMode="auto">
          <a:xfrm>
            <a:off x="4889500" y="4037013"/>
            <a:ext cx="2438400" cy="1828800"/>
            <a:chOff x="3072" y="2469"/>
            <a:chExt cx="1536" cy="1152"/>
          </a:xfrm>
        </p:grpSpPr>
        <p:sp>
          <p:nvSpPr>
            <p:cNvPr id="95246" name="Text Box 14"/>
            <p:cNvSpPr txBox="1">
              <a:spLocks noChangeArrowheads="1"/>
            </p:cNvSpPr>
            <p:nvPr/>
          </p:nvSpPr>
          <p:spPr bwMode="auto">
            <a:xfrm>
              <a:off x="4320" y="2469"/>
              <a:ext cx="240" cy="250"/>
            </a:xfrm>
            <a:prstGeom prst="rect">
              <a:avLst/>
            </a:prstGeom>
            <a:noFill/>
            <a:ln w="9525">
              <a:noFill/>
              <a:miter lim="800000"/>
              <a:headEnd/>
              <a:tailEnd/>
            </a:ln>
            <a:effectLst/>
          </p:spPr>
          <p:txBody>
            <a:bodyPr>
              <a:spAutoFit/>
            </a:bodyPr>
            <a:lstStyle/>
            <a:p>
              <a:pPr>
                <a:spcBef>
                  <a:spcPct val="50000"/>
                </a:spcBef>
              </a:pPr>
              <a:r>
                <a:rPr kumimoji="1" lang="en-US" altLang="zh-CN" sz="2000" b="1" i="1">
                  <a:solidFill>
                    <a:srgbClr val="FF3300"/>
                  </a:solidFill>
                  <a:latin typeface="Times New Roman" pitchFamily="18" charset="0"/>
                </a:rPr>
                <a:t>f</a:t>
              </a:r>
              <a:r>
                <a:rPr kumimoji="1" lang="en-US" altLang="zh-CN" sz="2000" b="1" baseline="-25000">
                  <a:solidFill>
                    <a:srgbClr val="FF3300"/>
                  </a:solidFill>
                  <a:latin typeface="Times New Roman" pitchFamily="18" charset="0"/>
                </a:rPr>
                <a:t>c</a:t>
              </a:r>
              <a:endParaRPr kumimoji="1" lang="en-US" altLang="zh-CN" sz="2000" b="1">
                <a:solidFill>
                  <a:srgbClr val="FF3300"/>
                </a:solidFill>
                <a:latin typeface="Times New Roman" pitchFamily="18" charset="0"/>
              </a:endParaRPr>
            </a:p>
          </p:txBody>
        </p:sp>
        <p:sp>
          <p:nvSpPr>
            <p:cNvPr id="95247" name="Line 15"/>
            <p:cNvSpPr>
              <a:spLocks noChangeShapeType="1"/>
            </p:cNvSpPr>
            <p:nvPr/>
          </p:nvSpPr>
          <p:spPr bwMode="auto">
            <a:xfrm>
              <a:off x="3072" y="3621"/>
              <a:ext cx="1440" cy="0"/>
            </a:xfrm>
            <a:prstGeom prst="line">
              <a:avLst/>
            </a:prstGeom>
            <a:noFill/>
            <a:ln w="9525">
              <a:solidFill>
                <a:srgbClr val="CC3300"/>
              </a:solidFill>
              <a:prstDash val="lgDash"/>
              <a:round/>
              <a:headEnd/>
              <a:tailEnd/>
            </a:ln>
            <a:effectLst/>
          </p:spPr>
          <p:txBody>
            <a:bodyPr/>
            <a:lstStyle/>
            <a:p>
              <a:endParaRPr lang="zh-CN" altLang="en-US"/>
            </a:p>
          </p:txBody>
        </p:sp>
        <p:sp>
          <p:nvSpPr>
            <p:cNvPr id="95248" name="Line 16"/>
            <p:cNvSpPr>
              <a:spLocks noChangeShapeType="1"/>
            </p:cNvSpPr>
            <p:nvPr/>
          </p:nvSpPr>
          <p:spPr bwMode="auto">
            <a:xfrm flipV="1">
              <a:off x="4500" y="3189"/>
              <a:ext cx="0" cy="432"/>
            </a:xfrm>
            <a:prstGeom prst="line">
              <a:avLst/>
            </a:prstGeom>
            <a:noFill/>
            <a:ln w="9525">
              <a:solidFill>
                <a:srgbClr val="CC3300"/>
              </a:solidFill>
              <a:prstDash val="lgDash"/>
              <a:round/>
              <a:headEnd/>
              <a:tailEnd/>
            </a:ln>
            <a:effectLst/>
          </p:spPr>
          <p:txBody>
            <a:bodyPr/>
            <a:lstStyle/>
            <a:p>
              <a:endParaRPr lang="zh-CN" altLang="en-US"/>
            </a:p>
          </p:txBody>
        </p:sp>
        <p:sp>
          <p:nvSpPr>
            <p:cNvPr id="95249" name="Text Box 17"/>
            <p:cNvSpPr txBox="1">
              <a:spLocks noChangeArrowheads="1"/>
            </p:cNvSpPr>
            <p:nvPr/>
          </p:nvSpPr>
          <p:spPr bwMode="auto">
            <a:xfrm>
              <a:off x="4368" y="2949"/>
              <a:ext cx="240" cy="250"/>
            </a:xfrm>
            <a:prstGeom prst="rect">
              <a:avLst/>
            </a:prstGeom>
            <a:noFill/>
            <a:ln w="9525">
              <a:noFill/>
              <a:miter lim="800000"/>
              <a:headEnd/>
              <a:tailEnd/>
            </a:ln>
            <a:effectLst/>
          </p:spPr>
          <p:txBody>
            <a:bodyPr>
              <a:spAutoFit/>
            </a:bodyPr>
            <a:lstStyle/>
            <a:p>
              <a:pPr>
                <a:spcBef>
                  <a:spcPct val="50000"/>
                </a:spcBef>
              </a:pPr>
              <a:r>
                <a:rPr kumimoji="1" lang="en-US" altLang="zh-CN" sz="2000" b="1" i="1">
                  <a:solidFill>
                    <a:srgbClr val="FF3300"/>
                  </a:solidFill>
                  <a:latin typeface="Times New Roman" pitchFamily="18" charset="0"/>
                </a:rPr>
                <a:t>f</a:t>
              </a:r>
              <a:r>
                <a:rPr kumimoji="1" lang="en-US" altLang="zh-CN" sz="2000" b="1" baseline="-25000">
                  <a:solidFill>
                    <a:srgbClr val="FF3300"/>
                  </a:solidFill>
                  <a:latin typeface="Times New Roman" pitchFamily="18" charset="0"/>
                </a:rPr>
                <a:t>0</a:t>
              </a:r>
              <a:endParaRPr kumimoji="1" lang="en-US" altLang="zh-CN" sz="2000" b="1">
                <a:solidFill>
                  <a:srgbClr val="FF3300"/>
                </a:solidFill>
                <a:latin typeface="Times New Roman" pitchFamily="18" charset="0"/>
              </a:endParaRPr>
            </a:p>
          </p:txBody>
        </p:sp>
        <p:sp>
          <p:nvSpPr>
            <p:cNvPr id="95250" name="Oval 18"/>
            <p:cNvSpPr>
              <a:spLocks noChangeArrowheads="1"/>
            </p:cNvSpPr>
            <p:nvPr/>
          </p:nvSpPr>
          <p:spPr bwMode="auto">
            <a:xfrm>
              <a:off x="4470" y="3195"/>
              <a:ext cx="48" cy="48"/>
            </a:xfrm>
            <a:prstGeom prst="ellipse">
              <a:avLst/>
            </a:prstGeom>
            <a:solidFill>
              <a:srgbClr val="FF3300"/>
            </a:solidFill>
            <a:ln w="9525">
              <a:solidFill>
                <a:srgbClr val="FF3300"/>
              </a:solidFill>
              <a:round/>
              <a:headEnd/>
              <a:tailEnd/>
            </a:ln>
            <a:effec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235"/>
                                        </p:tgtEl>
                                        <p:attrNameLst>
                                          <p:attrName>style.visibility</p:attrName>
                                        </p:attrNameLst>
                                      </p:cBhvr>
                                      <p:to>
                                        <p:strVal val="visible"/>
                                      </p:to>
                                    </p:set>
                                    <p:animEffect transition="in" filter="blinds(horizontal)">
                                      <p:cBhvr>
                                        <p:cTn id="7" dur="500"/>
                                        <p:tgtEl>
                                          <p:spTgt spid="952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5236">
                                            <p:txEl>
                                              <p:pRg st="0" end="0"/>
                                            </p:txEl>
                                          </p:spTgt>
                                        </p:tgtEl>
                                        <p:attrNameLst>
                                          <p:attrName>style.visibility</p:attrName>
                                        </p:attrNameLst>
                                      </p:cBhvr>
                                      <p:to>
                                        <p:strVal val="visible"/>
                                      </p:to>
                                    </p:set>
                                    <p:animEffect transition="in" filter="wipe(left)">
                                      <p:cBhvr>
                                        <p:cTn id="12" dur="500"/>
                                        <p:tgtEl>
                                          <p:spTgt spid="9523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5236">
                                            <p:txEl>
                                              <p:pRg st="1" end="1"/>
                                            </p:txEl>
                                          </p:spTgt>
                                        </p:tgtEl>
                                        <p:attrNameLst>
                                          <p:attrName>style.visibility</p:attrName>
                                        </p:attrNameLst>
                                      </p:cBhvr>
                                      <p:to>
                                        <p:strVal val="visible"/>
                                      </p:to>
                                    </p:set>
                                    <p:animEffect transition="in" filter="wipe(left)">
                                      <p:cBhvr>
                                        <p:cTn id="17" dur="500"/>
                                        <p:tgtEl>
                                          <p:spTgt spid="9523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5237"/>
                                        </p:tgtEl>
                                        <p:attrNameLst>
                                          <p:attrName>style.visibility</p:attrName>
                                        </p:attrNameLst>
                                      </p:cBhvr>
                                      <p:to>
                                        <p:strVal val="visible"/>
                                      </p:to>
                                    </p:set>
                                    <p:animEffect transition="in" filter="wipe(left)">
                                      <p:cBhvr>
                                        <p:cTn id="22" dur="500"/>
                                        <p:tgtEl>
                                          <p:spTgt spid="9523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5238"/>
                                        </p:tgtEl>
                                        <p:attrNameLst>
                                          <p:attrName>style.visibility</p:attrName>
                                        </p:attrNameLst>
                                      </p:cBhvr>
                                      <p:to>
                                        <p:strVal val="visible"/>
                                      </p:to>
                                    </p:set>
                                    <p:animEffect transition="in" filter="wipe(left)">
                                      <p:cBhvr>
                                        <p:cTn id="31" dur="500"/>
                                        <p:tgtEl>
                                          <p:spTgt spid="9523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utoUpdateAnimBg="0"/>
      <p:bldP spid="95236"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250825" y="765175"/>
            <a:ext cx="7467600" cy="609600"/>
          </a:xfrm>
          <a:noFill/>
        </p:spPr>
        <p:txBody>
          <a:bodyPr/>
          <a:lstStyle/>
          <a:p>
            <a:pPr algn="l"/>
            <a:r>
              <a:rPr lang="zh-CN" altLang="en-US" sz="3200">
                <a:solidFill>
                  <a:schemeClr val="tx1"/>
                </a:solidFill>
                <a:latin typeface="华文行楷" pitchFamily="2" charset="-122"/>
                <a:ea typeface="华文行楷" pitchFamily="2" charset="-122"/>
              </a:rPr>
              <a:t>稳定性的判断</a:t>
            </a:r>
          </a:p>
        </p:txBody>
      </p:sp>
      <p:graphicFrame>
        <p:nvGraphicFramePr>
          <p:cNvPr id="96259" name="Object 3"/>
          <p:cNvGraphicFramePr>
            <a:graphicFrameLocks noChangeAspect="1"/>
          </p:cNvGraphicFramePr>
          <p:nvPr/>
        </p:nvGraphicFramePr>
        <p:xfrm>
          <a:off x="1187450" y="1412875"/>
          <a:ext cx="2895600" cy="3770313"/>
        </p:xfrm>
        <a:graphic>
          <a:graphicData uri="http://schemas.openxmlformats.org/presentationml/2006/ole">
            <mc:AlternateContent xmlns:mc="http://schemas.openxmlformats.org/markup-compatibility/2006">
              <mc:Choice xmlns:v="urn:schemas-microsoft-com:vml" Requires="v">
                <p:oleObj spid="_x0000_s201748" name="Photo Editor 照片" r:id="rId3" imgW="24733333" imgH="15933333" progId="">
                  <p:embed/>
                </p:oleObj>
              </mc:Choice>
              <mc:Fallback>
                <p:oleObj name="Photo Editor 照片" r:id="rId3" imgW="24733333" imgH="15933333"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r="53087"/>
                      <a:stretch>
                        <a:fillRect/>
                      </a:stretch>
                    </p:blipFill>
                    <p:spPr bwMode="auto">
                      <a:xfrm>
                        <a:off x="1187450" y="1412875"/>
                        <a:ext cx="2895600" cy="377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6260" name="Text Box 4"/>
          <p:cNvSpPr txBox="1">
            <a:spLocks noChangeArrowheads="1"/>
          </p:cNvSpPr>
          <p:nvPr/>
        </p:nvSpPr>
        <p:spPr bwMode="auto">
          <a:xfrm>
            <a:off x="3397250" y="2741613"/>
            <a:ext cx="381000" cy="396875"/>
          </a:xfrm>
          <a:prstGeom prst="rect">
            <a:avLst/>
          </a:prstGeom>
          <a:noFill/>
          <a:ln w="9525">
            <a:noFill/>
            <a:miter lim="800000"/>
            <a:headEnd/>
            <a:tailEnd/>
          </a:ln>
          <a:effectLst/>
        </p:spPr>
        <p:txBody>
          <a:bodyPr>
            <a:spAutoFit/>
          </a:bodyPr>
          <a:lstStyle/>
          <a:p>
            <a:pPr>
              <a:spcBef>
                <a:spcPct val="50000"/>
              </a:spcBef>
            </a:pPr>
            <a:r>
              <a:rPr kumimoji="1" lang="en-US" altLang="zh-CN" sz="2000" b="1" i="1">
                <a:solidFill>
                  <a:srgbClr val="FF3300"/>
                </a:solidFill>
                <a:latin typeface="Times New Roman" pitchFamily="18" charset="0"/>
              </a:rPr>
              <a:t>f</a:t>
            </a:r>
            <a:r>
              <a:rPr kumimoji="1" lang="en-US" altLang="zh-CN" sz="2000" b="1" baseline="-25000">
                <a:solidFill>
                  <a:srgbClr val="FF3300"/>
                </a:solidFill>
                <a:latin typeface="Times New Roman" pitchFamily="18" charset="0"/>
              </a:rPr>
              <a:t>c</a:t>
            </a:r>
            <a:endParaRPr kumimoji="1" lang="en-US" altLang="zh-CN" sz="2000" b="1">
              <a:solidFill>
                <a:srgbClr val="FF3300"/>
              </a:solidFill>
              <a:latin typeface="Times New Roman" pitchFamily="18" charset="0"/>
            </a:endParaRPr>
          </a:p>
        </p:txBody>
      </p:sp>
      <p:sp>
        <p:nvSpPr>
          <p:cNvPr id="96261" name="Line 5"/>
          <p:cNvSpPr>
            <a:spLocks noChangeShapeType="1"/>
          </p:cNvSpPr>
          <p:nvPr/>
        </p:nvSpPr>
        <p:spPr bwMode="auto">
          <a:xfrm>
            <a:off x="1720850" y="4570413"/>
            <a:ext cx="1447800" cy="0"/>
          </a:xfrm>
          <a:prstGeom prst="line">
            <a:avLst/>
          </a:prstGeom>
          <a:noFill/>
          <a:ln w="9525">
            <a:solidFill>
              <a:srgbClr val="CC3300"/>
            </a:solidFill>
            <a:prstDash val="lgDash"/>
            <a:round/>
            <a:headEnd/>
            <a:tailEnd/>
          </a:ln>
          <a:effectLst/>
        </p:spPr>
        <p:txBody>
          <a:bodyPr/>
          <a:lstStyle/>
          <a:p>
            <a:endParaRPr lang="zh-CN" altLang="en-US"/>
          </a:p>
        </p:txBody>
      </p:sp>
      <p:sp>
        <p:nvSpPr>
          <p:cNvPr id="96262" name="Line 6"/>
          <p:cNvSpPr>
            <a:spLocks noChangeShapeType="1"/>
          </p:cNvSpPr>
          <p:nvPr/>
        </p:nvSpPr>
        <p:spPr bwMode="auto">
          <a:xfrm flipV="1">
            <a:off x="3133725" y="3884613"/>
            <a:ext cx="0" cy="685800"/>
          </a:xfrm>
          <a:prstGeom prst="line">
            <a:avLst/>
          </a:prstGeom>
          <a:noFill/>
          <a:ln w="9525">
            <a:solidFill>
              <a:srgbClr val="CC3300"/>
            </a:solidFill>
            <a:prstDash val="lgDash"/>
            <a:round/>
            <a:headEnd/>
            <a:tailEnd/>
          </a:ln>
          <a:effectLst/>
        </p:spPr>
        <p:txBody>
          <a:bodyPr/>
          <a:lstStyle/>
          <a:p>
            <a:endParaRPr lang="zh-CN" altLang="en-US"/>
          </a:p>
        </p:txBody>
      </p:sp>
      <p:sp>
        <p:nvSpPr>
          <p:cNvPr id="96263" name="Text Box 7"/>
          <p:cNvSpPr txBox="1">
            <a:spLocks noChangeArrowheads="1"/>
          </p:cNvSpPr>
          <p:nvPr/>
        </p:nvSpPr>
        <p:spPr bwMode="auto">
          <a:xfrm>
            <a:off x="2811463" y="3475038"/>
            <a:ext cx="381000" cy="396875"/>
          </a:xfrm>
          <a:prstGeom prst="rect">
            <a:avLst/>
          </a:prstGeom>
          <a:noFill/>
          <a:ln w="9525">
            <a:noFill/>
            <a:miter lim="800000"/>
            <a:headEnd/>
            <a:tailEnd/>
          </a:ln>
          <a:effectLst/>
        </p:spPr>
        <p:txBody>
          <a:bodyPr>
            <a:spAutoFit/>
          </a:bodyPr>
          <a:lstStyle/>
          <a:p>
            <a:pPr>
              <a:spcBef>
                <a:spcPct val="50000"/>
              </a:spcBef>
            </a:pPr>
            <a:r>
              <a:rPr kumimoji="1" lang="en-US" altLang="zh-CN" sz="2000" b="1" i="1">
                <a:solidFill>
                  <a:srgbClr val="FF3300"/>
                </a:solidFill>
                <a:latin typeface="Times New Roman" pitchFamily="18" charset="0"/>
              </a:rPr>
              <a:t>f</a:t>
            </a:r>
            <a:r>
              <a:rPr kumimoji="1" lang="en-US" altLang="zh-CN" sz="2000" b="1" baseline="-25000">
                <a:solidFill>
                  <a:srgbClr val="FF3300"/>
                </a:solidFill>
                <a:latin typeface="Times New Roman" pitchFamily="18" charset="0"/>
              </a:rPr>
              <a:t>0</a:t>
            </a:r>
            <a:endParaRPr kumimoji="1" lang="en-US" altLang="zh-CN" sz="2000" b="1">
              <a:solidFill>
                <a:srgbClr val="FF3300"/>
              </a:solidFill>
              <a:latin typeface="Times New Roman" pitchFamily="18" charset="0"/>
            </a:endParaRPr>
          </a:p>
        </p:txBody>
      </p:sp>
      <p:grpSp>
        <p:nvGrpSpPr>
          <p:cNvPr id="2" name="Group 8"/>
          <p:cNvGrpSpPr>
            <a:grpSpLocks/>
          </p:cNvGrpSpPr>
          <p:nvPr/>
        </p:nvGrpSpPr>
        <p:grpSpPr bwMode="auto">
          <a:xfrm>
            <a:off x="1644650" y="2479675"/>
            <a:ext cx="1482725" cy="1447800"/>
            <a:chOff x="1056" y="1488"/>
            <a:chExt cx="934" cy="912"/>
          </a:xfrm>
        </p:grpSpPr>
        <p:sp>
          <p:nvSpPr>
            <p:cNvPr id="96265" name="Line 9"/>
            <p:cNvSpPr>
              <a:spLocks noChangeShapeType="1"/>
            </p:cNvSpPr>
            <p:nvPr/>
          </p:nvSpPr>
          <p:spPr bwMode="auto">
            <a:xfrm flipV="1">
              <a:off x="1990" y="1488"/>
              <a:ext cx="0" cy="912"/>
            </a:xfrm>
            <a:prstGeom prst="line">
              <a:avLst/>
            </a:prstGeom>
            <a:noFill/>
            <a:ln w="9525">
              <a:solidFill>
                <a:schemeClr val="accent2"/>
              </a:solidFill>
              <a:prstDash val="lgDash"/>
              <a:round/>
              <a:headEnd/>
              <a:tailEnd/>
            </a:ln>
            <a:effectLst/>
          </p:spPr>
          <p:txBody>
            <a:bodyPr/>
            <a:lstStyle/>
            <a:p>
              <a:endParaRPr lang="zh-CN" altLang="en-US"/>
            </a:p>
          </p:txBody>
        </p:sp>
        <p:sp>
          <p:nvSpPr>
            <p:cNvPr id="96266" name="Line 10"/>
            <p:cNvSpPr>
              <a:spLocks noChangeShapeType="1"/>
            </p:cNvSpPr>
            <p:nvPr/>
          </p:nvSpPr>
          <p:spPr bwMode="auto">
            <a:xfrm flipH="1">
              <a:off x="1056" y="1513"/>
              <a:ext cx="912" cy="0"/>
            </a:xfrm>
            <a:prstGeom prst="line">
              <a:avLst/>
            </a:prstGeom>
            <a:noFill/>
            <a:ln w="9525">
              <a:solidFill>
                <a:schemeClr val="accent2"/>
              </a:solidFill>
              <a:prstDash val="lgDash"/>
              <a:round/>
              <a:headEnd/>
              <a:tailEnd/>
            </a:ln>
            <a:effectLst/>
          </p:spPr>
          <p:txBody>
            <a:bodyPr/>
            <a:lstStyle/>
            <a:p>
              <a:endParaRPr lang="zh-CN" altLang="en-US"/>
            </a:p>
          </p:txBody>
        </p:sp>
      </p:grpSp>
      <p:sp>
        <p:nvSpPr>
          <p:cNvPr id="96267" name="Oval 11"/>
          <p:cNvSpPr>
            <a:spLocks noChangeArrowheads="1"/>
          </p:cNvSpPr>
          <p:nvPr/>
        </p:nvSpPr>
        <p:spPr bwMode="auto">
          <a:xfrm>
            <a:off x="3092450" y="3886200"/>
            <a:ext cx="76200" cy="76200"/>
          </a:xfrm>
          <a:prstGeom prst="ellipse">
            <a:avLst/>
          </a:prstGeom>
          <a:solidFill>
            <a:srgbClr val="FF3300"/>
          </a:solidFill>
          <a:ln w="9525">
            <a:solidFill>
              <a:srgbClr val="FF3300"/>
            </a:solidFill>
            <a:round/>
            <a:headEnd/>
            <a:tailEnd/>
          </a:ln>
          <a:effectLst/>
        </p:spPr>
        <p:txBody>
          <a:bodyPr wrap="none" anchor="ctr"/>
          <a:lstStyle/>
          <a:p>
            <a:endParaRPr lang="zh-CN" altLang="en-US"/>
          </a:p>
        </p:txBody>
      </p:sp>
      <p:sp>
        <p:nvSpPr>
          <p:cNvPr id="96268" name="AutoShape 12"/>
          <p:cNvSpPr>
            <a:spLocks/>
          </p:cNvSpPr>
          <p:nvPr/>
        </p:nvSpPr>
        <p:spPr bwMode="auto">
          <a:xfrm>
            <a:off x="2973388" y="1538288"/>
            <a:ext cx="1033462" cy="712787"/>
          </a:xfrm>
          <a:prstGeom prst="borderCallout1">
            <a:avLst>
              <a:gd name="adj1" fmla="val 16037"/>
              <a:gd name="adj2" fmla="val -7375"/>
              <a:gd name="adj3" fmla="val 136079"/>
              <a:gd name="adj4" fmla="val -125347"/>
            </a:avLst>
          </a:prstGeom>
          <a:solidFill>
            <a:srgbClr val="FFFFCC"/>
          </a:solidFill>
          <a:ln w="19050">
            <a:solidFill>
              <a:srgbClr val="FF3300"/>
            </a:solidFill>
            <a:miter lim="800000"/>
            <a:headEnd/>
            <a:tailEnd/>
          </a:ln>
          <a:effectLst/>
        </p:spPr>
        <p:txBody>
          <a:bodyPr/>
          <a:lstStyle/>
          <a:p>
            <a:pPr algn="ctr"/>
            <a:r>
              <a:rPr kumimoji="1" lang="zh-CN" altLang="en-US" sz="2000" b="1">
                <a:latin typeface="Times New Roman" pitchFamily="18" charset="0"/>
              </a:rPr>
              <a:t>满足起振条件</a:t>
            </a:r>
          </a:p>
        </p:txBody>
      </p:sp>
      <p:sp>
        <p:nvSpPr>
          <p:cNvPr id="96269" name="Text Box 13"/>
          <p:cNvSpPr txBox="1">
            <a:spLocks noChangeArrowheads="1"/>
          </p:cNvSpPr>
          <p:nvPr/>
        </p:nvSpPr>
        <p:spPr bwMode="auto">
          <a:xfrm>
            <a:off x="1731963" y="4986338"/>
            <a:ext cx="1752600" cy="457200"/>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990033"/>
                </a:solidFill>
                <a:latin typeface="Times New Roman" pitchFamily="18" charset="0"/>
              </a:rPr>
              <a:t>电路不稳定</a:t>
            </a:r>
          </a:p>
        </p:txBody>
      </p:sp>
      <p:sp>
        <p:nvSpPr>
          <p:cNvPr id="96270" name="Text Box 14"/>
          <p:cNvSpPr txBox="1">
            <a:spLocks noChangeArrowheads="1"/>
          </p:cNvSpPr>
          <p:nvPr/>
        </p:nvSpPr>
        <p:spPr bwMode="auto">
          <a:xfrm>
            <a:off x="5226050" y="4841875"/>
            <a:ext cx="1447800" cy="457200"/>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D60093"/>
                </a:solidFill>
                <a:latin typeface="Times New Roman" pitchFamily="18" charset="0"/>
              </a:rPr>
              <a:t>电路稳定</a:t>
            </a:r>
          </a:p>
        </p:txBody>
      </p:sp>
      <p:sp>
        <p:nvSpPr>
          <p:cNvPr id="96271" name="Text Box 15"/>
          <p:cNvSpPr txBox="1">
            <a:spLocks noChangeArrowheads="1"/>
          </p:cNvSpPr>
          <p:nvPr/>
        </p:nvSpPr>
        <p:spPr bwMode="auto">
          <a:xfrm>
            <a:off x="1011238" y="5491163"/>
            <a:ext cx="7467600" cy="831850"/>
          </a:xfrm>
          <a:prstGeom prst="rect">
            <a:avLst/>
          </a:prstGeom>
          <a:solidFill>
            <a:srgbClr val="66FFFF"/>
          </a:solidFill>
          <a:ln w="9525">
            <a:solidFill>
              <a:srgbClr val="FF3300"/>
            </a:solidFill>
            <a:miter lim="800000"/>
            <a:headEnd/>
            <a:tailEnd/>
          </a:ln>
          <a:effectLst/>
        </p:spPr>
        <p:txBody>
          <a:bodyPr>
            <a:spAutoFit/>
          </a:bodyPr>
          <a:lstStyle/>
          <a:p>
            <a:pPr>
              <a:spcBef>
                <a:spcPct val="50000"/>
              </a:spcBef>
            </a:pPr>
            <a:r>
              <a:rPr kumimoji="1" lang="en-US" altLang="zh-CN" sz="2400" i="1">
                <a:latin typeface="Times New Roman" pitchFamily="18" charset="0"/>
              </a:rPr>
              <a:t>      </a:t>
            </a:r>
            <a:r>
              <a:rPr kumimoji="1" lang="en-US" altLang="zh-CN" sz="2400" b="1" i="1">
                <a:latin typeface="Times New Roman" pitchFamily="18" charset="0"/>
              </a:rPr>
              <a:t>f</a:t>
            </a:r>
            <a:r>
              <a:rPr kumimoji="1" lang="en-US" altLang="zh-CN" sz="2400" b="1" baseline="-25000">
                <a:latin typeface="Times New Roman" pitchFamily="18" charset="0"/>
              </a:rPr>
              <a:t>0</a:t>
            </a:r>
            <a:r>
              <a:rPr kumimoji="1" lang="zh-CN" altLang="en-US" sz="2400" b="1">
                <a:latin typeface="Times New Roman" pitchFamily="18" charset="0"/>
              </a:rPr>
              <a:t>＜ </a:t>
            </a:r>
            <a:r>
              <a:rPr kumimoji="1" lang="en-US" altLang="zh-CN" sz="2400" b="1" i="1">
                <a:latin typeface="Times New Roman" pitchFamily="18" charset="0"/>
              </a:rPr>
              <a:t>f</a:t>
            </a:r>
            <a:r>
              <a:rPr kumimoji="1" lang="en-US" altLang="zh-CN" sz="2400" b="1" baseline="-25000">
                <a:latin typeface="Times New Roman" pitchFamily="18" charset="0"/>
              </a:rPr>
              <a:t>c</a:t>
            </a:r>
            <a:r>
              <a:rPr kumimoji="1" lang="zh-CN" altLang="en-US" sz="2400" b="1">
                <a:latin typeface="Times New Roman" pitchFamily="18" charset="0"/>
              </a:rPr>
              <a:t>，电路不稳定，会产生自激振荡； </a:t>
            </a:r>
            <a:r>
              <a:rPr kumimoji="1" lang="en-US" altLang="zh-CN" sz="2400" b="1" i="1">
                <a:latin typeface="Times New Roman" pitchFamily="18" charset="0"/>
              </a:rPr>
              <a:t>f</a:t>
            </a:r>
            <a:r>
              <a:rPr kumimoji="1" lang="en-US" altLang="zh-CN" sz="2400" b="1" baseline="-25000">
                <a:latin typeface="Times New Roman" pitchFamily="18" charset="0"/>
              </a:rPr>
              <a:t>0 </a:t>
            </a:r>
            <a:r>
              <a:rPr kumimoji="1" lang="zh-CN" altLang="en-US" sz="2400" b="1">
                <a:latin typeface="Times New Roman" pitchFamily="18" charset="0"/>
              </a:rPr>
              <a:t>＞</a:t>
            </a:r>
            <a:r>
              <a:rPr kumimoji="1" lang="zh-CN" altLang="en-US" sz="2400" b="1" baseline="-25000">
                <a:latin typeface="Times New Roman" pitchFamily="18" charset="0"/>
              </a:rPr>
              <a:t> </a:t>
            </a:r>
            <a:r>
              <a:rPr kumimoji="1" lang="zh-CN" altLang="en-US" sz="2400" b="1">
                <a:latin typeface="Times New Roman" pitchFamily="18" charset="0"/>
              </a:rPr>
              <a:t> </a:t>
            </a:r>
            <a:r>
              <a:rPr kumimoji="1" lang="en-US" altLang="zh-CN" sz="2400" b="1" i="1">
                <a:latin typeface="Times New Roman" pitchFamily="18" charset="0"/>
              </a:rPr>
              <a:t>f</a:t>
            </a:r>
            <a:r>
              <a:rPr kumimoji="1" lang="en-US" altLang="zh-CN" sz="2400" b="1" baseline="-25000">
                <a:latin typeface="Times New Roman" pitchFamily="18" charset="0"/>
              </a:rPr>
              <a:t>c</a:t>
            </a:r>
            <a:r>
              <a:rPr kumimoji="1" lang="zh-CN" altLang="en-US" sz="2400" b="1">
                <a:latin typeface="Times New Roman" pitchFamily="18" charset="0"/>
              </a:rPr>
              <a:t>，电路稳定，不会产生自激振荡。</a:t>
            </a:r>
          </a:p>
        </p:txBody>
      </p:sp>
      <p:grpSp>
        <p:nvGrpSpPr>
          <p:cNvPr id="3" name="Group 16"/>
          <p:cNvGrpSpPr>
            <a:grpSpLocks/>
          </p:cNvGrpSpPr>
          <p:nvPr/>
        </p:nvGrpSpPr>
        <p:grpSpPr bwMode="auto">
          <a:xfrm>
            <a:off x="4179888" y="1530350"/>
            <a:ext cx="3200400" cy="3770313"/>
            <a:chOff x="2304" y="672"/>
            <a:chExt cx="2016" cy="2375"/>
          </a:xfrm>
        </p:grpSpPr>
        <p:graphicFrame>
          <p:nvGraphicFramePr>
            <p:cNvPr id="96273" name="Object 17"/>
            <p:cNvGraphicFramePr>
              <a:graphicFrameLocks noChangeAspect="1"/>
            </p:cNvGraphicFramePr>
            <p:nvPr/>
          </p:nvGraphicFramePr>
          <p:xfrm>
            <a:off x="2304" y="672"/>
            <a:ext cx="2016" cy="2375"/>
          </p:xfrm>
          <a:graphic>
            <a:graphicData uri="http://schemas.openxmlformats.org/presentationml/2006/ole">
              <mc:AlternateContent xmlns:mc="http://schemas.openxmlformats.org/markup-compatibility/2006">
                <mc:Choice xmlns:v="urn:schemas-microsoft-com:vml" Requires="v">
                  <p:oleObj spid="_x0000_s201749" name="Photo Editor 照片" r:id="rId5" imgW="24733333" imgH="15933333" progId="">
                    <p:embed/>
                  </p:oleObj>
                </mc:Choice>
                <mc:Fallback>
                  <p:oleObj name="Photo Editor 照片" r:id="rId5" imgW="24733333" imgH="15933333"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l="48148"/>
                        <a:stretch>
                          <a:fillRect/>
                        </a:stretch>
                      </p:blipFill>
                      <p:spPr bwMode="auto">
                        <a:xfrm>
                          <a:off x="2304" y="672"/>
                          <a:ext cx="2016" cy="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6274" name="Text Box 18"/>
            <p:cNvSpPr txBox="1">
              <a:spLocks noChangeArrowheads="1"/>
            </p:cNvSpPr>
            <p:nvPr/>
          </p:nvSpPr>
          <p:spPr bwMode="auto">
            <a:xfrm>
              <a:off x="3888" y="1509"/>
              <a:ext cx="240" cy="250"/>
            </a:xfrm>
            <a:prstGeom prst="rect">
              <a:avLst/>
            </a:prstGeom>
            <a:noFill/>
            <a:ln w="9525">
              <a:noFill/>
              <a:miter lim="800000"/>
              <a:headEnd/>
              <a:tailEnd/>
            </a:ln>
            <a:effectLst/>
          </p:spPr>
          <p:txBody>
            <a:bodyPr>
              <a:spAutoFit/>
            </a:bodyPr>
            <a:lstStyle/>
            <a:p>
              <a:pPr>
                <a:spcBef>
                  <a:spcPct val="50000"/>
                </a:spcBef>
              </a:pPr>
              <a:r>
                <a:rPr kumimoji="1" lang="en-US" altLang="zh-CN" sz="2000" b="1" i="1">
                  <a:solidFill>
                    <a:srgbClr val="FF3300"/>
                  </a:solidFill>
                  <a:latin typeface="Times New Roman" pitchFamily="18" charset="0"/>
                </a:rPr>
                <a:t>f</a:t>
              </a:r>
              <a:r>
                <a:rPr kumimoji="1" lang="en-US" altLang="zh-CN" sz="2000" b="1" baseline="-25000">
                  <a:solidFill>
                    <a:srgbClr val="FF3300"/>
                  </a:solidFill>
                  <a:latin typeface="Times New Roman" pitchFamily="18" charset="0"/>
                </a:rPr>
                <a:t>c</a:t>
              </a:r>
              <a:endParaRPr kumimoji="1" lang="en-US" altLang="zh-CN" sz="2000" b="1">
                <a:solidFill>
                  <a:srgbClr val="FF3300"/>
                </a:solidFill>
                <a:latin typeface="Times New Roman" pitchFamily="18" charset="0"/>
              </a:endParaRPr>
            </a:p>
          </p:txBody>
        </p:sp>
        <p:sp>
          <p:nvSpPr>
            <p:cNvPr id="96275" name="Line 19"/>
            <p:cNvSpPr>
              <a:spLocks noChangeShapeType="1"/>
            </p:cNvSpPr>
            <p:nvPr/>
          </p:nvSpPr>
          <p:spPr bwMode="auto">
            <a:xfrm>
              <a:off x="2640" y="2661"/>
              <a:ext cx="1440" cy="0"/>
            </a:xfrm>
            <a:prstGeom prst="line">
              <a:avLst/>
            </a:prstGeom>
            <a:noFill/>
            <a:ln w="9525">
              <a:solidFill>
                <a:srgbClr val="CC3300"/>
              </a:solidFill>
              <a:prstDash val="lgDash"/>
              <a:round/>
              <a:headEnd/>
              <a:tailEnd/>
            </a:ln>
            <a:effectLst/>
          </p:spPr>
          <p:txBody>
            <a:bodyPr/>
            <a:lstStyle/>
            <a:p>
              <a:endParaRPr lang="zh-CN" altLang="en-US"/>
            </a:p>
          </p:txBody>
        </p:sp>
        <p:sp>
          <p:nvSpPr>
            <p:cNvPr id="96276" name="Line 20"/>
            <p:cNvSpPr>
              <a:spLocks noChangeShapeType="1"/>
            </p:cNvSpPr>
            <p:nvPr/>
          </p:nvSpPr>
          <p:spPr bwMode="auto">
            <a:xfrm flipV="1">
              <a:off x="4068" y="2229"/>
              <a:ext cx="0" cy="432"/>
            </a:xfrm>
            <a:prstGeom prst="line">
              <a:avLst/>
            </a:prstGeom>
            <a:noFill/>
            <a:ln w="9525">
              <a:solidFill>
                <a:srgbClr val="CC3300"/>
              </a:solidFill>
              <a:prstDash val="lgDash"/>
              <a:round/>
              <a:headEnd/>
              <a:tailEnd/>
            </a:ln>
            <a:effectLst/>
          </p:spPr>
          <p:txBody>
            <a:bodyPr/>
            <a:lstStyle/>
            <a:p>
              <a:endParaRPr lang="zh-CN" altLang="en-US"/>
            </a:p>
          </p:txBody>
        </p:sp>
        <p:sp>
          <p:nvSpPr>
            <p:cNvPr id="96277" name="Text Box 21"/>
            <p:cNvSpPr txBox="1">
              <a:spLocks noChangeArrowheads="1"/>
            </p:cNvSpPr>
            <p:nvPr/>
          </p:nvSpPr>
          <p:spPr bwMode="auto">
            <a:xfrm>
              <a:off x="3840" y="2016"/>
              <a:ext cx="240" cy="250"/>
            </a:xfrm>
            <a:prstGeom prst="rect">
              <a:avLst/>
            </a:prstGeom>
            <a:noFill/>
            <a:ln w="9525">
              <a:noFill/>
              <a:miter lim="800000"/>
              <a:headEnd/>
              <a:tailEnd/>
            </a:ln>
            <a:effectLst/>
          </p:spPr>
          <p:txBody>
            <a:bodyPr>
              <a:spAutoFit/>
            </a:bodyPr>
            <a:lstStyle/>
            <a:p>
              <a:pPr>
                <a:spcBef>
                  <a:spcPct val="50000"/>
                </a:spcBef>
              </a:pPr>
              <a:r>
                <a:rPr kumimoji="1" lang="en-US" altLang="zh-CN" sz="2000" b="1" i="1">
                  <a:solidFill>
                    <a:srgbClr val="FF3300"/>
                  </a:solidFill>
                  <a:latin typeface="Times New Roman" pitchFamily="18" charset="0"/>
                </a:rPr>
                <a:t>f</a:t>
              </a:r>
              <a:r>
                <a:rPr kumimoji="1" lang="en-US" altLang="zh-CN" sz="2000" b="1" baseline="-25000">
                  <a:solidFill>
                    <a:srgbClr val="FF3300"/>
                  </a:solidFill>
                  <a:latin typeface="Times New Roman" pitchFamily="18" charset="0"/>
                </a:rPr>
                <a:t>0</a:t>
              </a:r>
              <a:endParaRPr kumimoji="1" lang="en-US" altLang="zh-CN" sz="2000" b="1">
                <a:solidFill>
                  <a:srgbClr val="FF3300"/>
                </a:solidFill>
                <a:latin typeface="Times New Roman" pitchFamily="18" charset="0"/>
              </a:endParaRPr>
            </a:p>
          </p:txBody>
        </p:sp>
        <p:sp>
          <p:nvSpPr>
            <p:cNvPr id="96278" name="Oval 22"/>
            <p:cNvSpPr>
              <a:spLocks noChangeArrowheads="1"/>
            </p:cNvSpPr>
            <p:nvPr/>
          </p:nvSpPr>
          <p:spPr bwMode="auto">
            <a:xfrm>
              <a:off x="4038" y="2235"/>
              <a:ext cx="48" cy="48"/>
            </a:xfrm>
            <a:prstGeom prst="ellipse">
              <a:avLst/>
            </a:prstGeom>
            <a:solidFill>
              <a:srgbClr val="FF3300"/>
            </a:solidFill>
            <a:ln w="9525">
              <a:solidFill>
                <a:srgbClr val="FF3300"/>
              </a:solidFill>
              <a:round/>
              <a:headEnd/>
              <a:tailEnd/>
            </a:ln>
            <a:effectLst/>
          </p:spPr>
          <p:txBody>
            <a:bodyPr wrap="none" anchor="ctr"/>
            <a:lstStyle/>
            <a:p>
              <a:endParaRPr lang="zh-CN" altLang="en-US"/>
            </a:p>
          </p:txBody>
        </p:sp>
      </p:grpSp>
      <p:grpSp>
        <p:nvGrpSpPr>
          <p:cNvPr id="4" name="Group 23"/>
          <p:cNvGrpSpPr>
            <a:grpSpLocks/>
          </p:cNvGrpSpPr>
          <p:nvPr/>
        </p:nvGrpSpPr>
        <p:grpSpPr bwMode="auto">
          <a:xfrm>
            <a:off x="6999288" y="3089275"/>
            <a:ext cx="1066800" cy="803275"/>
            <a:chOff x="4429" y="1872"/>
            <a:chExt cx="672" cy="506"/>
          </a:xfrm>
        </p:grpSpPr>
        <p:grpSp>
          <p:nvGrpSpPr>
            <p:cNvPr id="5" name="Group 24"/>
            <p:cNvGrpSpPr>
              <a:grpSpLocks/>
            </p:cNvGrpSpPr>
            <p:nvPr/>
          </p:nvGrpSpPr>
          <p:grpSpPr bwMode="auto">
            <a:xfrm>
              <a:off x="4429" y="1872"/>
              <a:ext cx="480" cy="506"/>
              <a:chOff x="4080" y="1654"/>
              <a:chExt cx="480" cy="506"/>
            </a:xfrm>
          </p:grpSpPr>
          <p:sp>
            <p:nvSpPr>
              <p:cNvPr id="96281" name="Line 25"/>
              <p:cNvSpPr>
                <a:spLocks noChangeShapeType="1"/>
              </p:cNvSpPr>
              <p:nvPr/>
            </p:nvSpPr>
            <p:spPr bwMode="auto">
              <a:xfrm>
                <a:off x="4080" y="2016"/>
                <a:ext cx="480" cy="0"/>
              </a:xfrm>
              <a:prstGeom prst="line">
                <a:avLst/>
              </a:prstGeom>
              <a:noFill/>
              <a:ln w="9525">
                <a:solidFill>
                  <a:schemeClr val="accent2"/>
                </a:solidFill>
                <a:round/>
                <a:headEnd/>
                <a:tailEnd/>
              </a:ln>
              <a:effectLst/>
            </p:spPr>
            <p:txBody>
              <a:bodyPr/>
              <a:lstStyle/>
              <a:p>
                <a:endParaRPr lang="zh-CN" altLang="en-US"/>
              </a:p>
            </p:txBody>
          </p:sp>
          <p:sp>
            <p:nvSpPr>
              <p:cNvPr id="96282" name="Line 26"/>
              <p:cNvSpPr>
                <a:spLocks noChangeShapeType="1"/>
              </p:cNvSpPr>
              <p:nvPr/>
            </p:nvSpPr>
            <p:spPr bwMode="auto">
              <a:xfrm>
                <a:off x="4464" y="1654"/>
                <a:ext cx="0" cy="144"/>
              </a:xfrm>
              <a:prstGeom prst="line">
                <a:avLst/>
              </a:prstGeom>
              <a:noFill/>
              <a:ln w="9525">
                <a:solidFill>
                  <a:schemeClr val="accent2"/>
                </a:solidFill>
                <a:round/>
                <a:headEnd/>
                <a:tailEnd type="triangle" w="med" len="med"/>
              </a:ln>
              <a:effectLst/>
            </p:spPr>
            <p:txBody>
              <a:bodyPr/>
              <a:lstStyle/>
              <a:p>
                <a:endParaRPr lang="zh-CN" altLang="en-US"/>
              </a:p>
            </p:txBody>
          </p:sp>
          <p:sp>
            <p:nvSpPr>
              <p:cNvPr id="96283" name="Line 27"/>
              <p:cNvSpPr>
                <a:spLocks noChangeShapeType="1"/>
              </p:cNvSpPr>
              <p:nvPr/>
            </p:nvSpPr>
            <p:spPr bwMode="auto">
              <a:xfrm flipV="1">
                <a:off x="4464" y="2016"/>
                <a:ext cx="0" cy="144"/>
              </a:xfrm>
              <a:prstGeom prst="line">
                <a:avLst/>
              </a:prstGeom>
              <a:noFill/>
              <a:ln w="9525">
                <a:solidFill>
                  <a:schemeClr val="accent2"/>
                </a:solidFill>
                <a:round/>
                <a:headEnd/>
                <a:tailEnd type="triangle" w="med" len="med"/>
              </a:ln>
              <a:effectLst/>
            </p:spPr>
            <p:txBody>
              <a:bodyPr/>
              <a:lstStyle/>
              <a:p>
                <a:endParaRPr lang="zh-CN" altLang="en-US"/>
              </a:p>
            </p:txBody>
          </p:sp>
          <p:sp>
            <p:nvSpPr>
              <p:cNvPr id="96284" name="Line 28"/>
              <p:cNvSpPr>
                <a:spLocks noChangeShapeType="1"/>
              </p:cNvSpPr>
              <p:nvPr/>
            </p:nvSpPr>
            <p:spPr bwMode="auto">
              <a:xfrm>
                <a:off x="4223" y="1802"/>
                <a:ext cx="336" cy="0"/>
              </a:xfrm>
              <a:prstGeom prst="line">
                <a:avLst/>
              </a:prstGeom>
              <a:noFill/>
              <a:ln w="9525">
                <a:solidFill>
                  <a:schemeClr val="accent2"/>
                </a:solidFill>
                <a:round/>
                <a:headEnd/>
                <a:tailEnd/>
              </a:ln>
              <a:effectLst/>
            </p:spPr>
            <p:txBody>
              <a:bodyPr/>
              <a:lstStyle/>
              <a:p>
                <a:endParaRPr lang="zh-CN" altLang="en-US"/>
              </a:p>
            </p:txBody>
          </p:sp>
        </p:grpSp>
        <p:sp>
          <p:nvSpPr>
            <p:cNvPr id="96285" name="Text Box 29"/>
            <p:cNvSpPr txBox="1">
              <a:spLocks noChangeArrowheads="1"/>
            </p:cNvSpPr>
            <p:nvPr/>
          </p:nvSpPr>
          <p:spPr bwMode="auto">
            <a:xfrm>
              <a:off x="4621" y="1994"/>
              <a:ext cx="480" cy="250"/>
            </a:xfrm>
            <a:prstGeom prst="rect">
              <a:avLst/>
            </a:prstGeom>
            <a:noFill/>
            <a:ln w="9525">
              <a:noFill/>
              <a:miter lim="800000"/>
              <a:headEnd/>
              <a:tailEnd/>
            </a:ln>
            <a:effectLst/>
          </p:spPr>
          <p:txBody>
            <a:bodyPr>
              <a:spAutoFit/>
            </a:bodyPr>
            <a:lstStyle/>
            <a:p>
              <a:pPr>
                <a:spcBef>
                  <a:spcPct val="50000"/>
                </a:spcBef>
              </a:pPr>
              <a:r>
                <a:rPr kumimoji="1" lang="en-US" altLang="zh-CN" sz="2000" b="1" i="1">
                  <a:solidFill>
                    <a:schemeClr val="accent2"/>
                  </a:solidFill>
                  <a:latin typeface="Times New Roman" pitchFamily="18" charset="0"/>
                </a:rPr>
                <a:t>G</a:t>
              </a:r>
              <a:r>
                <a:rPr kumimoji="1" lang="en-US" altLang="zh-CN" sz="2000" b="1" baseline="-25000">
                  <a:solidFill>
                    <a:schemeClr val="accent2"/>
                  </a:solidFill>
                  <a:latin typeface="Times New Roman" pitchFamily="18" charset="0"/>
                </a:rPr>
                <a:t>m</a:t>
              </a:r>
              <a:endParaRPr kumimoji="1" lang="en-US" altLang="zh-CN" sz="2000" b="1">
                <a:solidFill>
                  <a:schemeClr val="accent2"/>
                </a:solidFill>
                <a:latin typeface="Times New Roman" pitchFamily="18" charset="0"/>
              </a:endParaRPr>
            </a:p>
          </p:txBody>
        </p:sp>
      </p:grpSp>
      <p:sp>
        <p:nvSpPr>
          <p:cNvPr id="96286" name="AutoShape 30"/>
          <p:cNvSpPr>
            <a:spLocks/>
          </p:cNvSpPr>
          <p:nvPr/>
        </p:nvSpPr>
        <p:spPr bwMode="auto">
          <a:xfrm>
            <a:off x="7996238" y="2466975"/>
            <a:ext cx="936625" cy="863600"/>
          </a:xfrm>
          <a:prstGeom prst="borderCallout1">
            <a:avLst>
              <a:gd name="adj1" fmla="val 13236"/>
              <a:gd name="adj2" fmla="val -8134"/>
              <a:gd name="adj3" fmla="val 115440"/>
              <a:gd name="adj4" fmla="val -32375"/>
            </a:avLst>
          </a:prstGeom>
          <a:solidFill>
            <a:srgbClr val="FFFFCC"/>
          </a:solidFill>
          <a:ln w="19050">
            <a:solidFill>
              <a:srgbClr val="FF3300"/>
            </a:solidFill>
            <a:miter lim="800000"/>
            <a:headEnd/>
            <a:tailEnd/>
          </a:ln>
          <a:effectLst/>
        </p:spPr>
        <p:txBody>
          <a:bodyPr/>
          <a:lstStyle/>
          <a:p>
            <a:pPr algn="ctr"/>
            <a:r>
              <a:rPr kumimoji="1" lang="zh-CN" altLang="en-US" sz="2400" b="1">
                <a:latin typeface="Times New Roman" pitchFamily="18" charset="0"/>
              </a:rPr>
              <a:t>幅值裕度</a:t>
            </a:r>
          </a:p>
        </p:txBody>
      </p:sp>
      <p:grpSp>
        <p:nvGrpSpPr>
          <p:cNvPr id="6" name="Group 31"/>
          <p:cNvGrpSpPr>
            <a:grpSpLocks/>
          </p:cNvGrpSpPr>
          <p:nvPr/>
        </p:nvGrpSpPr>
        <p:grpSpPr bwMode="auto">
          <a:xfrm>
            <a:off x="6694488" y="3359150"/>
            <a:ext cx="284162" cy="1219200"/>
            <a:chOff x="4237" y="2042"/>
            <a:chExt cx="179" cy="768"/>
          </a:xfrm>
        </p:grpSpPr>
        <p:sp>
          <p:nvSpPr>
            <p:cNvPr id="96288" name="Line 32"/>
            <p:cNvSpPr>
              <a:spLocks noChangeShapeType="1"/>
            </p:cNvSpPr>
            <p:nvPr/>
          </p:nvSpPr>
          <p:spPr bwMode="auto">
            <a:xfrm flipV="1">
              <a:off x="4416" y="2234"/>
              <a:ext cx="0" cy="240"/>
            </a:xfrm>
            <a:prstGeom prst="line">
              <a:avLst/>
            </a:prstGeom>
            <a:noFill/>
            <a:ln w="9525">
              <a:solidFill>
                <a:schemeClr val="accent2"/>
              </a:solidFill>
              <a:prstDash val="lgDash"/>
              <a:round/>
              <a:headEnd/>
              <a:tailEnd/>
            </a:ln>
            <a:effectLst/>
          </p:spPr>
          <p:txBody>
            <a:bodyPr/>
            <a:lstStyle/>
            <a:p>
              <a:endParaRPr lang="zh-CN" altLang="en-US"/>
            </a:p>
          </p:txBody>
        </p:sp>
        <p:sp>
          <p:nvSpPr>
            <p:cNvPr id="96289" name="Line 33"/>
            <p:cNvSpPr>
              <a:spLocks noChangeShapeType="1"/>
            </p:cNvSpPr>
            <p:nvPr/>
          </p:nvSpPr>
          <p:spPr bwMode="auto">
            <a:xfrm>
              <a:off x="4237" y="2042"/>
              <a:ext cx="0" cy="768"/>
            </a:xfrm>
            <a:prstGeom prst="line">
              <a:avLst/>
            </a:prstGeom>
            <a:noFill/>
            <a:ln w="9525">
              <a:solidFill>
                <a:schemeClr val="accent2"/>
              </a:solidFill>
              <a:prstDash val="lgDash"/>
              <a:round/>
              <a:headEnd/>
              <a:tailEnd/>
            </a:ln>
            <a:effectLst/>
          </p:spPr>
          <p:txBody>
            <a:bodyPr/>
            <a:lstStyle/>
            <a:p>
              <a:endParaRPr lang="zh-CN" altLang="en-US"/>
            </a:p>
          </p:txBody>
        </p:sp>
      </p:grpSp>
      <p:grpSp>
        <p:nvGrpSpPr>
          <p:cNvPr id="7" name="Group 34"/>
          <p:cNvGrpSpPr>
            <a:grpSpLocks/>
          </p:cNvGrpSpPr>
          <p:nvPr/>
        </p:nvGrpSpPr>
        <p:grpSpPr bwMode="auto">
          <a:xfrm>
            <a:off x="5551488" y="4237038"/>
            <a:ext cx="1143000" cy="679450"/>
            <a:chOff x="3517" y="2595"/>
            <a:chExt cx="720" cy="428"/>
          </a:xfrm>
        </p:grpSpPr>
        <p:sp>
          <p:nvSpPr>
            <p:cNvPr id="96291" name="Line 35"/>
            <p:cNvSpPr>
              <a:spLocks noChangeShapeType="1"/>
            </p:cNvSpPr>
            <p:nvPr/>
          </p:nvSpPr>
          <p:spPr bwMode="auto">
            <a:xfrm flipH="1">
              <a:off x="3517" y="2738"/>
              <a:ext cx="720" cy="0"/>
            </a:xfrm>
            <a:prstGeom prst="line">
              <a:avLst/>
            </a:prstGeom>
            <a:noFill/>
            <a:ln w="6350">
              <a:solidFill>
                <a:schemeClr val="accent2"/>
              </a:solidFill>
              <a:round/>
              <a:headEnd/>
              <a:tailEnd/>
            </a:ln>
            <a:effectLst/>
          </p:spPr>
          <p:txBody>
            <a:bodyPr/>
            <a:lstStyle/>
            <a:p>
              <a:endParaRPr lang="zh-CN" altLang="en-US"/>
            </a:p>
          </p:txBody>
        </p:sp>
        <p:grpSp>
          <p:nvGrpSpPr>
            <p:cNvPr id="8" name="Group 36"/>
            <p:cNvGrpSpPr>
              <a:grpSpLocks/>
            </p:cNvGrpSpPr>
            <p:nvPr/>
          </p:nvGrpSpPr>
          <p:grpSpPr bwMode="auto">
            <a:xfrm>
              <a:off x="3613" y="2595"/>
              <a:ext cx="384" cy="428"/>
              <a:chOff x="1536" y="2665"/>
              <a:chExt cx="384" cy="428"/>
            </a:xfrm>
          </p:grpSpPr>
          <p:sp>
            <p:nvSpPr>
              <p:cNvPr id="96293" name="Line 37"/>
              <p:cNvSpPr>
                <a:spLocks noChangeShapeType="1"/>
              </p:cNvSpPr>
              <p:nvPr/>
            </p:nvSpPr>
            <p:spPr bwMode="auto">
              <a:xfrm>
                <a:off x="1728" y="2665"/>
                <a:ext cx="0" cy="144"/>
              </a:xfrm>
              <a:prstGeom prst="line">
                <a:avLst/>
              </a:prstGeom>
              <a:noFill/>
              <a:ln w="9525">
                <a:solidFill>
                  <a:schemeClr val="accent2"/>
                </a:solidFill>
                <a:round/>
                <a:headEnd/>
                <a:tailEnd type="triangle" w="med" len="med"/>
              </a:ln>
              <a:effectLst/>
            </p:spPr>
            <p:txBody>
              <a:bodyPr/>
              <a:lstStyle/>
              <a:p>
                <a:endParaRPr lang="zh-CN" altLang="en-US"/>
              </a:p>
            </p:txBody>
          </p:sp>
          <p:sp>
            <p:nvSpPr>
              <p:cNvPr id="96294" name="Line 38"/>
              <p:cNvSpPr>
                <a:spLocks noChangeShapeType="1"/>
              </p:cNvSpPr>
              <p:nvPr/>
            </p:nvSpPr>
            <p:spPr bwMode="auto">
              <a:xfrm flipV="1">
                <a:off x="1728" y="2949"/>
                <a:ext cx="0" cy="144"/>
              </a:xfrm>
              <a:prstGeom prst="line">
                <a:avLst/>
              </a:prstGeom>
              <a:noFill/>
              <a:ln w="9525">
                <a:solidFill>
                  <a:schemeClr val="accent2"/>
                </a:solidFill>
                <a:round/>
                <a:headEnd/>
                <a:tailEnd type="triangle" w="med" len="med"/>
              </a:ln>
              <a:effectLst/>
            </p:spPr>
            <p:txBody>
              <a:bodyPr/>
              <a:lstStyle/>
              <a:p>
                <a:endParaRPr lang="zh-CN" altLang="en-US"/>
              </a:p>
            </p:txBody>
          </p:sp>
          <p:sp>
            <p:nvSpPr>
              <p:cNvPr id="96295" name="Text Box 39"/>
              <p:cNvSpPr txBox="1">
                <a:spLocks noChangeArrowheads="1"/>
              </p:cNvSpPr>
              <p:nvPr/>
            </p:nvSpPr>
            <p:spPr bwMode="auto">
              <a:xfrm>
                <a:off x="1536" y="2721"/>
                <a:ext cx="384" cy="250"/>
              </a:xfrm>
              <a:prstGeom prst="rect">
                <a:avLst/>
              </a:prstGeom>
              <a:noFill/>
              <a:ln w="9525">
                <a:noFill/>
                <a:miter lim="800000"/>
                <a:headEnd/>
                <a:tailEnd/>
              </a:ln>
              <a:effectLst/>
            </p:spPr>
            <p:txBody>
              <a:bodyPr>
                <a:spAutoFit/>
              </a:bodyPr>
              <a:lstStyle/>
              <a:p>
                <a:pPr>
                  <a:spcBef>
                    <a:spcPct val="50000"/>
                  </a:spcBef>
                </a:pPr>
                <a:r>
                  <a:rPr kumimoji="1" lang="en-US" altLang="zh-CN" sz="2000" b="1" i="1">
                    <a:latin typeface="Times New Roman" pitchFamily="18" charset="0"/>
                    <a:cs typeface="Times New Roman" pitchFamily="18" charset="0"/>
                  </a:rPr>
                  <a:t>φ</a:t>
                </a:r>
                <a:r>
                  <a:rPr kumimoji="1" lang="en-US" altLang="zh-CN" sz="2000" b="1" baseline="-25000">
                    <a:latin typeface="Times New Roman" pitchFamily="18" charset="0"/>
                    <a:cs typeface="Times New Roman" pitchFamily="18" charset="0"/>
                  </a:rPr>
                  <a:t>m</a:t>
                </a:r>
                <a:endParaRPr kumimoji="1" lang="en-US" altLang="zh-CN" sz="2000" b="1">
                  <a:latin typeface="Times New Roman" pitchFamily="18" charset="0"/>
                </a:endParaRPr>
              </a:p>
            </p:txBody>
          </p:sp>
        </p:grpSp>
      </p:grpSp>
      <p:sp>
        <p:nvSpPr>
          <p:cNvPr id="96296" name="AutoShape 40"/>
          <p:cNvSpPr>
            <a:spLocks/>
          </p:cNvSpPr>
          <p:nvPr/>
        </p:nvSpPr>
        <p:spPr bwMode="auto">
          <a:xfrm>
            <a:off x="7204075" y="4841875"/>
            <a:ext cx="1524000" cy="457200"/>
          </a:xfrm>
          <a:prstGeom prst="borderCallout1">
            <a:avLst>
              <a:gd name="adj1" fmla="val 25000"/>
              <a:gd name="adj2" fmla="val -5000"/>
              <a:gd name="adj3" fmla="val -59028"/>
              <a:gd name="adj4" fmla="val -67606"/>
            </a:avLst>
          </a:prstGeom>
          <a:solidFill>
            <a:srgbClr val="FFFFCC"/>
          </a:solidFill>
          <a:ln w="19050">
            <a:solidFill>
              <a:srgbClr val="FF3300"/>
            </a:solidFill>
            <a:miter lim="800000"/>
            <a:headEnd/>
            <a:tailEnd/>
          </a:ln>
          <a:effectLst/>
        </p:spPr>
        <p:txBody>
          <a:bodyPr/>
          <a:lstStyle/>
          <a:p>
            <a:pPr algn="ctr"/>
            <a:r>
              <a:rPr kumimoji="1" lang="zh-CN" altLang="en-US" sz="2400" b="1">
                <a:latin typeface="Times New Roman" pitchFamily="18" charset="0"/>
              </a:rPr>
              <a:t>相位裕度</a:t>
            </a:r>
          </a:p>
        </p:txBody>
      </p:sp>
      <p:sp>
        <p:nvSpPr>
          <p:cNvPr id="96297" name="Text Box 41"/>
          <p:cNvSpPr txBox="1">
            <a:spLocks noChangeArrowheads="1"/>
          </p:cNvSpPr>
          <p:nvPr/>
        </p:nvSpPr>
        <p:spPr bwMode="auto">
          <a:xfrm>
            <a:off x="4972050" y="4986338"/>
            <a:ext cx="1943100" cy="457200"/>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990033"/>
                </a:solidFill>
                <a:latin typeface="Times New Roman" pitchFamily="18" charset="0"/>
              </a:rPr>
              <a:t>电路稳定</a:t>
            </a:r>
          </a:p>
        </p:txBody>
      </p:sp>
      <p:sp>
        <p:nvSpPr>
          <p:cNvPr id="96298" name="Text Box 42"/>
          <p:cNvSpPr txBox="1">
            <a:spLocks noChangeArrowheads="1"/>
          </p:cNvSpPr>
          <p:nvPr/>
        </p:nvSpPr>
        <p:spPr bwMode="auto">
          <a:xfrm>
            <a:off x="4572000" y="476250"/>
            <a:ext cx="4211638" cy="822325"/>
          </a:xfrm>
          <a:prstGeom prst="rect">
            <a:avLst/>
          </a:prstGeom>
          <a:solidFill>
            <a:srgbClr val="66FFFF"/>
          </a:solidFill>
          <a:ln w="9525">
            <a:noFill/>
            <a:miter lim="800000"/>
            <a:headEnd/>
            <a:tailEnd/>
          </a:ln>
          <a:effectLst/>
        </p:spPr>
        <p:txBody>
          <a:bodyPr>
            <a:spAutoFit/>
          </a:bodyPr>
          <a:lstStyle/>
          <a:p>
            <a:pPr>
              <a:spcBef>
                <a:spcPct val="50000"/>
              </a:spcBef>
            </a:pPr>
            <a:r>
              <a:rPr kumimoji="1" lang="zh-CN" altLang="en-US" sz="2400" b="1" dirty="0">
                <a:solidFill>
                  <a:srgbClr val="990033"/>
                </a:solidFill>
                <a:latin typeface="Times New Roman" pitchFamily="18" charset="0"/>
              </a:rPr>
              <a:t>当</a:t>
            </a:r>
            <a:r>
              <a:rPr kumimoji="1" lang="en-US" altLang="zh-CN" sz="2400" b="1" i="1" dirty="0">
                <a:solidFill>
                  <a:srgbClr val="990033"/>
                </a:solidFill>
                <a:latin typeface="Times New Roman" pitchFamily="18" charset="0"/>
              </a:rPr>
              <a:t>G</a:t>
            </a:r>
            <a:r>
              <a:rPr kumimoji="1" lang="en-US" altLang="zh-CN" sz="2400" b="1" baseline="-25000" dirty="0">
                <a:solidFill>
                  <a:srgbClr val="990033"/>
                </a:solidFill>
                <a:latin typeface="Times New Roman" pitchFamily="18" charset="0"/>
              </a:rPr>
              <a:t>m</a:t>
            </a:r>
            <a:r>
              <a:rPr kumimoji="1" lang="en-US" altLang="zh-CN" sz="2400" b="1" dirty="0">
                <a:solidFill>
                  <a:srgbClr val="990033"/>
                </a:solidFill>
                <a:latin typeface="Times New Roman" pitchFamily="18" charset="0"/>
              </a:rPr>
              <a:t>≤</a:t>
            </a:r>
            <a:r>
              <a:rPr kumimoji="1" lang="zh-CN" altLang="en-US" sz="2400" b="1" dirty="0">
                <a:solidFill>
                  <a:srgbClr val="990033"/>
                </a:solidFill>
                <a:latin typeface="Times New Roman" pitchFamily="18" charset="0"/>
              </a:rPr>
              <a:t>－</a:t>
            </a:r>
            <a:r>
              <a:rPr kumimoji="1" lang="en-US" altLang="zh-CN" sz="2400" b="1" dirty="0">
                <a:solidFill>
                  <a:srgbClr val="990033"/>
                </a:solidFill>
                <a:latin typeface="Times New Roman" pitchFamily="18" charset="0"/>
              </a:rPr>
              <a:t>10dB</a:t>
            </a:r>
            <a:r>
              <a:rPr kumimoji="1" lang="zh-CN" altLang="en-US" sz="2400" b="1" dirty="0">
                <a:solidFill>
                  <a:srgbClr val="990033"/>
                </a:solidFill>
                <a:latin typeface="Times New Roman" pitchFamily="18" charset="0"/>
              </a:rPr>
              <a:t>且</a:t>
            </a:r>
            <a:r>
              <a:rPr kumimoji="1" lang="el-GR" altLang="zh-CN" sz="2400" b="1" i="1" dirty="0">
                <a:solidFill>
                  <a:srgbClr val="990033"/>
                </a:solidFill>
                <a:latin typeface="Times New Roman" pitchFamily="18" charset="0"/>
                <a:cs typeface="Times New Roman" pitchFamily="18" charset="0"/>
              </a:rPr>
              <a:t>φ</a:t>
            </a:r>
            <a:r>
              <a:rPr kumimoji="1" lang="en-US" altLang="zh-CN" sz="2400" b="1" baseline="-25000" dirty="0">
                <a:solidFill>
                  <a:srgbClr val="990033"/>
                </a:solidFill>
                <a:latin typeface="Times New Roman" pitchFamily="18" charset="0"/>
                <a:cs typeface="Times New Roman" pitchFamily="18" charset="0"/>
              </a:rPr>
              <a:t>m</a:t>
            </a:r>
            <a:r>
              <a:rPr kumimoji="1" lang="zh-CN" altLang="en-US" sz="2400" b="1" dirty="0">
                <a:solidFill>
                  <a:srgbClr val="990033"/>
                </a:solidFill>
                <a:latin typeface="Times New Roman" pitchFamily="18" charset="0"/>
                <a:cs typeface="Times New Roman" pitchFamily="18" charset="0"/>
              </a:rPr>
              <a:t>＞</a:t>
            </a:r>
            <a:r>
              <a:rPr kumimoji="1" lang="en-US" altLang="zh-CN" sz="2400" b="1" dirty="0">
                <a:solidFill>
                  <a:srgbClr val="990033"/>
                </a:solidFill>
                <a:latin typeface="Times New Roman" pitchFamily="18" charset="0"/>
                <a:cs typeface="Times New Roman" pitchFamily="18" charset="0"/>
              </a:rPr>
              <a:t>45º</a:t>
            </a:r>
            <a:r>
              <a:rPr kumimoji="1" lang="zh-CN" altLang="en-US" sz="2400" b="1" dirty="0">
                <a:solidFill>
                  <a:srgbClr val="990033"/>
                </a:solidFill>
                <a:latin typeface="Times New Roman" pitchFamily="18" charset="0"/>
                <a:cs typeface="Times New Roman" pitchFamily="18" charset="0"/>
              </a:rPr>
              <a:t>，才具有可靠的稳定性。</a:t>
            </a:r>
          </a:p>
        </p:txBody>
      </p:sp>
      <p:sp>
        <p:nvSpPr>
          <p:cNvPr id="96299" name="AutoShape 43"/>
          <p:cNvSpPr>
            <a:spLocks/>
          </p:cNvSpPr>
          <p:nvPr/>
        </p:nvSpPr>
        <p:spPr bwMode="auto">
          <a:xfrm>
            <a:off x="7277100" y="1530350"/>
            <a:ext cx="1296988" cy="690563"/>
          </a:xfrm>
          <a:prstGeom prst="borderCallout1">
            <a:avLst>
              <a:gd name="adj1" fmla="val 16551"/>
              <a:gd name="adj2" fmla="val -5875"/>
              <a:gd name="adj3" fmla="val 308278"/>
              <a:gd name="adj4" fmla="val -22889"/>
            </a:avLst>
          </a:prstGeom>
          <a:solidFill>
            <a:srgbClr val="FFFFCC"/>
          </a:solidFill>
          <a:ln w="19050">
            <a:solidFill>
              <a:srgbClr val="FF0000"/>
            </a:solidFill>
            <a:miter lim="800000"/>
            <a:headEnd/>
            <a:tailEnd/>
          </a:ln>
          <a:effectLst/>
        </p:spPr>
        <p:txBody>
          <a:bodyPr/>
          <a:lstStyle/>
          <a:p>
            <a:pPr algn="ctr"/>
            <a:r>
              <a:rPr kumimoji="1" lang="zh-CN" altLang="en-US" sz="2000" b="1">
                <a:latin typeface="Times New Roman" pitchFamily="18" charset="0"/>
              </a:rPr>
              <a:t>不满足</a:t>
            </a:r>
          </a:p>
          <a:p>
            <a:pPr algn="ctr"/>
            <a:r>
              <a:rPr kumimoji="1" lang="zh-CN" altLang="en-US" sz="2000" b="1">
                <a:latin typeface="Times New Roman" pitchFamily="18" charset="0"/>
              </a:rPr>
              <a:t>起振条件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626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6269"/>
                                        </p:tgtEl>
                                        <p:attrNameLst>
                                          <p:attrName>style.visibility</p:attrName>
                                        </p:attrNameLst>
                                      </p:cBhvr>
                                      <p:to>
                                        <p:strVal val="visible"/>
                                      </p:to>
                                    </p:set>
                                    <p:animEffect transition="in" filter="wipe(left)">
                                      <p:cBhvr>
                                        <p:cTn id="16" dur="500"/>
                                        <p:tgtEl>
                                          <p:spTgt spid="9626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629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6297"/>
                                        </p:tgtEl>
                                        <p:attrNameLst>
                                          <p:attrName>style.visibility</p:attrName>
                                        </p:attrNameLst>
                                      </p:cBhvr>
                                      <p:to>
                                        <p:strVal val="visible"/>
                                      </p:to>
                                    </p:set>
                                    <p:animEffect transition="in" filter="wipe(left)">
                                      <p:cBhvr>
                                        <p:cTn id="30" dur="500"/>
                                        <p:tgtEl>
                                          <p:spTgt spid="9629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6271"/>
                                        </p:tgtEl>
                                        <p:attrNameLst>
                                          <p:attrName>style.visibility</p:attrName>
                                        </p:attrNameLst>
                                      </p:cBhvr>
                                      <p:to>
                                        <p:strVal val="visible"/>
                                      </p:to>
                                    </p:set>
                                    <p:animEffect transition="in" filter="wipe(left)">
                                      <p:cBhvr>
                                        <p:cTn id="35" dur="500"/>
                                        <p:tgtEl>
                                          <p:spTgt spid="9627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628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right)">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9629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96298"/>
                                        </p:tgtEl>
                                        <p:attrNameLst>
                                          <p:attrName>style.visibility</p:attrName>
                                        </p:attrNameLst>
                                      </p:cBhvr>
                                      <p:to>
                                        <p:strVal val="visible"/>
                                      </p:to>
                                    </p:set>
                                    <p:animEffect transition="in" filter="wipe(left)">
                                      <p:cBhvr>
                                        <p:cTn id="58" dur="500"/>
                                        <p:tgtEl>
                                          <p:spTgt spid="96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8" grpId="0" animBg="1"/>
      <p:bldP spid="96269" grpId="0"/>
      <p:bldP spid="96271" grpId="0" animBg="1"/>
      <p:bldP spid="96286" grpId="0" animBg="1"/>
      <p:bldP spid="96296" grpId="0" animBg="1"/>
      <p:bldP spid="96297" grpId="0"/>
      <p:bldP spid="96298" grpId="0" animBg="1"/>
      <p:bldP spid="9629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79388" y="765175"/>
            <a:ext cx="7772400" cy="762000"/>
          </a:xfrm>
        </p:spPr>
        <p:txBody>
          <a:bodyPr/>
          <a:lstStyle/>
          <a:p>
            <a:pPr algn="l"/>
            <a:r>
              <a:rPr lang="en-US" altLang="zh-CN" sz="3200">
                <a:latin typeface="华文行楷" pitchFamily="2" charset="-122"/>
                <a:ea typeface="华文行楷" pitchFamily="2" charset="-122"/>
              </a:rPr>
              <a:t>2. </a:t>
            </a:r>
            <a:r>
              <a:rPr lang="zh-CN" altLang="en-US" sz="3200">
                <a:latin typeface="华文行楷" pitchFamily="2" charset="-122"/>
                <a:ea typeface="华文行楷" pitchFamily="2" charset="-122"/>
              </a:rPr>
              <a:t>正反馈和负反馈</a:t>
            </a:r>
          </a:p>
        </p:txBody>
      </p:sp>
      <p:sp>
        <p:nvSpPr>
          <p:cNvPr id="23555" name="Text Box 3"/>
          <p:cNvSpPr txBox="1">
            <a:spLocks noChangeArrowheads="1"/>
          </p:cNvSpPr>
          <p:nvPr/>
        </p:nvSpPr>
        <p:spPr bwMode="auto">
          <a:xfrm>
            <a:off x="654050" y="4117975"/>
            <a:ext cx="7918450" cy="1117600"/>
          </a:xfrm>
          <a:prstGeom prst="rect">
            <a:avLst/>
          </a:prstGeom>
          <a:noFill/>
          <a:ln w="9525">
            <a:noFill/>
            <a:miter lim="800000"/>
            <a:headEnd/>
            <a:tailEnd/>
          </a:ln>
          <a:effectLst/>
        </p:spPr>
        <p:txBody>
          <a:bodyPr>
            <a:spAutoFit/>
          </a:bodyPr>
          <a:lstStyle/>
          <a:p>
            <a:pPr>
              <a:lnSpc>
                <a:spcPct val="120000"/>
              </a:lnSpc>
              <a:spcBef>
                <a:spcPct val="50000"/>
              </a:spcBef>
            </a:pPr>
            <a:r>
              <a:rPr kumimoji="1" lang="en-US" altLang="zh-CN" sz="2400" dirty="0">
                <a:latin typeface="Times New Roman" pitchFamily="18" charset="0"/>
              </a:rPr>
              <a:t>     </a:t>
            </a:r>
            <a:r>
              <a:rPr kumimoji="1" lang="en-US" altLang="zh-CN" sz="2400" dirty="0" smtClean="0">
                <a:latin typeface="Times New Roman" pitchFamily="18" charset="0"/>
              </a:rPr>
              <a:t>     </a:t>
            </a:r>
            <a:r>
              <a:rPr kumimoji="1" lang="zh-CN" altLang="en-US" sz="2800" b="1" dirty="0" smtClean="0">
                <a:solidFill>
                  <a:schemeClr val="tx2"/>
                </a:solidFill>
                <a:latin typeface="Times New Roman" pitchFamily="18" charset="0"/>
              </a:rPr>
              <a:t>从</a:t>
            </a:r>
            <a:r>
              <a:rPr kumimoji="1" lang="zh-CN" altLang="en-US" sz="2800" b="1" dirty="0">
                <a:solidFill>
                  <a:schemeClr val="tx2"/>
                </a:solidFill>
                <a:latin typeface="Times New Roman" pitchFamily="18" charset="0"/>
              </a:rPr>
              <a:t>反馈的结果来判断，凡反馈的结果使输出量的变化减小的为负反馈，否则为正反馈；</a:t>
            </a:r>
          </a:p>
        </p:txBody>
      </p:sp>
      <p:graphicFrame>
        <p:nvGraphicFramePr>
          <p:cNvPr id="23556" name="Object 4"/>
          <p:cNvGraphicFramePr>
            <a:graphicFrameLocks noChangeAspect="1"/>
          </p:cNvGraphicFramePr>
          <p:nvPr/>
        </p:nvGraphicFramePr>
        <p:xfrm>
          <a:off x="1187450" y="2060575"/>
          <a:ext cx="4648200" cy="1992313"/>
        </p:xfrm>
        <a:graphic>
          <a:graphicData uri="http://schemas.openxmlformats.org/presentationml/2006/ole">
            <mc:AlternateContent xmlns:mc="http://schemas.openxmlformats.org/markup-compatibility/2006">
              <mc:Choice xmlns:v="urn:schemas-microsoft-com:vml" Requires="v">
                <p:oleObj spid="_x0000_s156683" name="Photo Editor 照片" r:id="rId3" imgW="14466667" imgH="6200000" progId="">
                  <p:embed/>
                </p:oleObj>
              </mc:Choice>
              <mc:Fallback>
                <p:oleObj name="Photo Editor 照片" r:id="rId3" imgW="14466667" imgH="62000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060575"/>
                        <a:ext cx="4648200" cy="199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7" name="AutoShape 5"/>
          <p:cNvSpPr>
            <a:spLocks/>
          </p:cNvSpPr>
          <p:nvPr/>
        </p:nvSpPr>
        <p:spPr bwMode="auto">
          <a:xfrm>
            <a:off x="5607050" y="2822575"/>
            <a:ext cx="3124200" cy="838200"/>
          </a:xfrm>
          <a:prstGeom prst="borderCallout1">
            <a:avLst>
              <a:gd name="adj1" fmla="val 13634"/>
              <a:gd name="adj2" fmla="val -2440"/>
              <a:gd name="adj3" fmla="val -54356"/>
              <a:gd name="adj4" fmla="val -6606"/>
            </a:avLst>
          </a:prstGeom>
          <a:solidFill>
            <a:srgbClr val="66FFFF"/>
          </a:solidFill>
          <a:ln w="19050">
            <a:solidFill>
              <a:srgbClr val="FF0000"/>
            </a:solidFill>
            <a:miter lim="800000"/>
            <a:headEnd/>
            <a:tailEnd/>
          </a:ln>
          <a:effectLst/>
        </p:spPr>
        <p:txBody>
          <a:bodyPr/>
          <a:lstStyle/>
          <a:p>
            <a:r>
              <a:rPr kumimoji="1" lang="zh-CN" altLang="en-US" sz="2400" b="1">
                <a:latin typeface="Times New Roman" pitchFamily="18" charset="0"/>
              </a:rPr>
              <a:t>引入反馈后其变化是增大？还是减小？</a:t>
            </a:r>
          </a:p>
        </p:txBody>
      </p:sp>
      <p:sp>
        <p:nvSpPr>
          <p:cNvPr id="23558" name="AutoShape 6"/>
          <p:cNvSpPr>
            <a:spLocks/>
          </p:cNvSpPr>
          <p:nvPr/>
        </p:nvSpPr>
        <p:spPr bwMode="auto">
          <a:xfrm>
            <a:off x="3930650" y="1146175"/>
            <a:ext cx="4114800" cy="838200"/>
          </a:xfrm>
          <a:prstGeom prst="borderCallout1">
            <a:avLst>
              <a:gd name="adj1" fmla="val 13634"/>
              <a:gd name="adj2" fmla="val -1852"/>
              <a:gd name="adj3" fmla="val 113824"/>
              <a:gd name="adj4" fmla="val -27699"/>
            </a:avLst>
          </a:prstGeom>
          <a:solidFill>
            <a:srgbClr val="66FFFF"/>
          </a:solidFill>
          <a:ln w="19050">
            <a:solidFill>
              <a:srgbClr val="FF0000"/>
            </a:solidFill>
            <a:miter lim="800000"/>
            <a:headEnd/>
            <a:tailEnd/>
          </a:ln>
          <a:effectLst/>
        </p:spPr>
        <p:txBody>
          <a:bodyPr/>
          <a:lstStyle/>
          <a:p>
            <a:r>
              <a:rPr kumimoji="1" lang="zh-CN" altLang="en-US" sz="2400" b="1">
                <a:latin typeface="Times New Roman" pitchFamily="18" charset="0"/>
              </a:rPr>
              <a:t>引入反馈后其变化是增大？还是减小？</a:t>
            </a:r>
          </a:p>
        </p:txBody>
      </p:sp>
      <p:sp>
        <p:nvSpPr>
          <p:cNvPr id="23559" name="Text Box 7"/>
          <p:cNvSpPr txBox="1">
            <a:spLocks noChangeArrowheads="1"/>
          </p:cNvSpPr>
          <p:nvPr/>
        </p:nvSpPr>
        <p:spPr bwMode="auto">
          <a:xfrm>
            <a:off x="730250" y="5184775"/>
            <a:ext cx="7986713" cy="1117600"/>
          </a:xfrm>
          <a:prstGeom prst="rect">
            <a:avLst/>
          </a:prstGeom>
          <a:noFill/>
          <a:ln w="9525">
            <a:noFill/>
            <a:miter lim="800000"/>
            <a:headEnd/>
            <a:tailEnd/>
          </a:ln>
          <a:effectLst/>
        </p:spPr>
        <p:txBody>
          <a:bodyPr>
            <a:spAutoFit/>
          </a:bodyPr>
          <a:lstStyle/>
          <a:p>
            <a:pPr>
              <a:lnSpc>
                <a:spcPct val="120000"/>
              </a:lnSpc>
              <a:spcBef>
                <a:spcPct val="50000"/>
              </a:spcBef>
            </a:pPr>
            <a:r>
              <a:rPr kumimoji="1" lang="en-US" altLang="zh-CN" sz="2800" b="1" dirty="0">
                <a:solidFill>
                  <a:schemeClr val="tx2"/>
                </a:solidFill>
                <a:latin typeface="Times New Roman" pitchFamily="18" charset="0"/>
              </a:rPr>
              <a:t>    </a:t>
            </a:r>
            <a:r>
              <a:rPr kumimoji="1" lang="en-US" altLang="zh-CN" sz="2800" b="1" dirty="0" smtClean="0">
                <a:solidFill>
                  <a:schemeClr val="tx2"/>
                </a:solidFill>
                <a:latin typeface="Times New Roman" pitchFamily="18" charset="0"/>
              </a:rPr>
              <a:t>    </a:t>
            </a:r>
            <a:r>
              <a:rPr kumimoji="1" lang="zh-CN" altLang="en-US" sz="2800" b="1" dirty="0" smtClean="0">
                <a:solidFill>
                  <a:schemeClr val="tx2"/>
                </a:solidFill>
                <a:latin typeface="Times New Roman" pitchFamily="18" charset="0"/>
              </a:rPr>
              <a:t>或者</a:t>
            </a:r>
            <a:r>
              <a:rPr kumimoji="1" lang="zh-CN" altLang="en-US" sz="2800" b="1" dirty="0">
                <a:solidFill>
                  <a:schemeClr val="tx2"/>
                </a:solidFill>
                <a:latin typeface="Times New Roman" pitchFamily="18" charset="0"/>
              </a:rPr>
              <a:t>，凡反馈的结果使净输入量减小的为负反馈，否则为正反馈。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3555">
                                            <p:txEl>
                                              <p:pRg st="0" end="0"/>
                                            </p:txEl>
                                          </p:spTgt>
                                        </p:tgtEl>
                                        <p:attrNameLst>
                                          <p:attrName>style.visibility</p:attrName>
                                        </p:attrNameLst>
                                      </p:cBhvr>
                                      <p:to>
                                        <p:strVal val="visible"/>
                                      </p:to>
                                    </p:set>
                                    <p:animEffect transition="in" filter="wipe(left)">
                                      <p:cBhvr>
                                        <p:cTn id="11" dur="500"/>
                                        <p:tgtEl>
                                          <p:spTgt spid="2355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355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3559">
                                            <p:txEl>
                                              <p:pRg st="0" end="0"/>
                                            </p:txEl>
                                          </p:spTgt>
                                        </p:tgtEl>
                                        <p:attrNameLst>
                                          <p:attrName>style.visibility</p:attrName>
                                        </p:attrNameLst>
                                      </p:cBhvr>
                                      <p:to>
                                        <p:strVal val="visible"/>
                                      </p:to>
                                    </p:set>
                                    <p:animEffect transition="in" filter="wipe(left)">
                                      <p:cBhvr>
                                        <p:cTn id="20" dur="500"/>
                                        <p:tgtEl>
                                          <p:spTgt spid="235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autoUpdateAnimBg="0"/>
      <p:bldP spid="23557" grpId="0" animBg="1" autoUpdateAnimBg="0"/>
      <p:bldP spid="23558" grpId="0" animBg="1" autoUpdateAnimBg="0"/>
      <p:bldP spid="23559"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179388" y="836613"/>
            <a:ext cx="6481762" cy="533400"/>
          </a:xfrm>
          <a:noFill/>
        </p:spPr>
        <p:txBody>
          <a:bodyPr/>
          <a:lstStyle/>
          <a:p>
            <a:pPr algn="l"/>
            <a:r>
              <a:rPr lang="zh-CN" altLang="en-US" sz="3200">
                <a:solidFill>
                  <a:schemeClr val="tx1"/>
                </a:solidFill>
                <a:latin typeface="华文行楷" pitchFamily="2" charset="-122"/>
                <a:ea typeface="华文行楷" pitchFamily="2" charset="-122"/>
              </a:rPr>
              <a:t>四、消除自激振荡的方法</a:t>
            </a:r>
          </a:p>
        </p:txBody>
      </p:sp>
      <p:sp>
        <p:nvSpPr>
          <p:cNvPr id="97283" name="Text Box 3"/>
          <p:cNvSpPr txBox="1">
            <a:spLocks noChangeArrowheads="1"/>
          </p:cNvSpPr>
          <p:nvPr/>
        </p:nvSpPr>
        <p:spPr bwMode="auto">
          <a:xfrm>
            <a:off x="527050" y="2362200"/>
            <a:ext cx="4267200" cy="519113"/>
          </a:xfrm>
          <a:prstGeom prst="rect">
            <a:avLst/>
          </a:prstGeom>
          <a:noFill/>
          <a:ln w="9525">
            <a:noFill/>
            <a:miter lim="800000"/>
            <a:headEnd/>
            <a:tailEnd/>
          </a:ln>
          <a:effectLst/>
        </p:spPr>
        <p:txBody>
          <a:bodyPr>
            <a:spAutoFit/>
          </a:bodyPr>
          <a:lstStyle/>
          <a:p>
            <a:pPr>
              <a:spcBef>
                <a:spcPct val="50000"/>
              </a:spcBef>
            </a:pPr>
            <a:r>
              <a:rPr kumimoji="1" lang="en-US" altLang="zh-CN" sz="2800">
                <a:latin typeface="华文行楷" pitchFamily="2" charset="-122"/>
                <a:ea typeface="华文行楷" pitchFamily="2" charset="-122"/>
              </a:rPr>
              <a:t>1. </a:t>
            </a:r>
            <a:r>
              <a:rPr kumimoji="1" lang="zh-CN" altLang="en-US" sz="2800">
                <a:latin typeface="华文行楷" pitchFamily="2" charset="-122"/>
                <a:ea typeface="华文行楷" pitchFamily="2" charset="-122"/>
              </a:rPr>
              <a:t>简单滞后补偿</a:t>
            </a:r>
          </a:p>
        </p:txBody>
      </p:sp>
      <p:pic>
        <p:nvPicPr>
          <p:cNvPr id="97284" name="Picture 4" descr="Dz050604"/>
          <p:cNvPicPr>
            <a:picLocks noChangeAspect="1" noChangeArrowheads="1"/>
          </p:cNvPicPr>
          <p:nvPr/>
        </p:nvPicPr>
        <p:blipFill>
          <a:blip r:embed="rId3" cstate="print">
            <a:clrChange>
              <a:clrFrom>
                <a:srgbClr val="FFFFFF"/>
              </a:clrFrom>
              <a:clrTo>
                <a:srgbClr val="FFFFFF">
                  <a:alpha val="0"/>
                </a:srgbClr>
              </a:clrTo>
            </a:clrChange>
          </a:blip>
          <a:srcRect b="-981"/>
          <a:stretch>
            <a:fillRect/>
          </a:stretch>
        </p:blipFill>
        <p:spPr bwMode="auto">
          <a:xfrm>
            <a:off x="4787900" y="4652963"/>
            <a:ext cx="4114800" cy="1209675"/>
          </a:xfrm>
          <a:prstGeom prst="rect">
            <a:avLst/>
          </a:prstGeom>
          <a:solidFill>
            <a:schemeClr val="bg1"/>
          </a:solidFill>
        </p:spPr>
      </p:pic>
      <p:graphicFrame>
        <p:nvGraphicFramePr>
          <p:cNvPr id="97285" name="Object 5"/>
          <p:cNvGraphicFramePr>
            <a:graphicFrameLocks noChangeAspect="1"/>
          </p:cNvGraphicFramePr>
          <p:nvPr/>
        </p:nvGraphicFramePr>
        <p:xfrm>
          <a:off x="4864100" y="2443163"/>
          <a:ext cx="3810000" cy="1106487"/>
        </p:xfrm>
        <a:graphic>
          <a:graphicData uri="http://schemas.openxmlformats.org/presentationml/2006/ole">
            <mc:AlternateContent xmlns:mc="http://schemas.openxmlformats.org/markup-compatibility/2006">
              <mc:Choice xmlns:v="urn:schemas-microsoft-com:vml" Requires="v">
                <p:oleObj spid="_x0000_s202781" name="公式" r:id="rId4" imgW="2234880" imgH="647640" progId="Equation.3">
                  <p:embed/>
                </p:oleObj>
              </mc:Choice>
              <mc:Fallback>
                <p:oleObj name="公式" r:id="rId4" imgW="2234880" imgH="6476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4100" y="2443163"/>
                        <a:ext cx="3810000" cy="1106487"/>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97286" name="Text Box 6"/>
          <p:cNvSpPr txBox="1">
            <a:spLocks noChangeArrowheads="1"/>
          </p:cNvSpPr>
          <p:nvPr/>
        </p:nvSpPr>
        <p:spPr bwMode="auto">
          <a:xfrm>
            <a:off x="527050" y="1357298"/>
            <a:ext cx="7467600" cy="822325"/>
          </a:xfrm>
          <a:prstGeom prst="rect">
            <a:avLst/>
          </a:prstGeom>
          <a:noFill/>
          <a:ln w="12700" cap="sq">
            <a:noFill/>
            <a:miter lim="800000"/>
            <a:headEnd type="none" w="sm" len="sm"/>
            <a:tailEnd type="none" w="sm" len="sm"/>
          </a:ln>
          <a:effectLst/>
        </p:spPr>
        <p:txBody>
          <a:bodyPr>
            <a:spAutoFit/>
          </a:bodyPr>
          <a:lstStyle/>
          <a:p>
            <a:pPr>
              <a:spcBef>
                <a:spcPct val="50000"/>
              </a:spcBef>
            </a:pPr>
            <a:r>
              <a:rPr kumimoji="1" lang="zh-CN" altLang="en-US" sz="2400" b="1" dirty="0">
                <a:latin typeface="宋体" charset="-122"/>
              </a:rPr>
              <a:t>常用的方法为滞后补偿方法。</a:t>
            </a:r>
            <a:br>
              <a:rPr kumimoji="1" lang="zh-CN" altLang="en-US" sz="2400" b="1" dirty="0">
                <a:latin typeface="宋体" charset="-122"/>
              </a:rPr>
            </a:br>
            <a:r>
              <a:rPr kumimoji="1" lang="zh-CN" altLang="en-US" sz="2400" b="1" dirty="0">
                <a:latin typeface="宋体" charset="-122"/>
              </a:rPr>
              <a:t>设放大电路为直接耦合方式，反馈网络为电阻网络。</a:t>
            </a:r>
          </a:p>
        </p:txBody>
      </p:sp>
      <p:graphicFrame>
        <p:nvGraphicFramePr>
          <p:cNvPr id="97287" name="Object 7"/>
          <p:cNvGraphicFramePr>
            <a:graphicFrameLocks noChangeAspect="1"/>
          </p:cNvGraphicFramePr>
          <p:nvPr/>
        </p:nvGraphicFramePr>
        <p:xfrm>
          <a:off x="368300" y="2747963"/>
          <a:ext cx="4419600" cy="3194050"/>
        </p:xfrm>
        <a:graphic>
          <a:graphicData uri="http://schemas.openxmlformats.org/presentationml/2006/ole">
            <mc:AlternateContent xmlns:mc="http://schemas.openxmlformats.org/markup-compatibility/2006">
              <mc:Choice xmlns:v="urn:schemas-microsoft-com:vml" Requires="v">
                <p:oleObj spid="_x0000_s202782" name="VISIO" r:id="rId6" imgW="4140360" imgH="2990520" progId="Visio.Drawing.5">
                  <p:embed/>
                </p:oleObj>
              </mc:Choice>
              <mc:Fallback>
                <p:oleObj name="VISIO" r:id="rId6" imgW="4140360" imgH="2990520" progId="Visio.Drawing.5">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300" y="2747963"/>
                        <a:ext cx="4419600" cy="319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88" name="Text Box 8"/>
          <p:cNvSpPr txBox="1">
            <a:spLocks noChangeArrowheads="1"/>
          </p:cNvSpPr>
          <p:nvPr/>
        </p:nvSpPr>
        <p:spPr bwMode="auto">
          <a:xfrm>
            <a:off x="4787900" y="3586163"/>
            <a:ext cx="4038600" cy="830997"/>
          </a:xfrm>
          <a:prstGeom prst="rect">
            <a:avLst/>
          </a:prstGeom>
          <a:noFill/>
          <a:ln w="9525">
            <a:noFill/>
            <a:miter lim="800000"/>
            <a:headEnd/>
            <a:tailEnd/>
          </a:ln>
          <a:effectLst/>
        </p:spPr>
        <p:txBody>
          <a:bodyPr>
            <a:spAutoFit/>
          </a:bodyPr>
          <a:lstStyle/>
          <a:p>
            <a:pPr>
              <a:spcBef>
                <a:spcPct val="50000"/>
              </a:spcBef>
            </a:pPr>
            <a:r>
              <a:rPr kumimoji="1" lang="en-US" altLang="zh-CN" sz="2400" b="1" dirty="0">
                <a:latin typeface="宋体" charset="-122"/>
              </a:rPr>
              <a:t>  </a:t>
            </a:r>
            <a:r>
              <a:rPr kumimoji="1" lang="en-US" altLang="zh-CN" sz="2400" b="1" dirty="0" smtClean="0">
                <a:latin typeface="宋体" charset="-122"/>
              </a:rPr>
              <a:t>  </a:t>
            </a:r>
            <a:r>
              <a:rPr kumimoji="1" lang="zh-CN" altLang="zh-CN" sz="2400" b="1" dirty="0" smtClean="0">
                <a:latin typeface="宋体" charset="-122"/>
              </a:rPr>
              <a:t>在</a:t>
            </a:r>
            <a:r>
              <a:rPr kumimoji="1" lang="zh-CN" altLang="en-US" sz="2400" b="1" dirty="0">
                <a:latin typeface="宋体" charset="-122"/>
              </a:rPr>
              <a:t>最低的上限频率所在回路加补偿电容。</a:t>
            </a:r>
          </a:p>
        </p:txBody>
      </p:sp>
      <p:sp>
        <p:nvSpPr>
          <p:cNvPr id="97289" name="AutoShape 9"/>
          <p:cNvSpPr>
            <a:spLocks/>
          </p:cNvSpPr>
          <p:nvPr/>
        </p:nvSpPr>
        <p:spPr bwMode="auto">
          <a:xfrm>
            <a:off x="7302500" y="4119563"/>
            <a:ext cx="1447800" cy="457200"/>
          </a:xfrm>
          <a:prstGeom prst="borderCallout1">
            <a:avLst>
              <a:gd name="adj1" fmla="val 25000"/>
              <a:gd name="adj2" fmla="val -5264"/>
              <a:gd name="adj3" fmla="val 217014"/>
              <a:gd name="adj4" fmla="val -25329"/>
            </a:avLst>
          </a:prstGeom>
          <a:solidFill>
            <a:srgbClr val="FFFFCC"/>
          </a:solidFill>
          <a:ln w="19050">
            <a:solidFill>
              <a:srgbClr val="FF3300"/>
            </a:solidFill>
            <a:miter lim="800000"/>
            <a:headEnd/>
            <a:tailEnd/>
          </a:ln>
          <a:effectLst/>
        </p:spPr>
        <p:txBody>
          <a:bodyPr/>
          <a:lstStyle/>
          <a:p>
            <a:pPr algn="ctr"/>
            <a:r>
              <a:rPr kumimoji="1" lang="zh-CN" altLang="en-US" sz="2000" b="1">
                <a:latin typeface="Times New Roman" pitchFamily="18" charset="0"/>
              </a:rPr>
              <a:t>补偿电容</a:t>
            </a:r>
          </a:p>
        </p:txBody>
      </p:sp>
      <p:grpSp>
        <p:nvGrpSpPr>
          <p:cNvPr id="2" name="Group 10"/>
          <p:cNvGrpSpPr>
            <a:grpSpLocks/>
          </p:cNvGrpSpPr>
          <p:nvPr/>
        </p:nvGrpSpPr>
        <p:grpSpPr bwMode="auto">
          <a:xfrm>
            <a:off x="977900" y="3662363"/>
            <a:ext cx="304800" cy="2286000"/>
            <a:chOff x="624" y="2208"/>
            <a:chExt cx="192" cy="1440"/>
          </a:xfrm>
        </p:grpSpPr>
        <p:sp>
          <p:nvSpPr>
            <p:cNvPr id="97291" name="Line 11"/>
            <p:cNvSpPr>
              <a:spLocks noChangeShapeType="1"/>
            </p:cNvSpPr>
            <p:nvPr/>
          </p:nvSpPr>
          <p:spPr bwMode="auto">
            <a:xfrm>
              <a:off x="720" y="2208"/>
              <a:ext cx="0" cy="1200"/>
            </a:xfrm>
            <a:prstGeom prst="line">
              <a:avLst/>
            </a:prstGeom>
            <a:noFill/>
            <a:ln w="9525">
              <a:solidFill>
                <a:srgbClr val="FF3300"/>
              </a:solidFill>
              <a:prstDash val="lgDash"/>
              <a:round/>
              <a:headEnd/>
              <a:tailEnd/>
            </a:ln>
            <a:effectLst/>
          </p:spPr>
          <p:txBody>
            <a:bodyPr/>
            <a:lstStyle/>
            <a:p>
              <a:endParaRPr lang="zh-CN" altLang="en-US"/>
            </a:p>
          </p:txBody>
        </p:sp>
        <p:graphicFrame>
          <p:nvGraphicFramePr>
            <p:cNvPr id="97292" name="Object 12"/>
            <p:cNvGraphicFramePr>
              <a:graphicFrameLocks noChangeAspect="1"/>
            </p:cNvGraphicFramePr>
            <p:nvPr/>
          </p:nvGraphicFramePr>
          <p:xfrm>
            <a:off x="624" y="3456"/>
            <a:ext cx="192" cy="192"/>
          </p:xfrm>
          <a:graphic>
            <a:graphicData uri="http://schemas.openxmlformats.org/presentationml/2006/ole">
              <mc:AlternateContent xmlns:mc="http://schemas.openxmlformats.org/markup-compatibility/2006">
                <mc:Choice xmlns:v="urn:schemas-microsoft-com:vml" Requires="v">
                  <p:oleObj spid="_x0000_s202783" name="Equation" r:id="rId8" imgW="228600" imgH="228600" progId="Equation.3">
                    <p:embed/>
                  </p:oleObj>
                </mc:Choice>
                <mc:Fallback>
                  <p:oleObj name="Equation" r:id="rId8" imgW="228600" imgH="22860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 y="3456"/>
                          <a:ext cx="192" cy="192"/>
                        </a:xfrm>
                        <a:prstGeom prst="rect">
                          <a:avLst/>
                        </a:prstGeom>
                        <a:solidFill>
                          <a:srgbClr val="CCFFFF"/>
                        </a:solidFill>
                      </p:spPr>
                    </p:pic>
                  </p:oleObj>
                </mc:Fallback>
              </mc:AlternateContent>
            </a:graphicData>
          </a:graphic>
        </p:graphicFrame>
      </p:grpSp>
      <p:grpSp>
        <p:nvGrpSpPr>
          <p:cNvPr id="3" name="Group 13"/>
          <p:cNvGrpSpPr>
            <a:grpSpLocks/>
          </p:cNvGrpSpPr>
          <p:nvPr/>
        </p:nvGrpSpPr>
        <p:grpSpPr bwMode="auto">
          <a:xfrm>
            <a:off x="825500" y="3621088"/>
            <a:ext cx="2057400" cy="2174875"/>
            <a:chOff x="528" y="2038"/>
            <a:chExt cx="1296" cy="1370"/>
          </a:xfrm>
        </p:grpSpPr>
        <p:sp>
          <p:nvSpPr>
            <p:cNvPr id="97294" name="Line 14"/>
            <p:cNvSpPr>
              <a:spLocks noChangeShapeType="1"/>
            </p:cNvSpPr>
            <p:nvPr/>
          </p:nvSpPr>
          <p:spPr bwMode="auto">
            <a:xfrm>
              <a:off x="720" y="2038"/>
              <a:ext cx="1008" cy="1177"/>
            </a:xfrm>
            <a:prstGeom prst="line">
              <a:avLst/>
            </a:prstGeom>
            <a:noFill/>
            <a:ln w="28575">
              <a:solidFill>
                <a:srgbClr val="FF3300"/>
              </a:solidFill>
              <a:round/>
              <a:headEnd/>
              <a:tailEnd/>
            </a:ln>
            <a:effectLst/>
          </p:spPr>
          <p:txBody>
            <a:bodyPr/>
            <a:lstStyle/>
            <a:p>
              <a:endParaRPr lang="zh-CN" altLang="en-US"/>
            </a:p>
          </p:txBody>
        </p:sp>
        <p:sp>
          <p:nvSpPr>
            <p:cNvPr id="97295" name="Line 15"/>
            <p:cNvSpPr>
              <a:spLocks noChangeShapeType="1"/>
            </p:cNvSpPr>
            <p:nvPr/>
          </p:nvSpPr>
          <p:spPr bwMode="auto">
            <a:xfrm>
              <a:off x="1728" y="3216"/>
              <a:ext cx="96" cy="192"/>
            </a:xfrm>
            <a:prstGeom prst="line">
              <a:avLst/>
            </a:prstGeom>
            <a:noFill/>
            <a:ln w="28575">
              <a:solidFill>
                <a:srgbClr val="FF3300"/>
              </a:solidFill>
              <a:round/>
              <a:headEnd/>
              <a:tailEnd/>
            </a:ln>
            <a:effectLst/>
          </p:spPr>
          <p:txBody>
            <a:bodyPr/>
            <a:lstStyle/>
            <a:p>
              <a:endParaRPr lang="zh-CN" altLang="en-US"/>
            </a:p>
          </p:txBody>
        </p:sp>
        <p:sp>
          <p:nvSpPr>
            <p:cNvPr id="97296" name="Line 16"/>
            <p:cNvSpPr>
              <a:spLocks noChangeShapeType="1"/>
            </p:cNvSpPr>
            <p:nvPr/>
          </p:nvSpPr>
          <p:spPr bwMode="auto">
            <a:xfrm flipH="1">
              <a:off x="528" y="2039"/>
              <a:ext cx="192" cy="0"/>
            </a:xfrm>
            <a:prstGeom prst="line">
              <a:avLst/>
            </a:prstGeom>
            <a:noFill/>
            <a:ln w="28575">
              <a:solidFill>
                <a:srgbClr val="FF3300"/>
              </a:solidFill>
              <a:round/>
              <a:headEnd/>
              <a:tailEn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7286">
                                            <p:txEl>
                                              <p:pRg st="0" end="0"/>
                                            </p:txEl>
                                          </p:spTgt>
                                        </p:tgtEl>
                                        <p:attrNameLst>
                                          <p:attrName>style.visibility</p:attrName>
                                        </p:attrNameLst>
                                      </p:cBhvr>
                                      <p:to>
                                        <p:strVal val="visible"/>
                                      </p:to>
                                    </p:set>
                                    <p:animEffect transition="in" filter="wipe(left)">
                                      <p:cBhvr>
                                        <p:cTn id="7" dur="500"/>
                                        <p:tgtEl>
                                          <p:spTgt spid="972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7283">
                                            <p:txEl>
                                              <p:pRg st="0" end="0"/>
                                            </p:txEl>
                                          </p:spTgt>
                                        </p:tgtEl>
                                        <p:attrNameLst>
                                          <p:attrName>style.visibility</p:attrName>
                                        </p:attrNameLst>
                                      </p:cBhvr>
                                      <p:to>
                                        <p:strVal val="visible"/>
                                      </p:to>
                                    </p:set>
                                    <p:animEffect transition="in" filter="wipe(left)">
                                      <p:cBhvr>
                                        <p:cTn id="12" dur="500"/>
                                        <p:tgtEl>
                                          <p:spTgt spid="9728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7287"/>
                                        </p:tgtEl>
                                        <p:attrNameLst>
                                          <p:attrName>style.visibility</p:attrName>
                                        </p:attrNameLst>
                                      </p:cBhvr>
                                      <p:to>
                                        <p:strVal val="visible"/>
                                      </p:to>
                                    </p:set>
                                    <p:animEffect transition="in" filter="wipe(left)">
                                      <p:cBhvr>
                                        <p:cTn id="17" dur="500"/>
                                        <p:tgtEl>
                                          <p:spTgt spid="972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7285"/>
                                        </p:tgtEl>
                                        <p:attrNameLst>
                                          <p:attrName>style.visibility</p:attrName>
                                        </p:attrNameLst>
                                      </p:cBhvr>
                                      <p:to>
                                        <p:strVal val="visible"/>
                                      </p:to>
                                    </p:set>
                                    <p:animEffect transition="in" filter="wipe(left)">
                                      <p:cBhvr>
                                        <p:cTn id="22" dur="500"/>
                                        <p:tgtEl>
                                          <p:spTgt spid="972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7288">
                                            <p:txEl>
                                              <p:pRg st="0" end="0"/>
                                            </p:txEl>
                                          </p:spTgt>
                                        </p:tgtEl>
                                        <p:attrNameLst>
                                          <p:attrName>style.visibility</p:attrName>
                                        </p:attrNameLst>
                                      </p:cBhvr>
                                      <p:to>
                                        <p:strVal val="visible"/>
                                      </p:to>
                                    </p:set>
                                    <p:animEffect transition="in" filter="wipe(left)">
                                      <p:cBhvr>
                                        <p:cTn id="27" dur="500"/>
                                        <p:tgtEl>
                                          <p:spTgt spid="9728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7284"/>
                                        </p:tgtEl>
                                        <p:attrNameLst>
                                          <p:attrName>style.visibility</p:attrName>
                                        </p:attrNameLst>
                                      </p:cBhvr>
                                      <p:to>
                                        <p:strVal val="visible"/>
                                      </p:to>
                                    </p:set>
                                    <p:animEffect transition="in" filter="wipe(left)">
                                      <p:cBhvr>
                                        <p:cTn id="32" dur="500"/>
                                        <p:tgtEl>
                                          <p:spTgt spid="9728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9728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up)">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ipe(up)">
                                      <p:cBhvr>
                                        <p:cTn id="4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autoUpdateAnimBg="0"/>
      <p:bldP spid="97286" grpId="0" build="p" autoUpdateAnimBg="0"/>
      <p:bldP spid="97288" grpId="0" build="p" autoUpdateAnimBg="0"/>
      <p:bldP spid="97289" grpId="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Dz060603"/>
          <p:cNvPicPr>
            <a:picLocks noChangeAspect="1" noChangeArrowheads="1"/>
          </p:cNvPicPr>
          <p:nvPr/>
        </p:nvPicPr>
        <p:blipFill>
          <a:blip r:embed="rId3" cstate="print"/>
          <a:srcRect/>
          <a:stretch>
            <a:fillRect/>
          </a:stretch>
        </p:blipFill>
        <p:spPr bwMode="auto">
          <a:xfrm>
            <a:off x="1763713" y="2565400"/>
            <a:ext cx="4343400" cy="2989263"/>
          </a:xfrm>
          <a:prstGeom prst="rect">
            <a:avLst/>
          </a:prstGeom>
          <a:noFill/>
        </p:spPr>
      </p:pic>
      <p:sp>
        <p:nvSpPr>
          <p:cNvPr id="98307" name="Rectangle 3"/>
          <p:cNvSpPr>
            <a:spLocks noGrp="1" noChangeArrowheads="1"/>
          </p:cNvSpPr>
          <p:nvPr>
            <p:ph type="title"/>
          </p:nvPr>
        </p:nvSpPr>
        <p:spPr>
          <a:xfrm>
            <a:off x="323850" y="836613"/>
            <a:ext cx="5791200" cy="541337"/>
          </a:xfrm>
          <a:noFill/>
        </p:spPr>
        <p:txBody>
          <a:bodyPr/>
          <a:lstStyle/>
          <a:p>
            <a:pPr algn="l"/>
            <a:r>
              <a:rPr lang="en-US" altLang="zh-CN" sz="2800">
                <a:solidFill>
                  <a:schemeClr val="tx1"/>
                </a:solidFill>
                <a:latin typeface="华文行楷" pitchFamily="2" charset="-122"/>
                <a:ea typeface="华文行楷" pitchFamily="2" charset="-122"/>
              </a:rPr>
              <a:t>1. </a:t>
            </a:r>
            <a:r>
              <a:rPr lang="zh-CN" altLang="en-US" sz="2800">
                <a:solidFill>
                  <a:schemeClr val="tx1"/>
                </a:solidFill>
                <a:latin typeface="华文行楷" pitchFamily="2" charset="-122"/>
                <a:ea typeface="华文行楷" pitchFamily="2" charset="-122"/>
              </a:rPr>
              <a:t>简单滞后补偿</a:t>
            </a:r>
            <a:endParaRPr lang="zh-CN" altLang="en-US" sz="3600">
              <a:solidFill>
                <a:schemeClr val="tx1"/>
              </a:solidFill>
              <a:latin typeface="华文行楷" pitchFamily="2" charset="-122"/>
              <a:ea typeface="华文行楷" pitchFamily="2" charset="-122"/>
            </a:endParaRPr>
          </a:p>
        </p:txBody>
      </p:sp>
      <p:sp>
        <p:nvSpPr>
          <p:cNvPr id="98308" name="AutoShape 4"/>
          <p:cNvSpPr>
            <a:spLocks/>
          </p:cNvSpPr>
          <p:nvPr/>
        </p:nvSpPr>
        <p:spPr bwMode="auto">
          <a:xfrm>
            <a:off x="1763713" y="5537200"/>
            <a:ext cx="1752600" cy="839788"/>
          </a:xfrm>
          <a:prstGeom prst="borderCallout2">
            <a:avLst>
              <a:gd name="adj1" fmla="val 13611"/>
              <a:gd name="adj2" fmla="val 104347"/>
              <a:gd name="adj3" fmla="val 13611"/>
              <a:gd name="adj4" fmla="val 127991"/>
              <a:gd name="adj5" fmla="val -66731"/>
              <a:gd name="adj6" fmla="val 152264"/>
            </a:avLst>
          </a:prstGeom>
          <a:solidFill>
            <a:srgbClr val="FFFFCC"/>
          </a:solidFill>
          <a:ln w="19050" cap="sq">
            <a:solidFill>
              <a:srgbClr val="FF3300"/>
            </a:solidFill>
            <a:miter lim="800000"/>
            <a:headEnd type="none" w="sm" len="sm"/>
            <a:tailEnd type="none" w="sm" len="sm"/>
          </a:ln>
          <a:effectLst/>
        </p:spPr>
        <p:txBody>
          <a:bodyPr/>
          <a:lstStyle/>
          <a:p>
            <a:pPr eaLnBrk="0" hangingPunct="0"/>
            <a:r>
              <a:rPr lang="zh-CN" altLang="en-US" sz="2400" b="1">
                <a:latin typeface="Times New Roman" pitchFamily="18" charset="0"/>
              </a:rPr>
              <a:t>最大附加相移为</a:t>
            </a:r>
            <a:r>
              <a:rPr lang="en-US" altLang="zh-CN" sz="2400" b="1">
                <a:latin typeface="Times New Roman" pitchFamily="18" charset="0"/>
              </a:rPr>
              <a:t>-135°</a:t>
            </a:r>
          </a:p>
        </p:txBody>
      </p:sp>
      <p:sp>
        <p:nvSpPr>
          <p:cNvPr id="98309" name="AutoShape 5"/>
          <p:cNvSpPr>
            <a:spLocks/>
          </p:cNvSpPr>
          <p:nvPr/>
        </p:nvSpPr>
        <p:spPr bwMode="auto">
          <a:xfrm>
            <a:off x="4659312" y="5613400"/>
            <a:ext cx="2841645" cy="800100"/>
          </a:xfrm>
          <a:prstGeom prst="borderCallout2">
            <a:avLst>
              <a:gd name="adj1" fmla="val 14287"/>
              <a:gd name="adj2" fmla="val -2630"/>
              <a:gd name="adj3" fmla="val 14287"/>
              <a:gd name="adj4" fmla="val -20338"/>
              <a:gd name="adj5" fmla="val 72222"/>
              <a:gd name="adj6" fmla="val -38653"/>
            </a:avLst>
          </a:prstGeom>
          <a:solidFill>
            <a:srgbClr val="FFFFCC"/>
          </a:solidFill>
          <a:ln w="19050" cap="sq">
            <a:solidFill>
              <a:srgbClr val="FF3300"/>
            </a:solidFill>
            <a:miter lim="800000"/>
            <a:headEnd type="none" w="sm" len="sm"/>
            <a:tailEnd type="none" w="sm" len="sm"/>
          </a:ln>
          <a:effectLst/>
        </p:spPr>
        <p:txBody>
          <a:bodyPr/>
          <a:lstStyle/>
          <a:p>
            <a:pPr eaLnBrk="0" hangingPunct="0"/>
            <a:r>
              <a:rPr lang="zh-CN" altLang="en-US" sz="2400" b="1" dirty="0" smtClean="0">
                <a:latin typeface="Times New Roman" pitchFamily="18" charset="0"/>
              </a:rPr>
              <a:t>具有</a:t>
            </a:r>
            <a:r>
              <a:rPr lang="en-US" altLang="zh-CN" sz="2400" b="1" dirty="0">
                <a:latin typeface="Times New Roman" pitchFamily="18" charset="0"/>
              </a:rPr>
              <a:t>45°</a:t>
            </a:r>
            <a:r>
              <a:rPr lang="zh-CN" altLang="en-US" sz="2400" b="1" dirty="0">
                <a:latin typeface="Times New Roman" pitchFamily="18" charset="0"/>
              </a:rPr>
              <a:t>的相位裕度，故电路稳定</a:t>
            </a:r>
          </a:p>
        </p:txBody>
      </p:sp>
      <p:grpSp>
        <p:nvGrpSpPr>
          <p:cNvPr id="2" name="Group 6"/>
          <p:cNvGrpSpPr>
            <a:grpSpLocks/>
          </p:cNvGrpSpPr>
          <p:nvPr/>
        </p:nvGrpSpPr>
        <p:grpSpPr bwMode="auto">
          <a:xfrm>
            <a:off x="544513" y="2336800"/>
            <a:ext cx="5576887" cy="2570163"/>
            <a:chOff x="336" y="1296"/>
            <a:chExt cx="3513" cy="1619"/>
          </a:xfrm>
        </p:grpSpPr>
        <p:sp>
          <p:nvSpPr>
            <p:cNvPr id="98311" name="AutoShape 7"/>
            <p:cNvSpPr>
              <a:spLocks/>
            </p:cNvSpPr>
            <p:nvPr/>
          </p:nvSpPr>
          <p:spPr bwMode="auto">
            <a:xfrm>
              <a:off x="2928" y="1296"/>
              <a:ext cx="921" cy="321"/>
            </a:xfrm>
            <a:prstGeom prst="borderCallout1">
              <a:avLst>
                <a:gd name="adj1" fmla="val 22431"/>
                <a:gd name="adj2" fmla="val -5213"/>
                <a:gd name="adj3" fmla="val 162931"/>
                <a:gd name="adj4" fmla="val -86102"/>
              </a:avLst>
            </a:prstGeom>
            <a:solidFill>
              <a:srgbClr val="FFFFCC"/>
            </a:solidFill>
            <a:ln w="19050">
              <a:solidFill>
                <a:srgbClr val="FF0000"/>
              </a:solidFill>
              <a:miter lim="800000"/>
              <a:headEnd/>
              <a:tailEnd/>
            </a:ln>
            <a:effectLst/>
          </p:spPr>
          <p:txBody>
            <a:bodyPr/>
            <a:lstStyle/>
            <a:p>
              <a:pPr algn="ctr"/>
              <a:r>
                <a:rPr kumimoji="1" lang="zh-CN" altLang="en-US" sz="2400" b="1">
                  <a:latin typeface="Times New Roman" pitchFamily="18" charset="0"/>
                </a:rPr>
                <a:t>补偿前</a:t>
              </a:r>
            </a:p>
          </p:txBody>
        </p:sp>
        <p:sp>
          <p:nvSpPr>
            <p:cNvPr id="98312" name="AutoShape 8"/>
            <p:cNvSpPr>
              <a:spLocks/>
            </p:cNvSpPr>
            <p:nvPr/>
          </p:nvSpPr>
          <p:spPr bwMode="auto">
            <a:xfrm>
              <a:off x="336" y="2640"/>
              <a:ext cx="850" cy="275"/>
            </a:xfrm>
            <a:prstGeom prst="borderCallout1">
              <a:avLst>
                <a:gd name="adj1" fmla="val 26181"/>
                <a:gd name="adj2" fmla="val 105648"/>
                <a:gd name="adj3" fmla="val -70546"/>
                <a:gd name="adj4" fmla="val 221884"/>
              </a:avLst>
            </a:prstGeom>
            <a:solidFill>
              <a:srgbClr val="FFFFCC"/>
            </a:solidFill>
            <a:ln w="19050">
              <a:solidFill>
                <a:srgbClr val="FF3300"/>
              </a:solidFill>
              <a:miter lim="800000"/>
              <a:headEnd/>
              <a:tailEnd/>
            </a:ln>
            <a:effectLst/>
          </p:spPr>
          <p:txBody>
            <a:bodyPr/>
            <a:lstStyle/>
            <a:p>
              <a:pPr algn="ctr"/>
              <a:r>
                <a:rPr kumimoji="1" lang="zh-CN" altLang="en-US" sz="2400" b="1">
                  <a:latin typeface="Times New Roman" pitchFamily="18" charset="0"/>
                </a:rPr>
                <a:t>补偿后</a:t>
              </a:r>
            </a:p>
          </p:txBody>
        </p:sp>
      </p:grpSp>
      <p:graphicFrame>
        <p:nvGraphicFramePr>
          <p:cNvPr id="98313" name="Object 9"/>
          <p:cNvGraphicFramePr>
            <a:graphicFrameLocks noChangeAspect="1"/>
          </p:cNvGraphicFramePr>
          <p:nvPr/>
        </p:nvGraphicFramePr>
        <p:xfrm>
          <a:off x="4295775" y="1651000"/>
          <a:ext cx="4689475" cy="527050"/>
        </p:xfrm>
        <a:graphic>
          <a:graphicData uri="http://schemas.openxmlformats.org/presentationml/2006/ole">
            <mc:AlternateContent xmlns:mc="http://schemas.openxmlformats.org/markup-compatibility/2006">
              <mc:Choice xmlns:v="urn:schemas-microsoft-com:vml" Requires="v">
                <p:oleObj spid="_x0000_s203796" name="公式" r:id="rId4" imgW="2489040" imgH="279360" progId="Equation.3">
                  <p:embed/>
                </p:oleObj>
              </mc:Choice>
              <mc:Fallback>
                <p:oleObj name="公式" r:id="rId4" imgW="2489040" imgH="27936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5775" y="1651000"/>
                        <a:ext cx="4689475" cy="527050"/>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98314" name="Text Box 10"/>
          <p:cNvSpPr txBox="1">
            <a:spLocks noChangeArrowheads="1"/>
          </p:cNvSpPr>
          <p:nvPr/>
        </p:nvSpPr>
        <p:spPr bwMode="auto">
          <a:xfrm>
            <a:off x="6335713" y="3556000"/>
            <a:ext cx="2514600" cy="1569660"/>
          </a:xfrm>
          <a:prstGeom prst="rect">
            <a:avLst/>
          </a:prstGeom>
          <a:noFill/>
          <a:ln w="9525">
            <a:noFill/>
            <a:miter lim="800000"/>
            <a:headEnd/>
            <a:tailEnd/>
          </a:ln>
          <a:effectLst/>
        </p:spPr>
        <p:txBody>
          <a:bodyPr>
            <a:spAutoFit/>
          </a:bodyPr>
          <a:lstStyle/>
          <a:p>
            <a:pPr>
              <a:spcBef>
                <a:spcPct val="50000"/>
              </a:spcBef>
            </a:pPr>
            <a:r>
              <a:rPr kumimoji="1" lang="en-US" altLang="zh-CN" sz="2400" dirty="0">
                <a:latin typeface="Times New Roman" pitchFamily="18" charset="0"/>
              </a:rPr>
              <a:t>    </a:t>
            </a:r>
            <a:r>
              <a:rPr kumimoji="1" lang="en-US" altLang="zh-CN" sz="2400" dirty="0" smtClean="0">
                <a:latin typeface="Times New Roman" pitchFamily="18" charset="0"/>
              </a:rPr>
              <a:t>     </a:t>
            </a:r>
            <a:r>
              <a:rPr kumimoji="1" lang="zh-CN" altLang="en-US" sz="2400" b="1" dirty="0" smtClean="0">
                <a:latin typeface="Times New Roman" pitchFamily="18" charset="0"/>
              </a:rPr>
              <a:t>滞后补偿</a:t>
            </a:r>
            <a:r>
              <a:rPr kumimoji="1" lang="zh-CN" altLang="en-US" sz="2400" b="1" dirty="0">
                <a:latin typeface="Times New Roman" pitchFamily="18" charset="0"/>
              </a:rPr>
              <a:t>法是以频带变窄为代价来消除自激振荡的。</a:t>
            </a:r>
          </a:p>
        </p:txBody>
      </p:sp>
      <p:graphicFrame>
        <p:nvGraphicFramePr>
          <p:cNvPr id="98315" name="Object 11"/>
          <p:cNvGraphicFramePr>
            <a:graphicFrameLocks noChangeAspect="1"/>
          </p:cNvGraphicFramePr>
          <p:nvPr/>
        </p:nvGraphicFramePr>
        <p:xfrm>
          <a:off x="544513" y="1371600"/>
          <a:ext cx="3606800" cy="1044575"/>
        </p:xfrm>
        <a:graphic>
          <a:graphicData uri="http://schemas.openxmlformats.org/presentationml/2006/ole">
            <mc:AlternateContent xmlns:mc="http://schemas.openxmlformats.org/markup-compatibility/2006">
              <mc:Choice xmlns:v="urn:schemas-microsoft-com:vml" Requires="v">
                <p:oleObj spid="_x0000_s203797" name="Equation" r:id="rId6" imgW="2234880" imgH="647640" progId="Equation.3">
                  <p:embed/>
                </p:oleObj>
              </mc:Choice>
              <mc:Fallback>
                <p:oleObj name="Equation" r:id="rId6" imgW="2234880" imgH="6476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13" y="1371600"/>
                        <a:ext cx="3606800" cy="1044575"/>
                      </a:xfrm>
                      <a:prstGeom prst="rect">
                        <a:avLst/>
                      </a:prstGeom>
                      <a:solidFill>
                        <a:srgbClr val="66FFFF"/>
                      </a:solidFill>
                      <a:ln w="9525">
                        <a:solidFill>
                          <a:srgbClr val="FF3300"/>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8315"/>
                                        </p:tgtEl>
                                        <p:attrNameLst>
                                          <p:attrName>style.visibility</p:attrName>
                                        </p:attrNameLst>
                                      </p:cBhvr>
                                      <p:to>
                                        <p:strVal val="visible"/>
                                      </p:to>
                                    </p:set>
                                    <p:animEffect transition="in" filter="wipe(left)">
                                      <p:cBhvr>
                                        <p:cTn id="11" dur="500"/>
                                        <p:tgtEl>
                                          <p:spTgt spid="983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8313"/>
                                        </p:tgtEl>
                                        <p:attrNameLst>
                                          <p:attrName>style.visibility</p:attrName>
                                        </p:attrNameLst>
                                      </p:cBhvr>
                                      <p:to>
                                        <p:strVal val="visible"/>
                                      </p:to>
                                    </p:set>
                                    <p:animEffect transition="in" filter="wipe(left)">
                                      <p:cBhvr>
                                        <p:cTn id="16" dur="500"/>
                                        <p:tgtEl>
                                          <p:spTgt spid="9831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983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9830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8314">
                                            <p:txEl>
                                              <p:pRg st="0" end="0"/>
                                            </p:txEl>
                                          </p:spTgt>
                                        </p:tgtEl>
                                        <p:attrNameLst>
                                          <p:attrName>style.visibility</p:attrName>
                                        </p:attrNameLst>
                                      </p:cBhvr>
                                      <p:to>
                                        <p:strVal val="visible"/>
                                      </p:to>
                                    </p:set>
                                    <p:animEffect transition="in" filter="wipe(left)">
                                      <p:cBhvr>
                                        <p:cTn id="29" dur="500"/>
                                        <p:tgtEl>
                                          <p:spTgt spid="983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animBg="1" autoUpdateAnimBg="0"/>
      <p:bldP spid="98309" grpId="0" animBg="1" autoUpdateAnimBg="0"/>
      <p:bldP spid="98314"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250825" y="765175"/>
            <a:ext cx="4572000" cy="533400"/>
          </a:xfrm>
        </p:spPr>
        <p:txBody>
          <a:bodyPr/>
          <a:lstStyle/>
          <a:p>
            <a:pPr algn="l">
              <a:lnSpc>
                <a:spcPct val="120000"/>
              </a:lnSpc>
            </a:pPr>
            <a:r>
              <a:rPr lang="en-US" altLang="zh-CN" sz="2800">
                <a:solidFill>
                  <a:schemeClr val="tx1"/>
                </a:solidFill>
                <a:latin typeface="华文行楷" pitchFamily="2" charset="-122"/>
                <a:ea typeface="华文行楷" pitchFamily="2" charset="-122"/>
              </a:rPr>
              <a:t>2. </a:t>
            </a:r>
            <a:r>
              <a:rPr lang="zh-CN" altLang="en-US" sz="2800">
                <a:solidFill>
                  <a:schemeClr val="tx1"/>
                </a:solidFill>
                <a:latin typeface="华文行楷" pitchFamily="2" charset="-122"/>
                <a:ea typeface="华文行楷" pitchFamily="2" charset="-122"/>
              </a:rPr>
              <a:t>密勒补偿</a:t>
            </a:r>
          </a:p>
        </p:txBody>
      </p:sp>
      <p:pic>
        <p:nvPicPr>
          <p:cNvPr id="99331" name="Picture 3" descr="Dz060607"/>
          <p:cNvPicPr>
            <a:picLocks noChangeAspect="1" noChangeArrowheads="1"/>
          </p:cNvPicPr>
          <p:nvPr/>
        </p:nvPicPr>
        <p:blipFill>
          <a:blip r:embed="rId3" cstate="print"/>
          <a:srcRect r="50247" b="11111"/>
          <a:stretch>
            <a:fillRect/>
          </a:stretch>
        </p:blipFill>
        <p:spPr bwMode="auto">
          <a:xfrm>
            <a:off x="976313" y="1747838"/>
            <a:ext cx="3581400" cy="1662112"/>
          </a:xfrm>
          <a:prstGeom prst="rect">
            <a:avLst/>
          </a:prstGeom>
          <a:noFill/>
        </p:spPr>
      </p:pic>
      <p:grpSp>
        <p:nvGrpSpPr>
          <p:cNvPr id="2" name="Group 4"/>
          <p:cNvGrpSpPr>
            <a:grpSpLocks/>
          </p:cNvGrpSpPr>
          <p:nvPr/>
        </p:nvGrpSpPr>
        <p:grpSpPr bwMode="auto">
          <a:xfrm>
            <a:off x="2043113" y="2738438"/>
            <a:ext cx="744537" cy="609600"/>
            <a:chOff x="1296" y="1440"/>
            <a:chExt cx="469" cy="384"/>
          </a:xfrm>
        </p:grpSpPr>
        <p:grpSp>
          <p:nvGrpSpPr>
            <p:cNvPr id="3" name="Group 5"/>
            <p:cNvGrpSpPr>
              <a:grpSpLocks/>
            </p:cNvGrpSpPr>
            <p:nvPr/>
          </p:nvGrpSpPr>
          <p:grpSpPr bwMode="auto">
            <a:xfrm>
              <a:off x="1525" y="1440"/>
              <a:ext cx="240" cy="384"/>
              <a:chOff x="1607" y="1824"/>
              <a:chExt cx="240" cy="384"/>
            </a:xfrm>
          </p:grpSpPr>
          <p:sp>
            <p:nvSpPr>
              <p:cNvPr id="99334" name="Line 6"/>
              <p:cNvSpPr>
                <a:spLocks noChangeShapeType="1"/>
              </p:cNvSpPr>
              <p:nvPr/>
            </p:nvSpPr>
            <p:spPr bwMode="auto">
              <a:xfrm>
                <a:off x="1607" y="1968"/>
                <a:ext cx="240" cy="0"/>
              </a:xfrm>
              <a:prstGeom prst="line">
                <a:avLst/>
              </a:prstGeom>
              <a:noFill/>
              <a:ln w="38100">
                <a:solidFill>
                  <a:srgbClr val="CC3300"/>
                </a:solidFill>
                <a:round/>
                <a:headEnd/>
                <a:tailEnd/>
              </a:ln>
              <a:effectLst/>
            </p:spPr>
            <p:txBody>
              <a:bodyPr wrap="none" anchor="ctr"/>
              <a:lstStyle/>
              <a:p>
                <a:endParaRPr lang="zh-CN" altLang="en-US"/>
              </a:p>
            </p:txBody>
          </p:sp>
          <p:sp>
            <p:nvSpPr>
              <p:cNvPr id="99335" name="Line 7"/>
              <p:cNvSpPr>
                <a:spLocks noChangeShapeType="1"/>
              </p:cNvSpPr>
              <p:nvPr/>
            </p:nvSpPr>
            <p:spPr bwMode="auto">
              <a:xfrm>
                <a:off x="1607" y="2064"/>
                <a:ext cx="240" cy="0"/>
              </a:xfrm>
              <a:prstGeom prst="line">
                <a:avLst/>
              </a:prstGeom>
              <a:noFill/>
              <a:ln w="38100">
                <a:solidFill>
                  <a:srgbClr val="CC3300"/>
                </a:solidFill>
                <a:round/>
                <a:headEnd/>
                <a:tailEnd/>
              </a:ln>
              <a:effectLst/>
            </p:spPr>
            <p:txBody>
              <a:bodyPr wrap="none" anchor="ctr"/>
              <a:lstStyle/>
              <a:p>
                <a:endParaRPr lang="zh-CN" altLang="en-US"/>
              </a:p>
            </p:txBody>
          </p:sp>
          <p:sp>
            <p:nvSpPr>
              <p:cNvPr id="99336" name="Line 8"/>
              <p:cNvSpPr>
                <a:spLocks noChangeShapeType="1"/>
              </p:cNvSpPr>
              <p:nvPr/>
            </p:nvSpPr>
            <p:spPr bwMode="auto">
              <a:xfrm>
                <a:off x="1728" y="1824"/>
                <a:ext cx="0" cy="144"/>
              </a:xfrm>
              <a:prstGeom prst="line">
                <a:avLst/>
              </a:prstGeom>
              <a:noFill/>
              <a:ln w="9525">
                <a:solidFill>
                  <a:srgbClr val="CC3300"/>
                </a:solidFill>
                <a:prstDash val="dash"/>
                <a:round/>
                <a:headEnd/>
                <a:tailEnd/>
              </a:ln>
              <a:effectLst/>
            </p:spPr>
            <p:txBody>
              <a:bodyPr wrap="none" anchor="ctr"/>
              <a:lstStyle/>
              <a:p>
                <a:endParaRPr lang="zh-CN" altLang="en-US"/>
              </a:p>
            </p:txBody>
          </p:sp>
          <p:sp>
            <p:nvSpPr>
              <p:cNvPr id="99337" name="Line 9"/>
              <p:cNvSpPr>
                <a:spLocks noChangeShapeType="1"/>
              </p:cNvSpPr>
              <p:nvPr/>
            </p:nvSpPr>
            <p:spPr bwMode="auto">
              <a:xfrm>
                <a:off x="1728" y="2064"/>
                <a:ext cx="0" cy="144"/>
              </a:xfrm>
              <a:prstGeom prst="line">
                <a:avLst/>
              </a:prstGeom>
              <a:noFill/>
              <a:ln w="9525">
                <a:solidFill>
                  <a:srgbClr val="CC3300"/>
                </a:solidFill>
                <a:prstDash val="dash"/>
                <a:round/>
                <a:headEnd/>
                <a:tailEnd/>
              </a:ln>
              <a:effectLst/>
            </p:spPr>
            <p:txBody>
              <a:bodyPr wrap="none" anchor="ctr"/>
              <a:lstStyle/>
              <a:p>
                <a:endParaRPr lang="zh-CN" altLang="en-US"/>
              </a:p>
            </p:txBody>
          </p:sp>
          <p:sp>
            <p:nvSpPr>
              <p:cNvPr id="99338" name="Line 10"/>
              <p:cNvSpPr>
                <a:spLocks noChangeShapeType="1"/>
              </p:cNvSpPr>
              <p:nvPr/>
            </p:nvSpPr>
            <p:spPr bwMode="auto">
              <a:xfrm>
                <a:off x="1632" y="2208"/>
                <a:ext cx="192" cy="0"/>
              </a:xfrm>
              <a:prstGeom prst="line">
                <a:avLst/>
              </a:prstGeom>
              <a:noFill/>
              <a:ln w="38100">
                <a:solidFill>
                  <a:srgbClr val="CC3300"/>
                </a:solidFill>
                <a:round/>
                <a:headEnd/>
                <a:tailEnd/>
              </a:ln>
              <a:effectLst/>
            </p:spPr>
            <p:txBody>
              <a:bodyPr wrap="none" anchor="ctr"/>
              <a:lstStyle/>
              <a:p>
                <a:endParaRPr lang="zh-CN" altLang="en-US"/>
              </a:p>
            </p:txBody>
          </p:sp>
        </p:grpSp>
        <p:graphicFrame>
          <p:nvGraphicFramePr>
            <p:cNvPr id="99339" name="Object 11"/>
            <p:cNvGraphicFramePr>
              <a:graphicFrameLocks noChangeAspect="1"/>
            </p:cNvGraphicFramePr>
            <p:nvPr/>
          </p:nvGraphicFramePr>
          <p:xfrm>
            <a:off x="1296" y="1536"/>
            <a:ext cx="248" cy="248"/>
          </p:xfrm>
          <a:graphic>
            <a:graphicData uri="http://schemas.openxmlformats.org/presentationml/2006/ole">
              <mc:AlternateContent xmlns:mc="http://schemas.openxmlformats.org/markup-compatibility/2006">
                <mc:Choice xmlns:v="urn:schemas-microsoft-com:vml" Requires="v">
                  <p:oleObj spid="_x0000_s204820" name="公式" r:id="rId4" imgW="177480" imgH="177480" progId="Equation.3">
                    <p:embed/>
                  </p:oleObj>
                </mc:Choice>
                <mc:Fallback>
                  <p:oleObj name="公式" r:id="rId4" imgW="177480" imgH="17748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6" y="1536"/>
                          <a:ext cx="248"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99340" name="Object 12"/>
          <p:cNvGraphicFramePr>
            <a:graphicFrameLocks noChangeAspect="1"/>
          </p:cNvGraphicFramePr>
          <p:nvPr/>
        </p:nvGraphicFramePr>
        <p:xfrm>
          <a:off x="5624513" y="2814638"/>
          <a:ext cx="1905000" cy="573087"/>
        </p:xfrm>
        <a:graphic>
          <a:graphicData uri="http://schemas.openxmlformats.org/presentationml/2006/ole">
            <mc:AlternateContent xmlns:mc="http://schemas.openxmlformats.org/markup-compatibility/2006">
              <mc:Choice xmlns:v="urn:schemas-microsoft-com:vml" Requires="v">
                <p:oleObj spid="_x0000_s204821" name="公式" r:id="rId6" imgW="838080" imgH="253800" progId="Equation.3">
                  <p:embed/>
                </p:oleObj>
              </mc:Choice>
              <mc:Fallback>
                <p:oleObj name="公式" r:id="rId6" imgW="838080" imgH="25380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4513" y="2814638"/>
                        <a:ext cx="1905000" cy="573087"/>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99341" name="Text Box 13"/>
          <p:cNvSpPr txBox="1">
            <a:spLocks noChangeArrowheads="1"/>
          </p:cNvSpPr>
          <p:nvPr/>
        </p:nvSpPr>
        <p:spPr bwMode="auto">
          <a:xfrm>
            <a:off x="5395913" y="3576638"/>
            <a:ext cx="3200400" cy="1569660"/>
          </a:xfrm>
          <a:prstGeom prst="rect">
            <a:avLst/>
          </a:prstGeom>
          <a:noFill/>
          <a:ln w="12700" cap="sq">
            <a:noFill/>
            <a:miter lim="800000"/>
            <a:headEnd type="none" w="sm" len="sm"/>
            <a:tailEnd type="none" w="sm" len="sm"/>
          </a:ln>
          <a:effectLst/>
        </p:spPr>
        <p:txBody>
          <a:bodyPr>
            <a:spAutoFit/>
          </a:bodyPr>
          <a:lstStyle/>
          <a:p>
            <a:pPr eaLnBrk="0" hangingPunct="0">
              <a:spcBef>
                <a:spcPct val="50000"/>
              </a:spcBef>
            </a:pPr>
            <a:r>
              <a:rPr lang="en-US" altLang="zh-CN" sz="2400" dirty="0">
                <a:latin typeface="Times New Roman" pitchFamily="18" charset="0"/>
              </a:rPr>
              <a:t>    </a:t>
            </a:r>
            <a:r>
              <a:rPr lang="en-US" altLang="zh-CN" sz="2400" dirty="0" smtClean="0">
                <a:latin typeface="Times New Roman" pitchFamily="18" charset="0"/>
              </a:rPr>
              <a:t>    </a:t>
            </a:r>
            <a:r>
              <a:rPr lang="zh-CN" altLang="en-US" sz="2400" b="1" dirty="0" smtClean="0">
                <a:latin typeface="Times New Roman" pitchFamily="18" charset="0"/>
              </a:rPr>
              <a:t>在</a:t>
            </a:r>
            <a:r>
              <a:rPr lang="zh-CN" altLang="en-US" sz="2400" b="1" dirty="0">
                <a:latin typeface="Times New Roman" pitchFamily="18" charset="0"/>
              </a:rPr>
              <a:t>获得同样补偿的情况下，补偿电容比简单滞后补偿的电容小得多。</a:t>
            </a:r>
          </a:p>
        </p:txBody>
      </p:sp>
      <p:pic>
        <p:nvPicPr>
          <p:cNvPr id="99342" name="Picture 14" descr="Dz060603"/>
          <p:cNvPicPr>
            <a:picLocks noChangeAspect="1" noChangeArrowheads="1"/>
          </p:cNvPicPr>
          <p:nvPr/>
        </p:nvPicPr>
        <p:blipFill>
          <a:blip r:embed="rId8" cstate="print"/>
          <a:srcRect/>
          <a:stretch>
            <a:fillRect/>
          </a:stretch>
        </p:blipFill>
        <p:spPr bwMode="auto">
          <a:xfrm>
            <a:off x="900113" y="3500438"/>
            <a:ext cx="4343400" cy="2989262"/>
          </a:xfrm>
          <a:prstGeom prst="rect">
            <a:avLst/>
          </a:prstGeom>
          <a:noFill/>
        </p:spPr>
      </p:pic>
      <p:sp>
        <p:nvSpPr>
          <p:cNvPr id="99343" name="Text Box 15"/>
          <p:cNvSpPr txBox="1">
            <a:spLocks noChangeArrowheads="1"/>
          </p:cNvSpPr>
          <p:nvPr/>
        </p:nvSpPr>
        <p:spPr bwMode="auto">
          <a:xfrm>
            <a:off x="4938713" y="1824038"/>
            <a:ext cx="3848129" cy="830997"/>
          </a:xfrm>
          <a:prstGeom prst="rect">
            <a:avLst/>
          </a:prstGeom>
          <a:noFill/>
          <a:ln w="9525">
            <a:noFill/>
            <a:miter lim="800000"/>
            <a:headEnd/>
            <a:tailEnd/>
          </a:ln>
          <a:effectLst/>
        </p:spPr>
        <p:txBody>
          <a:bodyPr wrap="square">
            <a:spAutoFit/>
          </a:bodyPr>
          <a:lstStyle/>
          <a:p>
            <a:pPr>
              <a:spcBef>
                <a:spcPct val="50000"/>
              </a:spcBef>
            </a:pPr>
            <a:r>
              <a:rPr kumimoji="1" lang="en-US" altLang="zh-CN" sz="2400" b="1" dirty="0">
                <a:latin typeface="宋体" charset="-122"/>
              </a:rPr>
              <a:t>  </a:t>
            </a:r>
            <a:r>
              <a:rPr kumimoji="1" lang="en-US" altLang="zh-CN" sz="2400" b="1" dirty="0" smtClean="0">
                <a:latin typeface="宋体" charset="-122"/>
              </a:rPr>
              <a:t>  </a:t>
            </a:r>
            <a:r>
              <a:rPr kumimoji="1" lang="zh-CN" altLang="zh-CN" sz="2400" b="1" dirty="0" smtClean="0">
                <a:latin typeface="宋体" charset="-122"/>
              </a:rPr>
              <a:t>在</a:t>
            </a:r>
            <a:r>
              <a:rPr kumimoji="1" lang="zh-CN" altLang="en-US" sz="2400" b="1" dirty="0">
                <a:latin typeface="宋体" charset="-122"/>
              </a:rPr>
              <a:t>最低的上限频率所在放大电路中加补偿电容。</a:t>
            </a:r>
          </a:p>
        </p:txBody>
      </p:sp>
      <p:grpSp>
        <p:nvGrpSpPr>
          <p:cNvPr id="4" name="Group 16"/>
          <p:cNvGrpSpPr>
            <a:grpSpLocks/>
          </p:cNvGrpSpPr>
          <p:nvPr/>
        </p:nvGrpSpPr>
        <p:grpSpPr bwMode="auto">
          <a:xfrm>
            <a:off x="3516313" y="3271838"/>
            <a:ext cx="3175000" cy="2651125"/>
            <a:chOff x="2224" y="1776"/>
            <a:chExt cx="2000" cy="1670"/>
          </a:xfrm>
        </p:grpSpPr>
        <p:sp>
          <p:nvSpPr>
            <p:cNvPr id="99345" name="AutoShape 17"/>
            <p:cNvSpPr>
              <a:spLocks/>
            </p:cNvSpPr>
            <p:nvPr/>
          </p:nvSpPr>
          <p:spPr bwMode="auto">
            <a:xfrm>
              <a:off x="2224" y="1776"/>
              <a:ext cx="848" cy="307"/>
            </a:xfrm>
            <a:prstGeom prst="borderCallout1">
              <a:avLst>
                <a:gd name="adj1" fmla="val 23454"/>
                <a:gd name="adj2" fmla="val -5662"/>
                <a:gd name="adj3" fmla="val 171333"/>
                <a:gd name="adj4" fmla="val -81134"/>
              </a:avLst>
            </a:prstGeom>
            <a:solidFill>
              <a:srgbClr val="FFFFCC"/>
            </a:solidFill>
            <a:ln w="19050">
              <a:solidFill>
                <a:srgbClr val="FF3300"/>
              </a:solidFill>
              <a:miter lim="800000"/>
              <a:headEnd/>
              <a:tailEnd/>
            </a:ln>
            <a:effectLst/>
          </p:spPr>
          <p:txBody>
            <a:bodyPr/>
            <a:lstStyle/>
            <a:p>
              <a:pPr algn="ctr"/>
              <a:r>
                <a:rPr kumimoji="1" lang="zh-CN" altLang="en-US" sz="2400" b="1">
                  <a:latin typeface="Times New Roman" pitchFamily="18" charset="0"/>
                </a:rPr>
                <a:t>补偿前</a:t>
              </a:r>
            </a:p>
          </p:txBody>
        </p:sp>
        <p:sp>
          <p:nvSpPr>
            <p:cNvPr id="99346" name="AutoShape 18"/>
            <p:cNvSpPr>
              <a:spLocks/>
            </p:cNvSpPr>
            <p:nvPr/>
          </p:nvSpPr>
          <p:spPr bwMode="auto">
            <a:xfrm>
              <a:off x="3422" y="3120"/>
              <a:ext cx="802" cy="326"/>
            </a:xfrm>
            <a:prstGeom prst="borderCallout1">
              <a:avLst>
                <a:gd name="adj1" fmla="val 22088"/>
                <a:gd name="adj2" fmla="val -5986"/>
                <a:gd name="adj3" fmla="val 37731"/>
                <a:gd name="adj4" fmla="val -169079"/>
              </a:avLst>
            </a:prstGeom>
            <a:solidFill>
              <a:srgbClr val="FFFFCC"/>
            </a:solidFill>
            <a:ln w="19050">
              <a:solidFill>
                <a:srgbClr val="FF3300"/>
              </a:solidFill>
              <a:miter lim="800000"/>
              <a:headEnd/>
              <a:tailEnd/>
            </a:ln>
            <a:effectLst/>
          </p:spPr>
          <p:txBody>
            <a:bodyPr/>
            <a:lstStyle/>
            <a:p>
              <a:pPr algn="ctr"/>
              <a:r>
                <a:rPr kumimoji="1" lang="zh-CN" altLang="en-US" sz="2400" b="1">
                  <a:latin typeface="Times New Roman" pitchFamily="18" charset="0"/>
                </a:rPr>
                <a:t>补偿后</a:t>
              </a:r>
            </a:p>
          </p:txBody>
        </p:sp>
      </p:grpSp>
      <p:sp>
        <p:nvSpPr>
          <p:cNvPr id="99347" name="AutoShape 19"/>
          <p:cNvSpPr>
            <a:spLocks/>
          </p:cNvSpPr>
          <p:nvPr/>
        </p:nvSpPr>
        <p:spPr bwMode="auto">
          <a:xfrm>
            <a:off x="615950" y="1389063"/>
            <a:ext cx="1579563" cy="433387"/>
          </a:xfrm>
          <a:prstGeom prst="borderCallout1">
            <a:avLst>
              <a:gd name="adj1" fmla="val 26375"/>
              <a:gd name="adj2" fmla="val 104824"/>
              <a:gd name="adj3" fmla="val 344690"/>
              <a:gd name="adj4" fmla="val 117588"/>
            </a:avLst>
          </a:prstGeom>
          <a:solidFill>
            <a:srgbClr val="FFFFCC"/>
          </a:solidFill>
          <a:ln w="19050">
            <a:solidFill>
              <a:srgbClr val="FF0000"/>
            </a:solidFill>
            <a:miter lim="800000"/>
            <a:headEnd/>
            <a:tailEnd/>
          </a:ln>
          <a:effectLst/>
        </p:spPr>
        <p:txBody>
          <a:bodyPr/>
          <a:lstStyle/>
          <a:p>
            <a:pPr algn="ctr"/>
            <a:r>
              <a:rPr kumimoji="1" lang="zh-CN" altLang="en-US" sz="2400" b="1">
                <a:latin typeface="Times New Roman" pitchFamily="18" charset="0"/>
              </a:rPr>
              <a:t>等效变换</a:t>
            </a:r>
          </a:p>
        </p:txBody>
      </p:sp>
      <p:sp>
        <p:nvSpPr>
          <p:cNvPr id="99348" name="AutoShape 20"/>
          <p:cNvSpPr>
            <a:spLocks/>
          </p:cNvSpPr>
          <p:nvPr/>
        </p:nvSpPr>
        <p:spPr bwMode="auto">
          <a:xfrm>
            <a:off x="4000500" y="1316038"/>
            <a:ext cx="1436688" cy="504825"/>
          </a:xfrm>
          <a:prstGeom prst="borderCallout1">
            <a:avLst>
              <a:gd name="adj1" fmla="val 22644"/>
              <a:gd name="adj2" fmla="val -5306"/>
              <a:gd name="adj3" fmla="val 130819"/>
              <a:gd name="adj4" fmla="val -39449"/>
            </a:avLst>
          </a:prstGeom>
          <a:solidFill>
            <a:srgbClr val="FFFFCC"/>
          </a:solidFill>
          <a:ln w="19050">
            <a:solidFill>
              <a:srgbClr val="FF0000"/>
            </a:solidFill>
            <a:miter lim="800000"/>
            <a:headEnd/>
            <a:tailEnd/>
          </a:ln>
          <a:effectLst/>
        </p:spPr>
        <p:txBody>
          <a:bodyPr/>
          <a:lstStyle/>
          <a:p>
            <a:pPr algn="ctr"/>
            <a:r>
              <a:rPr kumimoji="1" lang="zh-CN" altLang="en-US" sz="2400" b="1">
                <a:latin typeface="Times New Roman" pitchFamily="18" charset="0"/>
              </a:rPr>
              <a:t>补偿电容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9331"/>
                                        </p:tgtEl>
                                        <p:attrNameLst>
                                          <p:attrName>style.visibility</p:attrName>
                                        </p:attrNameLst>
                                      </p:cBhvr>
                                      <p:to>
                                        <p:strVal val="visible"/>
                                      </p:to>
                                    </p:set>
                                    <p:animEffect transition="in" filter="wipe(left)">
                                      <p:cBhvr>
                                        <p:cTn id="7" dur="500"/>
                                        <p:tgtEl>
                                          <p:spTgt spid="993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9348"/>
                                        </p:tgtEl>
                                        <p:attrNameLst>
                                          <p:attrName>style.visibility</p:attrName>
                                        </p:attrNameLst>
                                      </p:cBhvr>
                                      <p:to>
                                        <p:strVal val="visible"/>
                                      </p:to>
                                    </p:set>
                                    <p:animEffect transition="in" filter="wipe(left)">
                                      <p:cBhvr>
                                        <p:cTn id="12" dur="500"/>
                                        <p:tgtEl>
                                          <p:spTgt spid="993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9343">
                                            <p:txEl>
                                              <p:pRg st="0" end="0"/>
                                            </p:txEl>
                                          </p:spTgt>
                                        </p:tgtEl>
                                        <p:attrNameLst>
                                          <p:attrName>style.visibility</p:attrName>
                                        </p:attrNameLst>
                                      </p:cBhvr>
                                      <p:to>
                                        <p:strVal val="visible"/>
                                      </p:to>
                                    </p:set>
                                    <p:animEffect transition="in" filter="wipe(left)">
                                      <p:cBhvr>
                                        <p:cTn id="17" dur="500"/>
                                        <p:tgtEl>
                                          <p:spTgt spid="9934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93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9340"/>
                                        </p:tgtEl>
                                        <p:attrNameLst>
                                          <p:attrName>style.visibility</p:attrName>
                                        </p:attrNameLst>
                                      </p:cBhvr>
                                      <p:to>
                                        <p:strVal val="visible"/>
                                      </p:to>
                                    </p:set>
                                    <p:animEffect transition="in" filter="wipe(left)">
                                      <p:cBhvr>
                                        <p:cTn id="31" dur="500"/>
                                        <p:tgtEl>
                                          <p:spTgt spid="99340"/>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9342"/>
                                        </p:tgtEl>
                                        <p:attrNameLst>
                                          <p:attrName>style.visibility</p:attrName>
                                        </p:attrNameLst>
                                      </p:cBhvr>
                                      <p:to>
                                        <p:strVal val="visible"/>
                                      </p:to>
                                    </p:set>
                                    <p:animEffect transition="in" filter="dissolve">
                                      <p:cBhvr>
                                        <p:cTn id="36" dur="500"/>
                                        <p:tgtEl>
                                          <p:spTgt spid="9934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left)">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99341">
                                            <p:txEl>
                                              <p:pRg st="0" end="0"/>
                                            </p:txEl>
                                          </p:spTgt>
                                        </p:tgtEl>
                                        <p:attrNameLst>
                                          <p:attrName>style.visibility</p:attrName>
                                        </p:attrNameLst>
                                      </p:cBhvr>
                                      <p:to>
                                        <p:strVal val="visible"/>
                                      </p:to>
                                    </p:set>
                                    <p:animEffect transition="in" filter="wipe(left)">
                                      <p:cBhvr>
                                        <p:cTn id="46" dur="500"/>
                                        <p:tgtEl>
                                          <p:spTgt spid="993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41" grpId="0" build="p" autoUpdateAnimBg="0"/>
      <p:bldP spid="99343" grpId="0" build="p" autoUpdateAnimBg="0"/>
      <p:bldP spid="99347" grpId="0" animBg="1"/>
      <p:bldP spid="9934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354" name="Object 2"/>
          <p:cNvGraphicFramePr>
            <a:graphicFrameLocks noChangeAspect="1"/>
          </p:cNvGraphicFramePr>
          <p:nvPr/>
        </p:nvGraphicFramePr>
        <p:xfrm>
          <a:off x="2782888" y="2706673"/>
          <a:ext cx="5937250" cy="1597025"/>
        </p:xfrm>
        <a:graphic>
          <a:graphicData uri="http://schemas.openxmlformats.org/presentationml/2006/ole">
            <mc:AlternateContent xmlns:mc="http://schemas.openxmlformats.org/markup-compatibility/2006">
              <mc:Choice xmlns:v="urn:schemas-microsoft-com:vml" Requires="v">
                <p:oleObj spid="_x0000_s205853" name="Equation" r:id="rId3" imgW="2755800" imgH="838080" progId="Equation.3">
                  <p:embed/>
                </p:oleObj>
              </mc:Choice>
              <mc:Fallback>
                <p:oleObj name="Equation" r:id="rId3" imgW="2755800" imgH="8380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8" y="2706673"/>
                        <a:ext cx="5937250" cy="1597025"/>
                      </a:xfrm>
                      <a:prstGeom prst="rect">
                        <a:avLst/>
                      </a:prstGeom>
                      <a:solidFill>
                        <a:srgbClr val="FFFFFF"/>
                      </a:solidFill>
                    </p:spPr>
                  </p:pic>
                </p:oleObj>
              </mc:Fallback>
            </mc:AlternateContent>
          </a:graphicData>
        </a:graphic>
      </p:graphicFrame>
      <p:sp>
        <p:nvSpPr>
          <p:cNvPr id="100355" name="Rectangle 3"/>
          <p:cNvSpPr>
            <a:spLocks noGrp="1" noChangeArrowheads="1"/>
          </p:cNvSpPr>
          <p:nvPr>
            <p:ph type="title"/>
          </p:nvPr>
        </p:nvSpPr>
        <p:spPr>
          <a:xfrm>
            <a:off x="539750" y="836613"/>
            <a:ext cx="8604250" cy="517525"/>
          </a:xfrm>
        </p:spPr>
        <p:txBody>
          <a:bodyPr/>
          <a:lstStyle/>
          <a:p>
            <a:pPr algn="l">
              <a:lnSpc>
                <a:spcPct val="120000"/>
              </a:lnSpc>
            </a:pPr>
            <a:r>
              <a:rPr lang="en-US" altLang="zh-CN" sz="2800">
                <a:solidFill>
                  <a:schemeClr val="tx1"/>
                </a:solidFill>
                <a:latin typeface="华文行楷" pitchFamily="2" charset="-122"/>
                <a:ea typeface="华文行楷" pitchFamily="2" charset="-122"/>
              </a:rPr>
              <a:t>3. </a:t>
            </a:r>
            <a:r>
              <a:rPr lang="en-US" altLang="zh-CN" sz="2400" i="1">
                <a:solidFill>
                  <a:schemeClr val="tx1"/>
                </a:solidFill>
                <a:ea typeface="华文行楷" pitchFamily="2" charset="-122"/>
              </a:rPr>
              <a:t>RC </a:t>
            </a:r>
            <a:r>
              <a:rPr lang="zh-CN" altLang="zh-CN" sz="2800">
                <a:solidFill>
                  <a:schemeClr val="tx1"/>
                </a:solidFill>
                <a:latin typeface="华文行楷" pitchFamily="2" charset="-122"/>
                <a:ea typeface="华文行楷" pitchFamily="2" charset="-122"/>
              </a:rPr>
              <a:t>滞后补偿</a:t>
            </a:r>
            <a:r>
              <a:rPr lang="zh-CN" altLang="zh-CN" sz="2800" b="1">
                <a:solidFill>
                  <a:schemeClr val="tx1"/>
                </a:solidFill>
                <a:latin typeface="宋体" charset="-122"/>
              </a:rPr>
              <a:t>：</a:t>
            </a:r>
            <a:r>
              <a:rPr lang="zh-CN" altLang="en-US" sz="2400" b="1">
                <a:solidFill>
                  <a:schemeClr val="tx1"/>
                </a:solidFill>
                <a:latin typeface="宋体" charset="-122"/>
              </a:rPr>
              <a:t>在</a:t>
            </a:r>
            <a:r>
              <a:rPr lang="zh-CN" altLang="en-US" sz="2400" b="1">
                <a:solidFill>
                  <a:schemeClr val="tx1"/>
                </a:solidFill>
              </a:rPr>
              <a:t>最低的上限频率</a:t>
            </a:r>
            <a:r>
              <a:rPr lang="zh-CN" altLang="en-US" sz="2400" b="1">
                <a:solidFill>
                  <a:schemeClr val="tx1"/>
                </a:solidFill>
                <a:latin typeface="隶书" pitchFamily="49" charset="-122"/>
              </a:rPr>
              <a:t>所在回路加补偿。</a:t>
            </a:r>
            <a:endParaRPr lang="zh-CN" altLang="zh-CN" sz="2400" b="1">
              <a:solidFill>
                <a:schemeClr val="tx1"/>
              </a:solidFill>
              <a:latin typeface="隶书" pitchFamily="49" charset="-122"/>
            </a:endParaRPr>
          </a:p>
        </p:txBody>
      </p:sp>
      <p:graphicFrame>
        <p:nvGraphicFramePr>
          <p:cNvPr id="100356" name="Object 4"/>
          <p:cNvGraphicFramePr>
            <a:graphicFrameLocks noChangeAspect="1"/>
          </p:cNvGraphicFramePr>
          <p:nvPr/>
        </p:nvGraphicFramePr>
        <p:xfrm>
          <a:off x="4583113" y="1411273"/>
          <a:ext cx="4248150" cy="1231900"/>
        </p:xfrm>
        <a:graphic>
          <a:graphicData uri="http://schemas.openxmlformats.org/presentationml/2006/ole">
            <mc:AlternateContent xmlns:mc="http://schemas.openxmlformats.org/markup-compatibility/2006">
              <mc:Choice xmlns:v="urn:schemas-microsoft-com:vml" Requires="v">
                <p:oleObj spid="_x0000_s205854" name="公式" r:id="rId5" imgW="2234880" imgH="647640" progId="Equation.3">
                  <p:embed/>
                </p:oleObj>
              </mc:Choice>
              <mc:Fallback>
                <p:oleObj name="公式" r:id="rId5" imgW="2234880" imgH="6476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3113" y="1411273"/>
                        <a:ext cx="4248150" cy="1231900"/>
                      </a:xfrm>
                      <a:prstGeom prst="rect">
                        <a:avLst/>
                      </a:prstGeom>
                      <a:solidFill>
                        <a:srgbClr val="FFFFFF"/>
                      </a:solidFill>
                    </p:spPr>
                  </p:pic>
                </p:oleObj>
              </mc:Fallback>
            </mc:AlternateContent>
          </a:graphicData>
        </a:graphic>
      </p:graphicFrame>
      <p:graphicFrame>
        <p:nvGraphicFramePr>
          <p:cNvPr id="100357" name="Object 5"/>
          <p:cNvGraphicFramePr>
            <a:graphicFrameLocks noChangeAspect="1"/>
          </p:cNvGraphicFramePr>
          <p:nvPr/>
        </p:nvGraphicFramePr>
        <p:xfrm>
          <a:off x="1763713" y="4451366"/>
          <a:ext cx="5699125" cy="1263650"/>
        </p:xfrm>
        <a:graphic>
          <a:graphicData uri="http://schemas.openxmlformats.org/presentationml/2006/ole">
            <mc:AlternateContent xmlns:mc="http://schemas.openxmlformats.org/markup-compatibility/2006">
              <mc:Choice xmlns:v="urn:schemas-microsoft-com:vml" Requires="v">
                <p:oleObj spid="_x0000_s205855" name="Equation" r:id="rId7" imgW="2603160" imgH="647640" progId="Equation.3">
                  <p:embed/>
                </p:oleObj>
              </mc:Choice>
              <mc:Fallback>
                <p:oleObj name="Equation" r:id="rId7" imgW="2603160" imgH="647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713" y="4451366"/>
                        <a:ext cx="5699125" cy="1263650"/>
                      </a:xfrm>
                      <a:prstGeom prst="rect">
                        <a:avLst/>
                      </a:prstGeom>
                      <a:solidFill>
                        <a:srgbClr val="66FFFF"/>
                      </a:solidFill>
                      <a:ln w="9525">
                        <a:solidFill>
                          <a:srgbClr val="FF3300"/>
                        </a:solidFill>
                        <a:miter lim="800000"/>
                        <a:headEnd/>
                        <a:tailEnd/>
                      </a:ln>
                    </p:spPr>
                  </p:pic>
                </p:oleObj>
              </mc:Fallback>
            </mc:AlternateContent>
          </a:graphicData>
        </a:graphic>
      </p:graphicFrame>
      <p:pic>
        <p:nvPicPr>
          <p:cNvPr id="100358" name="Picture 6" descr="Dz060605"/>
          <p:cNvPicPr>
            <a:picLocks noChangeAspect="1" noChangeArrowheads="1"/>
          </p:cNvPicPr>
          <p:nvPr/>
        </p:nvPicPr>
        <p:blipFill>
          <a:blip r:embed="rId9" cstate="print">
            <a:lum bright="6000" contrast="84000"/>
            <a:grayscl/>
          </a:blip>
          <a:srcRect t="16403" r="46518" b="32520"/>
          <a:stretch>
            <a:fillRect/>
          </a:stretch>
        </p:blipFill>
        <p:spPr bwMode="auto">
          <a:xfrm>
            <a:off x="620713" y="1357298"/>
            <a:ext cx="3962400" cy="1836737"/>
          </a:xfrm>
          <a:prstGeom prst="rect">
            <a:avLst/>
          </a:prstGeom>
          <a:noFill/>
        </p:spPr>
      </p:pic>
      <p:sp>
        <p:nvSpPr>
          <p:cNvPr id="100359" name="Text Box 7"/>
          <p:cNvSpPr txBox="1">
            <a:spLocks noChangeArrowheads="1"/>
          </p:cNvSpPr>
          <p:nvPr/>
        </p:nvSpPr>
        <p:spPr bwMode="auto">
          <a:xfrm>
            <a:off x="620713" y="5780088"/>
            <a:ext cx="8153400" cy="830997"/>
          </a:xfrm>
          <a:prstGeom prst="rect">
            <a:avLst/>
          </a:prstGeom>
          <a:noFill/>
          <a:ln w="9525">
            <a:noFill/>
            <a:miter lim="800000"/>
            <a:headEnd/>
            <a:tailEnd/>
          </a:ln>
          <a:effectLst/>
        </p:spPr>
        <p:txBody>
          <a:bodyPr>
            <a:spAutoFit/>
          </a:bodyPr>
          <a:lstStyle/>
          <a:p>
            <a:pPr>
              <a:spcBef>
                <a:spcPct val="50000"/>
              </a:spcBef>
            </a:pPr>
            <a:r>
              <a:rPr lang="en-US" altLang="zh-CN" sz="2400" b="1" dirty="0">
                <a:solidFill>
                  <a:srgbClr val="000000"/>
                </a:solidFill>
                <a:latin typeface="Times New Roman" pitchFamily="18" charset="0"/>
              </a:rPr>
              <a:t>    </a:t>
            </a:r>
            <a:r>
              <a:rPr lang="en-US" altLang="zh-CN" sz="2400" b="1" dirty="0" smtClean="0">
                <a:solidFill>
                  <a:srgbClr val="000000"/>
                </a:solidFill>
                <a:latin typeface="Times New Roman" pitchFamily="18" charset="0"/>
              </a:rPr>
              <a:t>     </a:t>
            </a:r>
            <a:r>
              <a:rPr lang="zh-CN" altLang="en-US" sz="2400" b="1" dirty="0" smtClean="0">
                <a:solidFill>
                  <a:srgbClr val="000000"/>
                </a:solidFill>
                <a:latin typeface="Times New Roman" pitchFamily="18" charset="0"/>
              </a:rPr>
              <a:t>上</a:t>
            </a:r>
            <a:r>
              <a:rPr lang="zh-CN" altLang="en-US" sz="2400" b="1" dirty="0">
                <a:solidFill>
                  <a:srgbClr val="000000"/>
                </a:solidFill>
                <a:latin typeface="Times New Roman" pitchFamily="18" charset="0"/>
              </a:rPr>
              <a:t>式表明，最大附加相移为－</a:t>
            </a:r>
            <a:r>
              <a:rPr lang="en-US" altLang="zh-CN" sz="2400" b="1" dirty="0">
                <a:solidFill>
                  <a:srgbClr val="000000"/>
                </a:solidFill>
                <a:latin typeface="Times New Roman" pitchFamily="18" charset="0"/>
              </a:rPr>
              <a:t>180</a:t>
            </a:r>
            <a:r>
              <a:rPr lang="en-US" altLang="zh-CN" sz="2400" b="1" dirty="0">
                <a:solidFill>
                  <a:srgbClr val="000000"/>
                </a:solidFill>
                <a:latin typeface="Times New Roman" pitchFamily="18" charset="0"/>
                <a:cs typeface="Times New Roman" pitchFamily="18" charset="0"/>
              </a:rPr>
              <a:t>º</a:t>
            </a:r>
            <a:r>
              <a:rPr lang="zh-CN" altLang="en-US" sz="2400" b="1" dirty="0">
                <a:solidFill>
                  <a:srgbClr val="000000"/>
                </a:solidFill>
                <a:latin typeface="Times New Roman" pitchFamily="18" charset="0"/>
              </a:rPr>
              <a:t>，不满足起振条件，闭环后一定不会产生自激振荡，电路稳定。</a:t>
            </a:r>
          </a:p>
        </p:txBody>
      </p:sp>
      <p:grpSp>
        <p:nvGrpSpPr>
          <p:cNvPr id="2" name="Group 8"/>
          <p:cNvGrpSpPr>
            <a:grpSpLocks/>
          </p:cNvGrpSpPr>
          <p:nvPr/>
        </p:nvGrpSpPr>
        <p:grpSpPr bwMode="auto">
          <a:xfrm>
            <a:off x="479425" y="2490773"/>
            <a:ext cx="1727200" cy="473075"/>
            <a:chOff x="295" y="1434"/>
            <a:chExt cx="1088" cy="298"/>
          </a:xfrm>
        </p:grpSpPr>
        <p:sp>
          <p:nvSpPr>
            <p:cNvPr id="100361" name="AutoShape 9"/>
            <p:cNvSpPr>
              <a:spLocks/>
            </p:cNvSpPr>
            <p:nvPr/>
          </p:nvSpPr>
          <p:spPr bwMode="auto">
            <a:xfrm>
              <a:off x="295" y="1434"/>
              <a:ext cx="950" cy="298"/>
            </a:xfrm>
            <a:prstGeom prst="borderCallout1">
              <a:avLst>
                <a:gd name="adj1" fmla="val 24162"/>
                <a:gd name="adj2" fmla="val 105051"/>
                <a:gd name="adj3" fmla="val -30870"/>
                <a:gd name="adj4" fmla="val 118315"/>
              </a:avLst>
            </a:prstGeom>
            <a:solidFill>
              <a:srgbClr val="FFFFCC"/>
            </a:solidFill>
            <a:ln w="19050">
              <a:solidFill>
                <a:srgbClr val="FF0000"/>
              </a:solidFill>
              <a:miter lim="800000"/>
              <a:headEnd/>
              <a:tailEnd/>
            </a:ln>
            <a:effectLst/>
          </p:spPr>
          <p:txBody>
            <a:bodyPr/>
            <a:lstStyle/>
            <a:p>
              <a:pPr algn="ctr"/>
              <a:r>
                <a:rPr kumimoji="1" lang="zh-CN" altLang="en-US" sz="2400" b="1">
                  <a:latin typeface="Times New Roman" pitchFamily="18" charset="0"/>
                </a:rPr>
                <a:t>补偿电路</a:t>
              </a:r>
            </a:p>
          </p:txBody>
        </p:sp>
        <p:sp>
          <p:nvSpPr>
            <p:cNvPr id="100362" name="Line 10"/>
            <p:cNvSpPr>
              <a:spLocks noChangeShapeType="1"/>
            </p:cNvSpPr>
            <p:nvPr/>
          </p:nvSpPr>
          <p:spPr bwMode="auto">
            <a:xfrm flipH="1" flipV="1">
              <a:off x="1292" y="1525"/>
              <a:ext cx="91" cy="91"/>
            </a:xfrm>
            <a:prstGeom prst="line">
              <a:avLst/>
            </a:prstGeom>
            <a:noFill/>
            <a:ln w="19050">
              <a:solidFill>
                <a:srgbClr val="FF0000"/>
              </a:solidFill>
              <a:round/>
              <a:headEnd/>
              <a:tailEn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0358"/>
                                        </p:tgtEl>
                                        <p:attrNameLst>
                                          <p:attrName>style.visibility</p:attrName>
                                        </p:attrNameLst>
                                      </p:cBhvr>
                                      <p:to>
                                        <p:strVal val="visible"/>
                                      </p:to>
                                    </p:set>
                                    <p:animEffect transition="in" filter="wipe(left)">
                                      <p:cBhvr>
                                        <p:cTn id="7" dur="500"/>
                                        <p:tgtEl>
                                          <p:spTgt spid="1003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0354"/>
                                        </p:tgtEl>
                                        <p:attrNameLst>
                                          <p:attrName>style.visibility</p:attrName>
                                        </p:attrNameLst>
                                      </p:cBhvr>
                                      <p:to>
                                        <p:strVal val="visible"/>
                                      </p:to>
                                    </p:set>
                                    <p:animEffect transition="in" filter="wipe(left)">
                                      <p:cBhvr>
                                        <p:cTn id="17" dur="500"/>
                                        <p:tgtEl>
                                          <p:spTgt spid="10035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0357"/>
                                        </p:tgtEl>
                                        <p:attrNameLst>
                                          <p:attrName>style.visibility</p:attrName>
                                        </p:attrNameLst>
                                      </p:cBhvr>
                                      <p:to>
                                        <p:strVal val="visible"/>
                                      </p:to>
                                    </p:set>
                                    <p:animEffect transition="in" filter="wipe(left)">
                                      <p:cBhvr>
                                        <p:cTn id="22" dur="500"/>
                                        <p:tgtEl>
                                          <p:spTgt spid="1003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0359">
                                            <p:txEl>
                                              <p:pRg st="0" end="0"/>
                                            </p:txEl>
                                          </p:spTgt>
                                        </p:tgtEl>
                                        <p:attrNameLst>
                                          <p:attrName>style.visibility</p:attrName>
                                        </p:attrNameLst>
                                      </p:cBhvr>
                                      <p:to>
                                        <p:strVal val="visible"/>
                                      </p:to>
                                    </p:set>
                                    <p:animEffect transition="in" filter="wipe(left)">
                                      <p:cBhvr>
                                        <p:cTn id="27" dur="500"/>
                                        <p:tgtEl>
                                          <p:spTgt spid="1003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9"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395288" y="765175"/>
            <a:ext cx="5562600" cy="685800"/>
          </a:xfrm>
        </p:spPr>
        <p:txBody>
          <a:bodyPr/>
          <a:lstStyle/>
          <a:p>
            <a:pPr algn="l">
              <a:lnSpc>
                <a:spcPct val="120000"/>
              </a:lnSpc>
            </a:pPr>
            <a:r>
              <a:rPr lang="en-US" altLang="zh-CN" sz="2800" b="1" i="1" dirty="0">
                <a:solidFill>
                  <a:schemeClr val="tx1"/>
                </a:solidFill>
                <a:latin typeface="Times New Roman" pitchFamily="18" charset="0"/>
                <a:cs typeface="Times New Roman" pitchFamily="18" charset="0"/>
              </a:rPr>
              <a:t>RC </a:t>
            </a:r>
            <a:r>
              <a:rPr lang="zh-CN" altLang="zh-CN" sz="2800" dirty="0">
                <a:solidFill>
                  <a:schemeClr val="tx1"/>
                </a:solidFill>
                <a:latin typeface="华文行楷" pitchFamily="2" charset="-122"/>
                <a:ea typeface="华文行楷" pitchFamily="2" charset="-122"/>
              </a:rPr>
              <a:t>滞后补偿与简单滞后补偿</a:t>
            </a:r>
            <a:r>
              <a:rPr lang="zh-CN" altLang="en-US" sz="2800" dirty="0">
                <a:solidFill>
                  <a:schemeClr val="tx1"/>
                </a:solidFill>
                <a:latin typeface="华文行楷" pitchFamily="2" charset="-122"/>
                <a:ea typeface="华文行楷" pitchFamily="2" charset="-122"/>
              </a:rPr>
              <a:t>比较</a:t>
            </a:r>
          </a:p>
        </p:txBody>
      </p:sp>
      <p:pic>
        <p:nvPicPr>
          <p:cNvPr id="101379" name="Picture 3" descr="Dz060606"/>
          <p:cNvPicPr>
            <a:picLocks noChangeAspect="1" noChangeArrowheads="1"/>
          </p:cNvPicPr>
          <p:nvPr/>
        </p:nvPicPr>
        <p:blipFill>
          <a:blip r:embed="rId2" cstate="print"/>
          <a:srcRect/>
          <a:stretch>
            <a:fillRect/>
          </a:stretch>
        </p:blipFill>
        <p:spPr bwMode="auto">
          <a:xfrm>
            <a:off x="2124075" y="1844675"/>
            <a:ext cx="4038600" cy="2749550"/>
          </a:xfrm>
          <a:prstGeom prst="rect">
            <a:avLst/>
          </a:prstGeom>
          <a:noFill/>
        </p:spPr>
      </p:pic>
      <p:grpSp>
        <p:nvGrpSpPr>
          <p:cNvPr id="2" name="Group 4"/>
          <p:cNvGrpSpPr>
            <a:grpSpLocks/>
          </p:cNvGrpSpPr>
          <p:nvPr/>
        </p:nvGrpSpPr>
        <p:grpSpPr bwMode="auto">
          <a:xfrm>
            <a:off x="447675" y="1692275"/>
            <a:ext cx="8077200" cy="1984375"/>
            <a:chOff x="288" y="960"/>
            <a:chExt cx="5088" cy="1250"/>
          </a:xfrm>
        </p:grpSpPr>
        <p:sp>
          <p:nvSpPr>
            <p:cNvPr id="101381" name="AutoShape 5"/>
            <p:cNvSpPr>
              <a:spLocks/>
            </p:cNvSpPr>
            <p:nvPr/>
          </p:nvSpPr>
          <p:spPr bwMode="auto">
            <a:xfrm>
              <a:off x="288" y="1680"/>
              <a:ext cx="1104" cy="530"/>
            </a:xfrm>
            <a:prstGeom prst="borderCallout1">
              <a:avLst>
                <a:gd name="adj1" fmla="val 13583"/>
                <a:gd name="adj2" fmla="val 104347"/>
                <a:gd name="adj3" fmla="val -23208"/>
                <a:gd name="adj4" fmla="val 150727"/>
              </a:avLst>
            </a:prstGeom>
            <a:solidFill>
              <a:srgbClr val="FFFFCC"/>
            </a:solidFill>
            <a:ln w="19050">
              <a:solidFill>
                <a:srgbClr val="FF3300"/>
              </a:solidFill>
              <a:miter lim="800000"/>
              <a:headEnd/>
              <a:tailEnd/>
            </a:ln>
            <a:effectLst/>
          </p:spPr>
          <p:txBody>
            <a:bodyPr>
              <a:spAutoFit/>
            </a:bodyPr>
            <a:lstStyle/>
            <a:p>
              <a:r>
                <a:rPr kumimoji="1" lang="zh-CN" altLang="en-US" sz="2400" b="1">
                  <a:solidFill>
                    <a:srgbClr val="000000"/>
                  </a:solidFill>
                  <a:latin typeface="Times New Roman" pitchFamily="18" charset="0"/>
                </a:rPr>
                <a:t>简单补偿后的幅频特性</a:t>
              </a:r>
            </a:p>
          </p:txBody>
        </p:sp>
        <p:sp>
          <p:nvSpPr>
            <p:cNvPr id="101382" name="AutoShape 6"/>
            <p:cNvSpPr>
              <a:spLocks/>
            </p:cNvSpPr>
            <p:nvPr/>
          </p:nvSpPr>
          <p:spPr bwMode="auto">
            <a:xfrm>
              <a:off x="4032" y="1615"/>
              <a:ext cx="1344" cy="530"/>
            </a:xfrm>
            <a:prstGeom prst="borderCallout1">
              <a:avLst>
                <a:gd name="adj1" fmla="val 9472"/>
                <a:gd name="adj2" fmla="val -3569"/>
                <a:gd name="adj3" fmla="val 86449"/>
                <a:gd name="adj4" fmla="val -98588"/>
              </a:avLst>
            </a:prstGeom>
            <a:solidFill>
              <a:srgbClr val="FFFFCC"/>
            </a:solidFill>
            <a:ln w="19050">
              <a:solidFill>
                <a:srgbClr val="FF3300"/>
              </a:solidFill>
              <a:miter lim="800000"/>
              <a:headEnd/>
              <a:tailEnd/>
            </a:ln>
            <a:effectLst/>
          </p:spPr>
          <p:txBody>
            <a:bodyPr>
              <a:spAutoFit/>
            </a:bodyPr>
            <a:lstStyle/>
            <a:p>
              <a:r>
                <a:rPr kumimoji="1" lang="en-US" altLang="zh-CN" sz="2400" b="1" i="1">
                  <a:solidFill>
                    <a:srgbClr val="000000"/>
                  </a:solidFill>
                  <a:latin typeface="Times New Roman" pitchFamily="18" charset="0"/>
                </a:rPr>
                <a:t>RC</a:t>
              </a:r>
              <a:r>
                <a:rPr kumimoji="1" lang="zh-CN" altLang="en-US" sz="2400" b="1">
                  <a:solidFill>
                    <a:srgbClr val="000000"/>
                  </a:solidFill>
                  <a:latin typeface="Times New Roman" pitchFamily="18" charset="0"/>
                </a:rPr>
                <a:t>滞后补偿后的幅频特性</a:t>
              </a:r>
            </a:p>
          </p:txBody>
        </p:sp>
        <p:sp>
          <p:nvSpPr>
            <p:cNvPr id="101383" name="AutoShape 7"/>
            <p:cNvSpPr>
              <a:spLocks/>
            </p:cNvSpPr>
            <p:nvPr/>
          </p:nvSpPr>
          <p:spPr bwMode="auto">
            <a:xfrm>
              <a:off x="2690" y="960"/>
              <a:ext cx="862" cy="303"/>
            </a:xfrm>
            <a:prstGeom prst="borderCallout1">
              <a:avLst>
                <a:gd name="adj1" fmla="val 23764"/>
                <a:gd name="adj2" fmla="val -5569"/>
                <a:gd name="adj3" fmla="val 144884"/>
                <a:gd name="adj4" fmla="val -44778"/>
              </a:avLst>
            </a:prstGeom>
            <a:solidFill>
              <a:srgbClr val="FFFFCC"/>
            </a:solidFill>
            <a:ln w="19050">
              <a:solidFill>
                <a:srgbClr val="FF3300"/>
              </a:solidFill>
              <a:miter lim="800000"/>
              <a:headEnd/>
              <a:tailEnd/>
            </a:ln>
            <a:effectLst/>
          </p:spPr>
          <p:txBody>
            <a:bodyPr/>
            <a:lstStyle/>
            <a:p>
              <a:pPr algn="ctr"/>
              <a:r>
                <a:rPr kumimoji="1" lang="zh-CN" altLang="en-US" sz="2400" b="1">
                  <a:latin typeface="Times New Roman" pitchFamily="18" charset="0"/>
                </a:rPr>
                <a:t>补偿前</a:t>
              </a:r>
            </a:p>
          </p:txBody>
        </p:sp>
      </p:grpSp>
      <p:sp>
        <p:nvSpPr>
          <p:cNvPr id="101384" name="Text Box 8"/>
          <p:cNvSpPr txBox="1">
            <a:spLocks noChangeArrowheads="1"/>
          </p:cNvSpPr>
          <p:nvPr/>
        </p:nvSpPr>
        <p:spPr bwMode="auto">
          <a:xfrm>
            <a:off x="674688" y="4821238"/>
            <a:ext cx="8469312" cy="1311128"/>
          </a:xfrm>
          <a:prstGeom prst="rect">
            <a:avLst/>
          </a:prstGeom>
          <a:noFill/>
          <a:ln w="9525">
            <a:noFill/>
            <a:miter lim="800000"/>
            <a:headEnd/>
            <a:tailEnd/>
          </a:ln>
          <a:effectLst/>
        </p:spPr>
        <p:txBody>
          <a:bodyPr wrap="square">
            <a:spAutoFit/>
          </a:bodyPr>
          <a:lstStyle/>
          <a:p>
            <a:pPr>
              <a:lnSpc>
                <a:spcPct val="110000"/>
              </a:lnSpc>
            </a:pPr>
            <a:r>
              <a:rPr kumimoji="1" lang="en-US" altLang="zh-CN" sz="2400" b="1" dirty="0">
                <a:latin typeface="Times New Roman" pitchFamily="18" charset="0"/>
              </a:rPr>
              <a:t>    </a:t>
            </a:r>
            <a:r>
              <a:rPr kumimoji="1" lang="en-US" altLang="zh-CN" sz="2400" b="1" dirty="0" smtClean="0">
                <a:latin typeface="Times New Roman" pitchFamily="18" charset="0"/>
              </a:rPr>
              <a:t>     </a:t>
            </a:r>
            <a:r>
              <a:rPr kumimoji="1" lang="zh-CN" altLang="en-US" sz="2400" b="1" dirty="0" smtClean="0">
                <a:latin typeface="Times New Roman" pitchFamily="18" charset="0"/>
              </a:rPr>
              <a:t>滞后补偿</a:t>
            </a:r>
            <a:r>
              <a:rPr kumimoji="1" lang="zh-CN" altLang="en-US" sz="2400" b="1" dirty="0">
                <a:latin typeface="Times New Roman" pitchFamily="18" charset="0"/>
              </a:rPr>
              <a:t>法消振均以频带变窄为代价，</a:t>
            </a:r>
            <a:r>
              <a:rPr kumimoji="1" lang="en-US" altLang="zh-CN" sz="2400" b="1" i="1" dirty="0">
                <a:latin typeface="Times New Roman" pitchFamily="18" charset="0"/>
              </a:rPr>
              <a:t>RC</a:t>
            </a:r>
            <a:r>
              <a:rPr kumimoji="1" lang="zh-CN" altLang="en-US" sz="2400" b="1" dirty="0">
                <a:latin typeface="Times New Roman" pitchFamily="18" charset="0"/>
              </a:rPr>
              <a:t>滞后补偿较简单电容补偿使频带的变化小些。</a:t>
            </a:r>
          </a:p>
          <a:p>
            <a:pPr>
              <a:lnSpc>
                <a:spcPct val="110000"/>
              </a:lnSpc>
            </a:pPr>
            <a:r>
              <a:rPr kumimoji="1" lang="zh-CN" altLang="en-US" sz="2400" b="1" dirty="0">
                <a:latin typeface="Times New Roman" pitchFamily="18" charset="0"/>
              </a:rPr>
              <a:t>    </a:t>
            </a:r>
            <a:r>
              <a:rPr kumimoji="1" lang="zh-CN" altLang="en-US" sz="2400" b="1" dirty="0" smtClean="0">
                <a:latin typeface="Times New Roman" pitchFamily="18" charset="0"/>
              </a:rPr>
              <a:t>     为</a:t>
            </a:r>
            <a:r>
              <a:rPr kumimoji="1" lang="zh-CN" altLang="en-US" sz="2400" b="1" dirty="0">
                <a:latin typeface="Times New Roman" pitchFamily="18" charset="0"/>
              </a:rPr>
              <a:t>使消振后频带变化更小，可考虑采用超前补偿的方法。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1379"/>
                                        </p:tgtEl>
                                        <p:attrNameLst>
                                          <p:attrName>style.visibility</p:attrName>
                                        </p:attrNameLst>
                                      </p:cBhvr>
                                      <p:to>
                                        <p:strVal val="visible"/>
                                      </p:to>
                                    </p:set>
                                    <p:animEffect transition="in" filter="dissolve">
                                      <p:cBhvr>
                                        <p:cTn id="7" dur="500"/>
                                        <p:tgtEl>
                                          <p:spTgt spid="10137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1384">
                                            <p:txEl>
                                              <p:pRg st="0" end="0"/>
                                            </p:txEl>
                                          </p:spTgt>
                                        </p:tgtEl>
                                        <p:attrNameLst>
                                          <p:attrName>style.visibility</p:attrName>
                                        </p:attrNameLst>
                                      </p:cBhvr>
                                      <p:to>
                                        <p:strVal val="visible"/>
                                      </p:to>
                                    </p:set>
                                    <p:animEffect transition="in" filter="wipe(left)">
                                      <p:cBhvr>
                                        <p:cTn id="16" dur="500"/>
                                        <p:tgtEl>
                                          <p:spTgt spid="10138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1384">
                                            <p:txEl>
                                              <p:pRg st="1" end="1"/>
                                            </p:txEl>
                                          </p:spTgt>
                                        </p:tgtEl>
                                        <p:attrNameLst>
                                          <p:attrName>style.visibility</p:attrName>
                                        </p:attrNameLst>
                                      </p:cBhvr>
                                      <p:to>
                                        <p:strVal val="visible"/>
                                      </p:to>
                                    </p:set>
                                    <p:animEffect transition="in" filter="wipe(left)">
                                      <p:cBhvr>
                                        <p:cTn id="21" dur="500"/>
                                        <p:tgtEl>
                                          <p:spTgt spid="10138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4"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539750" y="981075"/>
            <a:ext cx="3592513" cy="457200"/>
          </a:xfrm>
        </p:spPr>
        <p:txBody>
          <a:bodyPr/>
          <a:lstStyle/>
          <a:p>
            <a:pPr algn="l">
              <a:lnSpc>
                <a:spcPct val="120000"/>
              </a:lnSpc>
            </a:pPr>
            <a:r>
              <a:rPr lang="zh-CN" altLang="zh-CN" sz="3200" dirty="0" smtClean="0">
                <a:solidFill>
                  <a:schemeClr val="tx1"/>
                </a:solidFill>
                <a:ea typeface="华文行楷" pitchFamily="2" charset="-122"/>
              </a:rPr>
              <a:t>讨论</a:t>
            </a:r>
            <a:r>
              <a:rPr lang="zh-CN" altLang="en-US" sz="3200" dirty="0" smtClean="0">
                <a:solidFill>
                  <a:schemeClr val="tx1"/>
                </a:solidFill>
                <a:ea typeface="华文行楷" pitchFamily="2" charset="-122"/>
              </a:rPr>
              <a:t>一：</a:t>
            </a:r>
            <a:endParaRPr lang="zh-CN" altLang="zh-CN" sz="3200" dirty="0">
              <a:solidFill>
                <a:schemeClr val="tx1"/>
              </a:solidFill>
              <a:ea typeface="华文行楷" pitchFamily="2" charset="-122"/>
            </a:endParaRPr>
          </a:p>
        </p:txBody>
      </p:sp>
      <p:graphicFrame>
        <p:nvGraphicFramePr>
          <p:cNvPr id="102403" name="Object 3"/>
          <p:cNvGraphicFramePr>
            <a:graphicFrameLocks noChangeAspect="1"/>
          </p:cNvGraphicFramePr>
          <p:nvPr/>
        </p:nvGraphicFramePr>
        <p:xfrm>
          <a:off x="1187450" y="1628775"/>
          <a:ext cx="6096000" cy="3249613"/>
        </p:xfrm>
        <a:graphic>
          <a:graphicData uri="http://schemas.openxmlformats.org/presentationml/2006/ole">
            <mc:AlternateContent xmlns:mc="http://schemas.openxmlformats.org/markup-compatibility/2006">
              <mc:Choice xmlns:v="urn:schemas-microsoft-com:vml" Requires="v">
                <p:oleObj spid="_x0000_s206859" name="Photo Editor 照片" r:id="rId3" imgW="20809524" imgH="11095238" progId="">
                  <p:embed/>
                </p:oleObj>
              </mc:Choice>
              <mc:Fallback>
                <p:oleObj name="Photo Editor 照片" r:id="rId3" imgW="20809524" imgH="11095238"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628775"/>
                        <a:ext cx="6096000" cy="324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p:cNvGrpSpPr>
            <a:grpSpLocks/>
          </p:cNvGrpSpPr>
          <p:nvPr/>
        </p:nvGrpSpPr>
        <p:grpSpPr bwMode="auto">
          <a:xfrm>
            <a:off x="2843213" y="4076700"/>
            <a:ext cx="304800" cy="685800"/>
            <a:chOff x="1872" y="2784"/>
            <a:chExt cx="192" cy="432"/>
          </a:xfrm>
        </p:grpSpPr>
        <p:sp>
          <p:nvSpPr>
            <p:cNvPr id="102405" name="Line 5"/>
            <p:cNvSpPr>
              <a:spLocks noChangeShapeType="1"/>
            </p:cNvSpPr>
            <p:nvPr/>
          </p:nvSpPr>
          <p:spPr bwMode="auto">
            <a:xfrm>
              <a:off x="1968" y="2784"/>
              <a:ext cx="0" cy="192"/>
            </a:xfrm>
            <a:prstGeom prst="line">
              <a:avLst/>
            </a:prstGeom>
            <a:noFill/>
            <a:ln w="9525">
              <a:solidFill>
                <a:srgbClr val="FF0000"/>
              </a:solidFill>
              <a:prstDash val="dash"/>
              <a:round/>
              <a:headEnd/>
              <a:tailEnd/>
            </a:ln>
            <a:effectLst/>
          </p:spPr>
          <p:txBody>
            <a:bodyPr/>
            <a:lstStyle/>
            <a:p>
              <a:endParaRPr lang="zh-CN" altLang="en-US"/>
            </a:p>
          </p:txBody>
        </p:sp>
        <p:sp>
          <p:nvSpPr>
            <p:cNvPr id="102406" name="Line 6"/>
            <p:cNvSpPr>
              <a:spLocks noChangeShapeType="1"/>
            </p:cNvSpPr>
            <p:nvPr/>
          </p:nvSpPr>
          <p:spPr bwMode="auto">
            <a:xfrm>
              <a:off x="1872" y="2974"/>
              <a:ext cx="192" cy="0"/>
            </a:xfrm>
            <a:prstGeom prst="line">
              <a:avLst/>
            </a:prstGeom>
            <a:noFill/>
            <a:ln w="28575">
              <a:solidFill>
                <a:srgbClr val="FF0000"/>
              </a:solidFill>
              <a:round/>
              <a:headEnd/>
              <a:tailEnd/>
            </a:ln>
            <a:effectLst/>
          </p:spPr>
          <p:txBody>
            <a:bodyPr/>
            <a:lstStyle/>
            <a:p>
              <a:endParaRPr lang="zh-CN" altLang="en-US"/>
            </a:p>
          </p:txBody>
        </p:sp>
        <p:sp>
          <p:nvSpPr>
            <p:cNvPr id="102407" name="Line 7"/>
            <p:cNvSpPr>
              <a:spLocks noChangeShapeType="1"/>
            </p:cNvSpPr>
            <p:nvPr/>
          </p:nvSpPr>
          <p:spPr bwMode="auto">
            <a:xfrm>
              <a:off x="1872" y="3024"/>
              <a:ext cx="192" cy="0"/>
            </a:xfrm>
            <a:prstGeom prst="line">
              <a:avLst/>
            </a:prstGeom>
            <a:noFill/>
            <a:ln w="28575">
              <a:solidFill>
                <a:srgbClr val="FF0000"/>
              </a:solidFill>
              <a:round/>
              <a:headEnd/>
              <a:tailEnd/>
            </a:ln>
            <a:effectLst/>
          </p:spPr>
          <p:txBody>
            <a:bodyPr/>
            <a:lstStyle/>
            <a:p>
              <a:endParaRPr lang="zh-CN" altLang="en-US"/>
            </a:p>
          </p:txBody>
        </p:sp>
        <p:sp>
          <p:nvSpPr>
            <p:cNvPr id="102408" name="Line 8"/>
            <p:cNvSpPr>
              <a:spLocks noChangeShapeType="1"/>
            </p:cNvSpPr>
            <p:nvPr/>
          </p:nvSpPr>
          <p:spPr bwMode="auto">
            <a:xfrm>
              <a:off x="1968" y="3024"/>
              <a:ext cx="0" cy="192"/>
            </a:xfrm>
            <a:prstGeom prst="line">
              <a:avLst/>
            </a:prstGeom>
            <a:noFill/>
            <a:ln w="9525">
              <a:solidFill>
                <a:srgbClr val="FF0000"/>
              </a:solidFill>
              <a:prstDash val="dash"/>
              <a:round/>
              <a:headEnd/>
              <a:tailEnd/>
            </a:ln>
            <a:effectLst/>
          </p:spPr>
          <p:txBody>
            <a:bodyPr/>
            <a:lstStyle/>
            <a:p>
              <a:endParaRPr lang="zh-CN" altLang="en-US"/>
            </a:p>
          </p:txBody>
        </p:sp>
      </p:grpSp>
      <p:sp>
        <p:nvSpPr>
          <p:cNvPr id="102409" name="Text Box 9"/>
          <p:cNvSpPr txBox="1">
            <a:spLocks noChangeArrowheads="1"/>
          </p:cNvSpPr>
          <p:nvPr/>
        </p:nvSpPr>
        <p:spPr bwMode="auto">
          <a:xfrm>
            <a:off x="1295400" y="5087938"/>
            <a:ext cx="7391400" cy="822325"/>
          </a:xfrm>
          <a:prstGeom prst="rect">
            <a:avLst/>
          </a:prstGeom>
          <a:noFill/>
          <a:ln w="9525">
            <a:noFill/>
            <a:miter lim="800000"/>
            <a:headEnd/>
            <a:tailEnd/>
          </a:ln>
          <a:effectLst/>
        </p:spPr>
        <p:txBody>
          <a:bodyPr>
            <a:spAutoFit/>
          </a:bodyPr>
          <a:lstStyle/>
          <a:p>
            <a:pPr>
              <a:spcBef>
                <a:spcPct val="50000"/>
              </a:spcBef>
            </a:pPr>
            <a:r>
              <a:rPr kumimoji="1" lang="zh-CN" altLang="zh-CN" sz="2400" b="1" dirty="0">
                <a:latin typeface="隶书" pitchFamily="49" charset="-122"/>
              </a:rPr>
              <a:t>判断电路引入负反馈后有可能产生自激振荡吗？</a:t>
            </a:r>
            <a:r>
              <a:rPr kumimoji="1" lang="zh-CN" altLang="en-US" sz="2400" b="1" dirty="0">
                <a:latin typeface="隶书" pitchFamily="49" charset="-122"/>
              </a:rPr>
              <a:t/>
            </a:r>
            <a:br>
              <a:rPr kumimoji="1" lang="zh-CN" altLang="en-US" sz="2400" b="1" dirty="0">
                <a:latin typeface="隶书" pitchFamily="49" charset="-122"/>
              </a:rPr>
            </a:br>
            <a:r>
              <a:rPr kumimoji="1" lang="zh-CN" altLang="en-US" sz="2400" b="1" dirty="0">
                <a:latin typeface="隶书" pitchFamily="49" charset="-122"/>
              </a:rPr>
              <a:t>如可能，则应在电路的哪一级加补偿电容？</a:t>
            </a:r>
          </a:p>
        </p:txBody>
      </p:sp>
      <p:grpSp>
        <p:nvGrpSpPr>
          <p:cNvPr id="3" name="Group 10"/>
          <p:cNvGrpSpPr>
            <a:grpSpLocks/>
          </p:cNvGrpSpPr>
          <p:nvPr/>
        </p:nvGrpSpPr>
        <p:grpSpPr bwMode="auto">
          <a:xfrm>
            <a:off x="2987675" y="3429000"/>
            <a:ext cx="720725" cy="647700"/>
            <a:chOff x="2653" y="2478"/>
            <a:chExt cx="454" cy="362"/>
          </a:xfrm>
        </p:grpSpPr>
        <p:grpSp>
          <p:nvGrpSpPr>
            <p:cNvPr id="4" name="Group 11"/>
            <p:cNvGrpSpPr>
              <a:grpSpLocks/>
            </p:cNvGrpSpPr>
            <p:nvPr/>
          </p:nvGrpSpPr>
          <p:grpSpPr bwMode="auto">
            <a:xfrm>
              <a:off x="2835" y="2478"/>
              <a:ext cx="45" cy="181"/>
              <a:chOff x="2835" y="2523"/>
              <a:chExt cx="45" cy="136"/>
            </a:xfrm>
          </p:grpSpPr>
          <p:sp>
            <p:nvSpPr>
              <p:cNvPr id="102412" name="Line 12"/>
              <p:cNvSpPr>
                <a:spLocks noChangeShapeType="1"/>
              </p:cNvSpPr>
              <p:nvPr/>
            </p:nvSpPr>
            <p:spPr bwMode="auto">
              <a:xfrm>
                <a:off x="2835" y="2523"/>
                <a:ext cx="0" cy="136"/>
              </a:xfrm>
              <a:prstGeom prst="line">
                <a:avLst/>
              </a:prstGeom>
              <a:noFill/>
              <a:ln w="28575">
                <a:solidFill>
                  <a:srgbClr val="FF0000"/>
                </a:solidFill>
                <a:round/>
                <a:headEnd/>
                <a:tailEnd/>
              </a:ln>
              <a:effectLst/>
            </p:spPr>
            <p:txBody>
              <a:bodyPr/>
              <a:lstStyle/>
              <a:p>
                <a:endParaRPr lang="zh-CN" altLang="en-US"/>
              </a:p>
            </p:txBody>
          </p:sp>
          <p:sp>
            <p:nvSpPr>
              <p:cNvPr id="102413" name="Line 13"/>
              <p:cNvSpPr>
                <a:spLocks noChangeShapeType="1"/>
              </p:cNvSpPr>
              <p:nvPr/>
            </p:nvSpPr>
            <p:spPr bwMode="auto">
              <a:xfrm>
                <a:off x="2880" y="2523"/>
                <a:ext cx="0" cy="136"/>
              </a:xfrm>
              <a:prstGeom prst="line">
                <a:avLst/>
              </a:prstGeom>
              <a:noFill/>
              <a:ln w="28575">
                <a:solidFill>
                  <a:srgbClr val="FF0000"/>
                </a:solidFill>
                <a:round/>
                <a:headEnd/>
                <a:tailEnd/>
              </a:ln>
              <a:effectLst/>
            </p:spPr>
            <p:txBody>
              <a:bodyPr/>
              <a:lstStyle/>
              <a:p>
                <a:endParaRPr lang="zh-CN" altLang="en-US"/>
              </a:p>
            </p:txBody>
          </p:sp>
        </p:grpSp>
        <p:sp>
          <p:nvSpPr>
            <p:cNvPr id="102414" name="Line 14"/>
            <p:cNvSpPr>
              <a:spLocks noChangeShapeType="1"/>
            </p:cNvSpPr>
            <p:nvPr/>
          </p:nvSpPr>
          <p:spPr bwMode="auto">
            <a:xfrm flipH="1">
              <a:off x="2653" y="2568"/>
              <a:ext cx="182" cy="0"/>
            </a:xfrm>
            <a:prstGeom prst="line">
              <a:avLst/>
            </a:prstGeom>
            <a:noFill/>
            <a:ln w="9525">
              <a:solidFill>
                <a:srgbClr val="FF0000"/>
              </a:solidFill>
              <a:prstDash val="dash"/>
              <a:round/>
              <a:headEnd/>
              <a:tailEnd/>
            </a:ln>
            <a:effectLst/>
          </p:spPr>
          <p:txBody>
            <a:bodyPr/>
            <a:lstStyle/>
            <a:p>
              <a:endParaRPr lang="zh-CN" altLang="en-US"/>
            </a:p>
          </p:txBody>
        </p:sp>
        <p:sp>
          <p:nvSpPr>
            <p:cNvPr id="102415" name="Line 15"/>
            <p:cNvSpPr>
              <a:spLocks noChangeShapeType="1"/>
            </p:cNvSpPr>
            <p:nvPr/>
          </p:nvSpPr>
          <p:spPr bwMode="auto">
            <a:xfrm>
              <a:off x="2653" y="2568"/>
              <a:ext cx="0" cy="272"/>
            </a:xfrm>
            <a:prstGeom prst="line">
              <a:avLst/>
            </a:prstGeom>
            <a:noFill/>
            <a:ln w="9525">
              <a:solidFill>
                <a:srgbClr val="FF0000"/>
              </a:solidFill>
              <a:prstDash val="dash"/>
              <a:round/>
              <a:headEnd/>
              <a:tailEnd/>
            </a:ln>
            <a:effectLst/>
          </p:spPr>
          <p:txBody>
            <a:bodyPr/>
            <a:lstStyle/>
            <a:p>
              <a:endParaRPr lang="zh-CN" altLang="en-US"/>
            </a:p>
          </p:txBody>
        </p:sp>
        <p:sp>
          <p:nvSpPr>
            <p:cNvPr id="102416" name="Line 16"/>
            <p:cNvSpPr>
              <a:spLocks noChangeShapeType="1"/>
            </p:cNvSpPr>
            <p:nvPr/>
          </p:nvSpPr>
          <p:spPr bwMode="auto">
            <a:xfrm>
              <a:off x="2880" y="2568"/>
              <a:ext cx="227" cy="0"/>
            </a:xfrm>
            <a:prstGeom prst="line">
              <a:avLst/>
            </a:prstGeom>
            <a:noFill/>
            <a:ln w="9525">
              <a:solidFill>
                <a:srgbClr val="FF0000"/>
              </a:solidFill>
              <a:prstDash val="dash"/>
              <a:round/>
              <a:headEnd/>
              <a:tailEnd/>
            </a:ln>
            <a:effectLst/>
          </p:spPr>
          <p:txBody>
            <a:bodyPr/>
            <a:lstStyle/>
            <a:p>
              <a:endParaRPr lang="zh-CN" altLang="en-US"/>
            </a:p>
          </p:txBody>
        </p:sp>
        <p:sp>
          <p:nvSpPr>
            <p:cNvPr id="102417" name="Line 17"/>
            <p:cNvSpPr>
              <a:spLocks noChangeShapeType="1"/>
            </p:cNvSpPr>
            <p:nvPr/>
          </p:nvSpPr>
          <p:spPr bwMode="auto">
            <a:xfrm>
              <a:off x="3105" y="2568"/>
              <a:ext cx="0" cy="136"/>
            </a:xfrm>
            <a:prstGeom prst="line">
              <a:avLst/>
            </a:prstGeom>
            <a:noFill/>
            <a:ln w="9525">
              <a:solidFill>
                <a:srgbClr val="FF0000"/>
              </a:solidFill>
              <a:prstDash val="dash"/>
              <a:round/>
              <a:headEnd/>
              <a:tailEn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Grp="1" noChangeAspect="1" noChangeArrowheads="1"/>
          </p:cNvPicPr>
          <p:nvPr>
            <p:ph idx="1"/>
          </p:nvPr>
        </p:nvPicPr>
        <p:blipFill>
          <a:blip r:embed="rId2" cstate="print"/>
          <a:srcRect/>
          <a:stretch>
            <a:fillRect/>
          </a:stretch>
        </p:blipFill>
        <p:spPr>
          <a:xfrm>
            <a:off x="783130" y="1500198"/>
            <a:ext cx="7789398" cy="5357801"/>
          </a:xfrm>
          <a:noFill/>
          <a:ln/>
        </p:spPr>
      </p:pic>
      <p:sp>
        <p:nvSpPr>
          <p:cNvPr id="103427" name="Rectangle 3"/>
          <p:cNvSpPr>
            <a:spLocks noChangeArrowheads="1"/>
          </p:cNvSpPr>
          <p:nvPr/>
        </p:nvSpPr>
        <p:spPr bwMode="auto">
          <a:xfrm>
            <a:off x="4716463" y="3444885"/>
            <a:ext cx="792162" cy="650854"/>
          </a:xfrm>
          <a:prstGeom prst="rect">
            <a:avLst/>
          </a:prstGeom>
          <a:gradFill rotWithShape="1">
            <a:gsLst>
              <a:gs pos="0">
                <a:srgbClr val="FF0000">
                  <a:alpha val="25000"/>
                </a:srgbClr>
              </a:gs>
              <a:gs pos="100000">
                <a:srgbClr val="FF0000">
                  <a:gamma/>
                  <a:shade val="46275"/>
                  <a:invGamma/>
                  <a:alpha val="25000"/>
                </a:srgbClr>
              </a:gs>
            </a:gsLst>
            <a:lin ang="5400000" scaled="1"/>
          </a:gradFill>
          <a:ln w="9525">
            <a:noFill/>
            <a:miter lim="800000"/>
            <a:headEnd/>
            <a:tailEnd/>
          </a:ln>
          <a:effectLst/>
        </p:spPr>
        <p:txBody>
          <a:bodyPr wrap="none" anchor="ctr"/>
          <a:lstStyle/>
          <a:p>
            <a:endParaRPr lang="zh-CN" altLang="en-US"/>
          </a:p>
        </p:txBody>
      </p:sp>
      <p:sp>
        <p:nvSpPr>
          <p:cNvPr id="4" name="Text Box 9"/>
          <p:cNvSpPr txBox="1">
            <a:spLocks noChangeArrowheads="1"/>
          </p:cNvSpPr>
          <p:nvPr/>
        </p:nvSpPr>
        <p:spPr bwMode="auto">
          <a:xfrm>
            <a:off x="500034" y="642918"/>
            <a:ext cx="7391400" cy="954107"/>
          </a:xfrm>
          <a:prstGeom prst="rect">
            <a:avLst/>
          </a:prstGeom>
          <a:noFill/>
          <a:ln w="9525">
            <a:noFill/>
            <a:miter lim="800000"/>
            <a:headEnd/>
            <a:tailEnd/>
          </a:ln>
          <a:effectLst/>
        </p:spPr>
        <p:txBody>
          <a:bodyPr>
            <a:spAutoFit/>
          </a:bodyPr>
          <a:lstStyle/>
          <a:p>
            <a:pPr>
              <a:spcBef>
                <a:spcPct val="50000"/>
              </a:spcBef>
            </a:pPr>
            <a:r>
              <a:rPr kumimoji="1" lang="zh-CN" altLang="en-US" sz="3200" dirty="0" smtClean="0">
                <a:latin typeface="华文行楷" pitchFamily="2" charset="-122"/>
                <a:ea typeface="华文行楷" pitchFamily="2" charset="-122"/>
              </a:rPr>
              <a:t>讨论二：</a:t>
            </a:r>
            <a:r>
              <a:rPr kumimoji="1" lang="zh-CN" altLang="en-US" sz="2400" b="1" dirty="0" smtClean="0">
                <a:latin typeface="隶书" pitchFamily="49" charset="-122"/>
              </a:rPr>
              <a:t>图示集成运放</a:t>
            </a:r>
            <a:r>
              <a:rPr kumimoji="1" lang="zh-CN" altLang="zh-CN" sz="2400" b="1" dirty="0" smtClean="0">
                <a:latin typeface="隶书" pitchFamily="49" charset="-122"/>
              </a:rPr>
              <a:t>电路</a:t>
            </a:r>
            <a:r>
              <a:rPr kumimoji="1" lang="zh-CN" altLang="en-US" sz="2400" b="1" dirty="0" smtClean="0">
                <a:latin typeface="隶书" pitchFamily="49" charset="-122"/>
              </a:rPr>
              <a:t>中哪一元件为补偿</a:t>
            </a:r>
            <a:r>
              <a:rPr kumimoji="1" lang="zh-CN" altLang="en-US" sz="2400" b="1" dirty="0">
                <a:latin typeface="隶书" pitchFamily="49" charset="-122"/>
              </a:rPr>
              <a:t>电容</a:t>
            </a:r>
            <a:r>
              <a:rPr kumimoji="1" lang="zh-CN" altLang="en-US" sz="2400" b="1" dirty="0" smtClean="0">
                <a:latin typeface="隶书" pitchFamily="49" charset="-122"/>
              </a:rPr>
              <a:t>？属于哪种补偿？</a:t>
            </a:r>
            <a:endParaRPr kumimoji="1" lang="zh-CN" altLang="en-US" sz="2400" b="1" dirty="0">
              <a:latin typeface="隶书"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ctrTitle"/>
          </p:nvPr>
        </p:nvSpPr>
        <p:spPr>
          <a:xfrm>
            <a:off x="625475" y="1428736"/>
            <a:ext cx="8062913" cy="1371600"/>
          </a:xfrm>
        </p:spPr>
        <p:txBody>
          <a:bodyPr/>
          <a:lstStyle/>
          <a:p>
            <a:r>
              <a:rPr lang="en-US" altLang="zh-CN" sz="4000" b="1" smtClean="0">
                <a:latin typeface="华文行楷" pitchFamily="2" charset="-122"/>
                <a:ea typeface="华文行楷" pitchFamily="2" charset="-122"/>
                <a:cs typeface="Times New Roman" pitchFamily="18" charset="0"/>
              </a:rPr>
              <a:t>§5.5</a:t>
            </a:r>
            <a:r>
              <a:rPr lang="en-US" altLang="zh-CN" sz="4000" smtClean="0">
                <a:latin typeface="华文行楷" pitchFamily="2" charset="-122"/>
                <a:ea typeface="华文行楷" pitchFamily="2" charset="-122"/>
                <a:cs typeface="Times New Roman" pitchFamily="18" charset="0"/>
              </a:rPr>
              <a:t>  </a:t>
            </a:r>
            <a:r>
              <a:rPr lang="zh-CN" altLang="en-US" sz="4000" dirty="0">
                <a:latin typeface="华文行楷" pitchFamily="2" charset="-122"/>
                <a:ea typeface="华文行楷" pitchFamily="2" charset="-122"/>
                <a:cs typeface="Times New Roman" pitchFamily="18" charset="0"/>
              </a:rPr>
              <a:t>放大电路中反馈的其它问题</a:t>
            </a:r>
          </a:p>
        </p:txBody>
      </p:sp>
      <p:sp>
        <p:nvSpPr>
          <p:cNvPr id="104456" name="Text Box 8">
            <a:hlinkClick r:id="rId3" action="ppaction://hlinksldjump"/>
          </p:cNvPr>
          <p:cNvSpPr txBox="1">
            <a:spLocks noChangeArrowheads="1"/>
          </p:cNvSpPr>
          <p:nvPr/>
        </p:nvSpPr>
        <p:spPr bwMode="auto">
          <a:xfrm>
            <a:off x="1703388" y="3068638"/>
            <a:ext cx="4452937" cy="519112"/>
          </a:xfrm>
          <a:prstGeom prst="rect">
            <a:avLst/>
          </a:prstGeom>
          <a:noFill/>
          <a:ln w="9525">
            <a:noFill/>
            <a:miter lim="800000"/>
            <a:headEnd/>
            <a:tailEnd/>
          </a:ln>
          <a:effectLst/>
        </p:spPr>
        <p:txBody>
          <a:bodyPr>
            <a:spAutoFit/>
          </a:bodyPr>
          <a:lstStyle/>
          <a:p>
            <a:pPr>
              <a:spcBef>
                <a:spcPct val="50000"/>
              </a:spcBef>
            </a:pPr>
            <a:r>
              <a:rPr kumimoji="1" lang="zh-CN" altLang="en-US" sz="2800" b="1">
                <a:latin typeface="Times New Roman" pitchFamily="18" charset="0"/>
                <a:ea typeface="华文楷体" pitchFamily="2" charset="-122"/>
              </a:rPr>
              <a:t>一、放大电路中的正反馈</a:t>
            </a:r>
          </a:p>
        </p:txBody>
      </p:sp>
      <p:sp>
        <p:nvSpPr>
          <p:cNvPr id="104457" name="Text Box 9">
            <a:hlinkClick r:id="rId4" action="ppaction://hlinksldjump"/>
          </p:cNvPr>
          <p:cNvSpPr txBox="1">
            <a:spLocks noChangeArrowheads="1"/>
          </p:cNvSpPr>
          <p:nvPr/>
        </p:nvSpPr>
        <p:spPr bwMode="auto">
          <a:xfrm>
            <a:off x="1703388" y="3789363"/>
            <a:ext cx="4597400" cy="519112"/>
          </a:xfrm>
          <a:prstGeom prst="rect">
            <a:avLst/>
          </a:prstGeom>
          <a:noFill/>
          <a:ln w="9525">
            <a:noFill/>
            <a:miter lim="800000"/>
            <a:headEnd/>
            <a:tailEnd/>
          </a:ln>
          <a:effectLst/>
        </p:spPr>
        <p:txBody>
          <a:bodyPr>
            <a:spAutoFit/>
          </a:bodyPr>
          <a:lstStyle/>
          <a:p>
            <a:pPr>
              <a:spcBef>
                <a:spcPct val="50000"/>
              </a:spcBef>
            </a:pPr>
            <a:r>
              <a:rPr kumimoji="1" lang="zh-CN" altLang="en-US" sz="2800" b="1">
                <a:latin typeface="Times New Roman" pitchFamily="18" charset="0"/>
                <a:ea typeface="华文楷体" pitchFamily="2" charset="-122"/>
              </a:rPr>
              <a:t>二、电流反馈型集成运放</a:t>
            </a:r>
          </a:p>
        </p:txBody>
      </p:sp>
      <p:sp>
        <p:nvSpPr>
          <p:cNvPr id="104458" name="Text Box 10">
            <a:hlinkClick r:id="rId5" action="ppaction://hlinksldjump"/>
          </p:cNvPr>
          <p:cNvSpPr txBox="1">
            <a:spLocks noChangeArrowheads="1"/>
          </p:cNvSpPr>
          <p:nvPr/>
        </p:nvSpPr>
        <p:spPr bwMode="auto">
          <a:xfrm>
            <a:off x="1692275" y="4508500"/>
            <a:ext cx="5543550" cy="519113"/>
          </a:xfrm>
          <a:prstGeom prst="rect">
            <a:avLst/>
          </a:prstGeom>
          <a:noFill/>
          <a:ln w="9525">
            <a:noFill/>
            <a:miter lim="800000"/>
            <a:headEnd/>
            <a:tailEnd/>
          </a:ln>
          <a:effectLst/>
        </p:spPr>
        <p:txBody>
          <a:bodyPr>
            <a:spAutoFit/>
          </a:bodyPr>
          <a:lstStyle/>
          <a:p>
            <a:pPr>
              <a:spcBef>
                <a:spcPct val="50000"/>
              </a:spcBef>
            </a:pPr>
            <a:r>
              <a:rPr kumimoji="1" lang="zh-CN" altLang="en-US" sz="2800" b="1">
                <a:latin typeface="Times New Roman" pitchFamily="18" charset="0"/>
                <a:ea typeface="华文楷体" pitchFamily="2" charset="-122"/>
              </a:rPr>
              <a:t>三、方框图法解负反馈放大电路</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323850" y="836613"/>
            <a:ext cx="8605868" cy="609600"/>
          </a:xfrm>
          <a:noFill/>
        </p:spPr>
        <p:txBody>
          <a:bodyPr/>
          <a:lstStyle/>
          <a:p>
            <a:pPr algn="l">
              <a:lnSpc>
                <a:spcPct val="120000"/>
              </a:lnSpc>
            </a:pPr>
            <a:r>
              <a:rPr lang="zh-CN" altLang="en-US" sz="3200" dirty="0">
                <a:solidFill>
                  <a:srgbClr val="000000"/>
                </a:solidFill>
                <a:ea typeface="华文行楷" pitchFamily="2" charset="-122"/>
              </a:rPr>
              <a:t>一、放大电路中的</a:t>
            </a:r>
            <a:r>
              <a:rPr lang="zh-CN" altLang="en-US" sz="3200" dirty="0" smtClean="0">
                <a:solidFill>
                  <a:srgbClr val="000000"/>
                </a:solidFill>
                <a:ea typeface="华文行楷" pitchFamily="2" charset="-122"/>
              </a:rPr>
              <a:t>正反馈：以自举电路为例</a:t>
            </a:r>
            <a:endParaRPr lang="zh-CN" altLang="en-US" sz="3200" dirty="0">
              <a:ea typeface="华文行楷" pitchFamily="2" charset="-122"/>
            </a:endParaRPr>
          </a:p>
        </p:txBody>
      </p:sp>
      <p:pic>
        <p:nvPicPr>
          <p:cNvPr id="106499" name="Picture 3" descr="Dz06p621"/>
          <p:cNvPicPr>
            <a:picLocks noChangeAspect="1" noChangeArrowheads="1"/>
          </p:cNvPicPr>
          <p:nvPr/>
        </p:nvPicPr>
        <p:blipFill>
          <a:blip r:embed="rId3" cstate="print"/>
          <a:srcRect t="5627" r="52975" b="15591"/>
          <a:stretch>
            <a:fillRect/>
          </a:stretch>
        </p:blipFill>
        <p:spPr bwMode="auto">
          <a:xfrm>
            <a:off x="461963" y="1519238"/>
            <a:ext cx="3886200" cy="2719387"/>
          </a:xfrm>
          <a:prstGeom prst="rect">
            <a:avLst/>
          </a:prstGeom>
          <a:noFill/>
        </p:spPr>
      </p:pic>
      <p:graphicFrame>
        <p:nvGraphicFramePr>
          <p:cNvPr id="106500" name="Object 4"/>
          <p:cNvGraphicFramePr>
            <a:graphicFrameLocks noChangeAspect="1"/>
          </p:cNvGraphicFramePr>
          <p:nvPr/>
        </p:nvGraphicFramePr>
        <p:xfrm>
          <a:off x="4500563" y="2205038"/>
          <a:ext cx="4343400" cy="1960562"/>
        </p:xfrm>
        <a:graphic>
          <a:graphicData uri="http://schemas.openxmlformats.org/presentationml/2006/ole">
            <mc:AlternateContent xmlns:mc="http://schemas.openxmlformats.org/markup-compatibility/2006">
              <mc:Choice xmlns:v="urn:schemas-microsoft-com:vml" Requires="v">
                <p:oleObj spid="_x0000_s207937" name="Photo Editor 照片" r:id="rId4" imgW="13898915" imgH="6276190" progId="">
                  <p:embed/>
                </p:oleObj>
              </mc:Choice>
              <mc:Fallback>
                <p:oleObj name="Photo Editor 照片" r:id="rId4" imgW="13898915" imgH="627619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2205038"/>
                        <a:ext cx="4343400" cy="196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501" name="Text Box 5"/>
          <p:cNvSpPr txBox="1">
            <a:spLocks noChangeArrowheads="1"/>
          </p:cNvSpPr>
          <p:nvPr/>
        </p:nvSpPr>
        <p:spPr bwMode="auto">
          <a:xfrm>
            <a:off x="4729163" y="1443038"/>
            <a:ext cx="4095750" cy="830997"/>
          </a:xfrm>
          <a:prstGeom prst="rect">
            <a:avLst/>
          </a:prstGeom>
          <a:noFill/>
          <a:ln w="9525">
            <a:noFill/>
            <a:miter lim="800000"/>
            <a:headEnd/>
            <a:tailEnd/>
          </a:ln>
          <a:effectLst/>
        </p:spPr>
        <p:txBody>
          <a:bodyPr>
            <a:spAutoFit/>
          </a:bodyPr>
          <a:lstStyle/>
          <a:p>
            <a:pPr>
              <a:spcBef>
                <a:spcPct val="50000"/>
              </a:spcBef>
            </a:pPr>
            <a:r>
              <a:rPr kumimoji="1" lang="en-US" altLang="zh-CN" sz="2400" b="1" dirty="0">
                <a:latin typeface="Times New Roman" pitchFamily="18" charset="0"/>
              </a:rPr>
              <a:t>    </a:t>
            </a:r>
            <a:r>
              <a:rPr kumimoji="1" lang="en-US" altLang="zh-CN" sz="2400" b="1" dirty="0" smtClean="0">
                <a:latin typeface="Times New Roman" pitchFamily="18" charset="0"/>
              </a:rPr>
              <a:t>     </a:t>
            </a:r>
            <a:r>
              <a:rPr kumimoji="1" lang="zh-CN" altLang="en-US" sz="2400" b="1" dirty="0" smtClean="0">
                <a:solidFill>
                  <a:srgbClr val="990033"/>
                </a:solidFill>
                <a:latin typeface="Times New Roman" pitchFamily="18" charset="0"/>
              </a:rPr>
              <a:t>引入</a:t>
            </a:r>
            <a:r>
              <a:rPr kumimoji="1" lang="zh-CN" altLang="en-US" sz="2400" b="1" dirty="0">
                <a:solidFill>
                  <a:srgbClr val="990033"/>
                </a:solidFill>
                <a:latin typeface="Times New Roman" pitchFamily="18" charset="0"/>
              </a:rPr>
              <a:t>的正、负反馈目标应一致。</a:t>
            </a:r>
          </a:p>
        </p:txBody>
      </p:sp>
      <p:sp>
        <p:nvSpPr>
          <p:cNvPr id="106502" name="Text Box 6"/>
          <p:cNvSpPr txBox="1">
            <a:spLocks noChangeArrowheads="1"/>
          </p:cNvSpPr>
          <p:nvPr/>
        </p:nvSpPr>
        <p:spPr bwMode="auto">
          <a:xfrm>
            <a:off x="214282" y="5191125"/>
            <a:ext cx="4205318" cy="1200329"/>
          </a:xfrm>
          <a:prstGeom prst="rect">
            <a:avLst/>
          </a:prstGeom>
          <a:noFill/>
          <a:ln w="9525">
            <a:noFill/>
            <a:miter lim="800000"/>
            <a:headEnd/>
            <a:tailEnd/>
          </a:ln>
          <a:effectLst/>
        </p:spPr>
        <p:txBody>
          <a:bodyPr wrap="square">
            <a:spAutoFit/>
          </a:bodyPr>
          <a:lstStyle/>
          <a:p>
            <a:pPr>
              <a:spcBef>
                <a:spcPct val="50000"/>
              </a:spcBef>
            </a:pPr>
            <a:r>
              <a:rPr kumimoji="1" lang="en-US" altLang="zh-CN" sz="2400" dirty="0">
                <a:latin typeface="Times New Roman" pitchFamily="18" charset="0"/>
              </a:rPr>
              <a:t>    </a:t>
            </a:r>
            <a:r>
              <a:rPr kumimoji="1" lang="en-US" altLang="zh-CN" sz="2400" dirty="0" smtClean="0">
                <a:latin typeface="Times New Roman" pitchFamily="18" charset="0"/>
              </a:rPr>
              <a:t>    </a:t>
            </a:r>
            <a:r>
              <a:rPr kumimoji="1" lang="zh-CN" altLang="en-US" sz="2400" b="1" dirty="0" smtClean="0">
                <a:latin typeface="Times New Roman" pitchFamily="18" charset="0"/>
              </a:rPr>
              <a:t>自</a:t>
            </a:r>
            <a:r>
              <a:rPr kumimoji="1" lang="zh-CN" altLang="en-US" sz="2400" b="1" dirty="0">
                <a:latin typeface="Times New Roman" pitchFamily="18" charset="0"/>
              </a:rPr>
              <a:t>举电路：通过引入正反馈，增大输入电阻，因而提高输入电压。</a:t>
            </a:r>
          </a:p>
        </p:txBody>
      </p:sp>
      <p:grpSp>
        <p:nvGrpSpPr>
          <p:cNvPr id="2" name="Group 7"/>
          <p:cNvGrpSpPr>
            <a:grpSpLocks/>
          </p:cNvGrpSpPr>
          <p:nvPr/>
        </p:nvGrpSpPr>
        <p:grpSpPr bwMode="auto">
          <a:xfrm>
            <a:off x="1071563" y="2205038"/>
            <a:ext cx="2895600" cy="1722437"/>
            <a:chOff x="672" y="1296"/>
            <a:chExt cx="1824" cy="1085"/>
          </a:xfrm>
        </p:grpSpPr>
        <p:graphicFrame>
          <p:nvGraphicFramePr>
            <p:cNvPr id="106504" name="Object 8"/>
            <p:cNvGraphicFramePr>
              <a:graphicFrameLocks noChangeAspect="1"/>
            </p:cNvGraphicFramePr>
            <p:nvPr/>
          </p:nvGraphicFramePr>
          <p:xfrm>
            <a:off x="672" y="1296"/>
            <a:ext cx="144" cy="144"/>
          </p:xfrm>
          <a:graphic>
            <a:graphicData uri="http://schemas.openxmlformats.org/presentationml/2006/ole">
              <mc:AlternateContent xmlns:mc="http://schemas.openxmlformats.org/markup-compatibility/2006">
                <mc:Choice xmlns:v="urn:schemas-microsoft-com:vml" Requires="v">
                  <p:oleObj spid="_x0000_s207938" name="公式" r:id="rId6" imgW="139680" imgH="139680" progId="Equation.3">
                    <p:embed/>
                  </p:oleObj>
                </mc:Choice>
                <mc:Fallback>
                  <p:oleObj name="公式" r:id="rId6" imgW="139680" imgH="13968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 y="1296"/>
                          <a:ext cx="144" cy="144"/>
                        </a:xfrm>
                        <a:prstGeom prst="rect">
                          <a:avLst/>
                        </a:prstGeom>
                        <a:solidFill>
                          <a:srgbClr val="FF9999"/>
                        </a:solidFill>
                      </p:spPr>
                    </p:pic>
                  </p:oleObj>
                </mc:Fallback>
              </mc:AlternateContent>
            </a:graphicData>
          </a:graphic>
        </p:graphicFrame>
        <p:graphicFrame>
          <p:nvGraphicFramePr>
            <p:cNvPr id="106505" name="Object 9"/>
            <p:cNvGraphicFramePr>
              <a:graphicFrameLocks noChangeAspect="1"/>
            </p:cNvGraphicFramePr>
            <p:nvPr/>
          </p:nvGraphicFramePr>
          <p:xfrm>
            <a:off x="1488" y="1296"/>
            <a:ext cx="144" cy="144"/>
          </p:xfrm>
          <a:graphic>
            <a:graphicData uri="http://schemas.openxmlformats.org/presentationml/2006/ole">
              <mc:AlternateContent xmlns:mc="http://schemas.openxmlformats.org/markup-compatibility/2006">
                <mc:Choice xmlns:v="urn:schemas-microsoft-com:vml" Requires="v">
                  <p:oleObj spid="_x0000_s207939" name="公式" r:id="rId8" imgW="139680" imgH="139680" progId="Equation.3">
                    <p:embed/>
                  </p:oleObj>
                </mc:Choice>
                <mc:Fallback>
                  <p:oleObj name="公式" r:id="rId8" imgW="139680" imgH="13968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8" y="1296"/>
                          <a:ext cx="144" cy="144"/>
                        </a:xfrm>
                        <a:prstGeom prst="rect">
                          <a:avLst/>
                        </a:prstGeom>
                        <a:solidFill>
                          <a:srgbClr val="FF9999"/>
                        </a:solidFill>
                      </p:spPr>
                    </p:pic>
                  </p:oleObj>
                </mc:Fallback>
              </mc:AlternateContent>
            </a:graphicData>
          </a:graphic>
        </p:graphicFrame>
        <p:graphicFrame>
          <p:nvGraphicFramePr>
            <p:cNvPr id="106506" name="Object 10"/>
            <p:cNvGraphicFramePr>
              <a:graphicFrameLocks noChangeAspect="1"/>
            </p:cNvGraphicFramePr>
            <p:nvPr/>
          </p:nvGraphicFramePr>
          <p:xfrm>
            <a:off x="2064" y="1968"/>
            <a:ext cx="144" cy="144"/>
          </p:xfrm>
          <a:graphic>
            <a:graphicData uri="http://schemas.openxmlformats.org/presentationml/2006/ole">
              <mc:AlternateContent xmlns:mc="http://schemas.openxmlformats.org/markup-compatibility/2006">
                <mc:Choice xmlns:v="urn:schemas-microsoft-com:vml" Requires="v">
                  <p:oleObj spid="_x0000_s207940" name="Equation" r:id="rId9" imgW="139680" imgH="139680" progId="Equation.3">
                    <p:embed/>
                  </p:oleObj>
                </mc:Choice>
                <mc:Fallback>
                  <p:oleObj name="Equation" r:id="rId9" imgW="139680" imgH="13968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4" y="1968"/>
                          <a:ext cx="144" cy="144"/>
                        </a:xfrm>
                        <a:prstGeom prst="rect">
                          <a:avLst/>
                        </a:prstGeom>
                        <a:solidFill>
                          <a:srgbClr val="FF9999"/>
                        </a:solidFill>
                      </p:spPr>
                    </p:pic>
                  </p:oleObj>
                </mc:Fallback>
              </mc:AlternateContent>
            </a:graphicData>
          </a:graphic>
        </p:graphicFrame>
        <p:graphicFrame>
          <p:nvGraphicFramePr>
            <p:cNvPr id="106507" name="Object 11"/>
            <p:cNvGraphicFramePr>
              <a:graphicFrameLocks noChangeAspect="1"/>
            </p:cNvGraphicFramePr>
            <p:nvPr/>
          </p:nvGraphicFramePr>
          <p:xfrm>
            <a:off x="2064" y="2304"/>
            <a:ext cx="129" cy="77"/>
          </p:xfrm>
          <a:graphic>
            <a:graphicData uri="http://schemas.openxmlformats.org/presentationml/2006/ole">
              <mc:AlternateContent xmlns:mc="http://schemas.openxmlformats.org/markup-compatibility/2006">
                <mc:Choice xmlns:v="urn:schemas-microsoft-com:vml" Requires="v">
                  <p:oleObj spid="_x0000_s207941" name="公式" r:id="rId10" imgW="126720" imgH="75960" progId="Equation.3">
                    <p:embed/>
                  </p:oleObj>
                </mc:Choice>
                <mc:Fallback>
                  <p:oleObj name="公式" r:id="rId10" imgW="126720" imgH="75960" progId="Equation.3">
                    <p:embed/>
                    <p:pic>
                      <p:nvPicPr>
                        <p:cNvPr id="0"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64" y="2304"/>
                          <a:ext cx="129" cy="77"/>
                        </a:xfrm>
                        <a:prstGeom prst="rect">
                          <a:avLst/>
                        </a:prstGeom>
                        <a:solidFill>
                          <a:srgbClr val="FF9999"/>
                        </a:solidFill>
                      </p:spPr>
                    </p:pic>
                  </p:oleObj>
                </mc:Fallback>
              </mc:AlternateContent>
            </a:graphicData>
          </a:graphic>
        </p:graphicFrame>
        <p:graphicFrame>
          <p:nvGraphicFramePr>
            <p:cNvPr id="106508" name="Object 12"/>
            <p:cNvGraphicFramePr>
              <a:graphicFrameLocks noChangeAspect="1"/>
            </p:cNvGraphicFramePr>
            <p:nvPr/>
          </p:nvGraphicFramePr>
          <p:xfrm>
            <a:off x="2256" y="2064"/>
            <a:ext cx="240" cy="240"/>
          </p:xfrm>
          <a:graphic>
            <a:graphicData uri="http://schemas.openxmlformats.org/presentationml/2006/ole">
              <mc:AlternateContent xmlns:mc="http://schemas.openxmlformats.org/markup-compatibility/2006">
                <mc:Choice xmlns:v="urn:schemas-microsoft-com:vml" Requires="v">
                  <p:oleObj spid="_x0000_s207942" name="公式" r:id="rId12" imgW="164880" imgH="215640" progId="Equation.3">
                    <p:embed/>
                  </p:oleObj>
                </mc:Choice>
                <mc:Fallback>
                  <p:oleObj name="公式" r:id="rId12" imgW="164880" imgH="215640" progId="Equation.3">
                    <p:embed/>
                    <p:pic>
                      <p:nvPicPr>
                        <p:cNvPr id="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 y="2064"/>
                          <a:ext cx="240" cy="240"/>
                        </a:xfrm>
                        <a:prstGeom prst="rect">
                          <a:avLst/>
                        </a:prstGeom>
                        <a:solidFill>
                          <a:srgbClr val="FF9999"/>
                        </a:solidFill>
                      </p:spPr>
                    </p:pic>
                  </p:oleObj>
                </mc:Fallback>
              </mc:AlternateContent>
            </a:graphicData>
          </a:graphic>
        </p:graphicFrame>
        <p:sp>
          <p:nvSpPr>
            <p:cNvPr id="106509" name="Line 13"/>
            <p:cNvSpPr>
              <a:spLocks noChangeShapeType="1"/>
            </p:cNvSpPr>
            <p:nvPr/>
          </p:nvSpPr>
          <p:spPr bwMode="auto">
            <a:xfrm flipV="1">
              <a:off x="1440" y="1632"/>
              <a:ext cx="0" cy="240"/>
            </a:xfrm>
            <a:prstGeom prst="line">
              <a:avLst/>
            </a:prstGeom>
            <a:noFill/>
            <a:ln w="19050">
              <a:solidFill>
                <a:srgbClr val="FF3300"/>
              </a:solidFill>
              <a:prstDash val="dash"/>
              <a:round/>
              <a:headEnd/>
              <a:tailEnd type="triangle" w="med" len="med"/>
            </a:ln>
            <a:effectLst/>
          </p:spPr>
          <p:txBody>
            <a:bodyPr wrap="none" anchor="ctr"/>
            <a:lstStyle/>
            <a:p>
              <a:endParaRPr lang="zh-CN" altLang="en-US"/>
            </a:p>
          </p:txBody>
        </p:sp>
        <p:sp>
          <p:nvSpPr>
            <p:cNvPr id="106510" name="Line 14"/>
            <p:cNvSpPr>
              <a:spLocks noChangeShapeType="1"/>
            </p:cNvSpPr>
            <p:nvPr/>
          </p:nvSpPr>
          <p:spPr bwMode="auto">
            <a:xfrm>
              <a:off x="1296" y="1536"/>
              <a:ext cx="144" cy="0"/>
            </a:xfrm>
            <a:prstGeom prst="line">
              <a:avLst/>
            </a:prstGeom>
            <a:noFill/>
            <a:ln w="19050">
              <a:solidFill>
                <a:srgbClr val="FF3300"/>
              </a:solidFill>
              <a:round/>
              <a:headEnd/>
              <a:tailEnd type="triangle" w="med" len="med"/>
            </a:ln>
            <a:effectLst/>
          </p:spPr>
          <p:txBody>
            <a:bodyPr wrap="none" anchor="ctr"/>
            <a:lstStyle/>
            <a:p>
              <a:endParaRPr lang="zh-CN" altLang="en-US"/>
            </a:p>
          </p:txBody>
        </p:sp>
        <p:sp>
          <p:nvSpPr>
            <p:cNvPr id="106511" name="Line 15"/>
            <p:cNvSpPr>
              <a:spLocks noChangeShapeType="1"/>
            </p:cNvSpPr>
            <p:nvPr/>
          </p:nvSpPr>
          <p:spPr bwMode="auto">
            <a:xfrm>
              <a:off x="1584" y="1536"/>
              <a:ext cx="144" cy="0"/>
            </a:xfrm>
            <a:prstGeom prst="line">
              <a:avLst/>
            </a:prstGeom>
            <a:noFill/>
            <a:ln w="19050">
              <a:solidFill>
                <a:srgbClr val="FF3300"/>
              </a:solidFill>
              <a:round/>
              <a:headEnd/>
              <a:tailEnd type="triangle" w="med" len="med"/>
            </a:ln>
            <a:effectLst/>
          </p:spPr>
          <p:txBody>
            <a:bodyPr wrap="none" anchor="ctr"/>
            <a:lstStyle/>
            <a:p>
              <a:endParaRPr lang="zh-CN" altLang="en-US"/>
            </a:p>
          </p:txBody>
        </p:sp>
        <p:sp>
          <p:nvSpPr>
            <p:cNvPr id="106512" name="Line 16"/>
            <p:cNvSpPr>
              <a:spLocks noChangeShapeType="1"/>
            </p:cNvSpPr>
            <p:nvPr/>
          </p:nvSpPr>
          <p:spPr bwMode="auto">
            <a:xfrm>
              <a:off x="2112" y="1680"/>
              <a:ext cx="0" cy="144"/>
            </a:xfrm>
            <a:prstGeom prst="line">
              <a:avLst/>
            </a:prstGeom>
            <a:noFill/>
            <a:ln w="9525">
              <a:solidFill>
                <a:srgbClr val="FF0000"/>
              </a:solidFill>
              <a:round/>
              <a:headEnd/>
              <a:tailEnd type="triangle" w="med" len="med"/>
            </a:ln>
            <a:effectLst/>
          </p:spPr>
          <p:txBody>
            <a:bodyPr/>
            <a:lstStyle/>
            <a:p>
              <a:endParaRPr lang="zh-CN" altLang="en-US"/>
            </a:p>
          </p:txBody>
        </p:sp>
      </p:grpSp>
      <p:grpSp>
        <p:nvGrpSpPr>
          <p:cNvPr id="3" name="Group 17"/>
          <p:cNvGrpSpPr>
            <a:grpSpLocks/>
          </p:cNvGrpSpPr>
          <p:nvPr/>
        </p:nvGrpSpPr>
        <p:grpSpPr bwMode="auto">
          <a:xfrm>
            <a:off x="4957763" y="3576638"/>
            <a:ext cx="3352800" cy="2767012"/>
            <a:chOff x="3120" y="2016"/>
            <a:chExt cx="2047" cy="1683"/>
          </a:xfrm>
        </p:grpSpPr>
        <p:graphicFrame>
          <p:nvGraphicFramePr>
            <p:cNvPr id="106514" name="Object 18"/>
            <p:cNvGraphicFramePr>
              <a:graphicFrameLocks noChangeAspect="1"/>
            </p:cNvGraphicFramePr>
            <p:nvPr/>
          </p:nvGraphicFramePr>
          <p:xfrm>
            <a:off x="3120" y="2496"/>
            <a:ext cx="2047" cy="1203"/>
          </p:xfrm>
          <a:graphic>
            <a:graphicData uri="http://schemas.openxmlformats.org/presentationml/2006/ole">
              <mc:AlternateContent xmlns:mc="http://schemas.openxmlformats.org/markup-compatibility/2006">
                <mc:Choice xmlns:v="urn:schemas-microsoft-com:vml" Requires="v">
                  <p:oleObj spid="_x0000_s207943" name="Equation" r:id="rId14" imgW="1600200" imgH="939600" progId="Equation.3">
                    <p:embed/>
                  </p:oleObj>
                </mc:Choice>
                <mc:Fallback>
                  <p:oleObj name="Equation" r:id="rId14" imgW="1600200" imgH="939600" progId="Equation.3">
                    <p:embed/>
                    <p:pic>
                      <p:nvPicPr>
                        <p:cNvPr id="0"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20" y="2496"/>
                          <a:ext cx="2047" cy="1203"/>
                        </a:xfrm>
                        <a:prstGeom prst="rect">
                          <a:avLst/>
                        </a:prstGeom>
                        <a:noFill/>
                        <a:extLst>
                          <a:ext uri="{909E8E84-426E-40DD-AFC4-6F175D3DCCD1}">
                            <a14:hiddenFill xmlns:a14="http://schemas.microsoft.com/office/drawing/2010/main">
                              <a:solidFill>
                                <a:srgbClr val="66FFFF"/>
                              </a:solidFill>
                            </a14:hiddenFill>
                          </a:ext>
                        </a:extLst>
                      </p:spPr>
                    </p:pic>
                  </p:oleObj>
                </mc:Fallback>
              </mc:AlternateContent>
            </a:graphicData>
          </a:graphic>
        </p:graphicFrame>
        <p:sp>
          <p:nvSpPr>
            <p:cNvPr id="106515" name="Line 19"/>
            <p:cNvSpPr>
              <a:spLocks noChangeShapeType="1"/>
            </p:cNvSpPr>
            <p:nvPr/>
          </p:nvSpPr>
          <p:spPr bwMode="auto">
            <a:xfrm>
              <a:off x="3360" y="2016"/>
              <a:ext cx="240" cy="432"/>
            </a:xfrm>
            <a:prstGeom prst="line">
              <a:avLst/>
            </a:prstGeom>
            <a:noFill/>
            <a:ln w="19050">
              <a:solidFill>
                <a:srgbClr val="FF0000"/>
              </a:solidFill>
              <a:round/>
              <a:headEnd/>
              <a:tailEnd/>
            </a:ln>
            <a:effectLst/>
          </p:spPr>
          <p:txBody>
            <a:bodyPr/>
            <a:lstStyle/>
            <a:p>
              <a:endParaRPr lang="zh-CN" altLang="en-US"/>
            </a:p>
          </p:txBody>
        </p:sp>
      </p:grpSp>
      <p:sp>
        <p:nvSpPr>
          <p:cNvPr id="106516" name="AutoShape 20"/>
          <p:cNvSpPr>
            <a:spLocks/>
          </p:cNvSpPr>
          <p:nvPr/>
        </p:nvSpPr>
        <p:spPr bwMode="auto">
          <a:xfrm>
            <a:off x="2128838" y="4297363"/>
            <a:ext cx="1044575" cy="433387"/>
          </a:xfrm>
          <a:prstGeom prst="borderCallout1">
            <a:avLst>
              <a:gd name="adj1" fmla="val 26375"/>
              <a:gd name="adj2" fmla="val 107296"/>
              <a:gd name="adj3" fmla="val -112819"/>
              <a:gd name="adj4" fmla="val 149546"/>
            </a:avLst>
          </a:prstGeom>
          <a:solidFill>
            <a:srgbClr val="CCFFFF"/>
          </a:solidFill>
          <a:ln w="19050">
            <a:solidFill>
              <a:srgbClr val="FF3300"/>
            </a:solidFill>
            <a:miter lim="800000"/>
            <a:headEnd/>
            <a:tailEnd/>
          </a:ln>
          <a:effectLst/>
        </p:spPr>
        <p:txBody>
          <a:bodyPr/>
          <a:lstStyle/>
          <a:p>
            <a:pPr algn="ctr"/>
            <a:r>
              <a:rPr kumimoji="1" lang="zh-CN" altLang="en-US" sz="2000" b="1">
                <a:latin typeface="Times New Roman" pitchFamily="18" charset="0"/>
              </a:rPr>
              <a:t>负反馈</a:t>
            </a:r>
          </a:p>
        </p:txBody>
      </p:sp>
      <p:sp>
        <p:nvSpPr>
          <p:cNvPr id="106517" name="AutoShape 21"/>
          <p:cNvSpPr>
            <a:spLocks/>
          </p:cNvSpPr>
          <p:nvPr/>
        </p:nvSpPr>
        <p:spPr bwMode="auto">
          <a:xfrm>
            <a:off x="461963" y="4286250"/>
            <a:ext cx="1106487" cy="433388"/>
          </a:xfrm>
          <a:prstGeom prst="borderCallout1">
            <a:avLst>
              <a:gd name="adj1" fmla="val 26375"/>
              <a:gd name="adj2" fmla="val 106889"/>
              <a:gd name="adj3" fmla="val -291574"/>
              <a:gd name="adj4" fmla="val 163273"/>
            </a:avLst>
          </a:prstGeom>
          <a:solidFill>
            <a:srgbClr val="CCFFFF"/>
          </a:solidFill>
          <a:ln w="19050">
            <a:solidFill>
              <a:srgbClr val="FF3300"/>
            </a:solidFill>
            <a:miter lim="800000"/>
            <a:headEnd/>
            <a:tailEnd/>
          </a:ln>
          <a:effectLst/>
        </p:spPr>
        <p:txBody>
          <a:bodyPr/>
          <a:lstStyle/>
          <a:p>
            <a:pPr algn="ctr"/>
            <a:r>
              <a:rPr kumimoji="1" lang="zh-CN" altLang="en-US" sz="2000" b="1">
                <a:latin typeface="Times New Roman" pitchFamily="18" charset="0"/>
              </a:rPr>
              <a:t>正反馈</a:t>
            </a:r>
          </a:p>
        </p:txBody>
      </p:sp>
      <p:sp>
        <p:nvSpPr>
          <p:cNvPr id="106523" name="Text Box 27"/>
          <p:cNvSpPr txBox="1">
            <a:spLocks noChangeArrowheads="1"/>
          </p:cNvSpPr>
          <p:nvPr/>
        </p:nvSpPr>
        <p:spPr bwMode="auto">
          <a:xfrm>
            <a:off x="827088" y="4797425"/>
            <a:ext cx="3744912" cy="457200"/>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990033"/>
                </a:solidFill>
                <a:latin typeface="Times New Roman" pitchFamily="18" charset="0"/>
              </a:rPr>
              <a:t>两路反馈要分别分析！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6499"/>
                                        </p:tgtEl>
                                        <p:attrNameLst>
                                          <p:attrName>style.visibility</p:attrName>
                                        </p:attrNameLst>
                                      </p:cBhvr>
                                      <p:to>
                                        <p:strVal val="visible"/>
                                      </p:to>
                                    </p:set>
                                    <p:animEffect transition="in" filter="wipe(left)">
                                      <p:cBhvr>
                                        <p:cTn id="7" dur="500"/>
                                        <p:tgtEl>
                                          <p:spTgt spid="1064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065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065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6523"/>
                                        </p:tgtEl>
                                        <p:attrNameLst>
                                          <p:attrName>style.visibility</p:attrName>
                                        </p:attrNameLst>
                                      </p:cBhvr>
                                      <p:to>
                                        <p:strVal val="visible"/>
                                      </p:to>
                                    </p:set>
                                    <p:animEffect transition="in" filter="wipe(left)">
                                      <p:cBhvr>
                                        <p:cTn id="25" dur="500"/>
                                        <p:tgtEl>
                                          <p:spTgt spid="106523"/>
                                        </p:tgtEl>
                                      </p:cBhvr>
                                    </p:animEffect>
                                  </p:childTnLst>
                                  <p:subTnLst>
                                    <p:set>
                                      <p:cBhvr override="childStyle">
                                        <p:cTn dur="1" fill="hold" display="0" masterRel="nextClick" afterEffect="1"/>
                                        <p:tgtEl>
                                          <p:spTgt spid="106523"/>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6500"/>
                                        </p:tgtEl>
                                        <p:attrNameLst>
                                          <p:attrName>style.visibility</p:attrName>
                                        </p:attrNameLst>
                                      </p:cBhvr>
                                      <p:to>
                                        <p:strVal val="visible"/>
                                      </p:to>
                                    </p:set>
                                    <p:animEffect transition="in" filter="wipe(left)">
                                      <p:cBhvr>
                                        <p:cTn id="30" dur="500"/>
                                        <p:tgtEl>
                                          <p:spTgt spid="10650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06502">
                                            <p:txEl>
                                              <p:pRg st="0" end="0"/>
                                            </p:txEl>
                                          </p:spTgt>
                                        </p:tgtEl>
                                        <p:attrNameLst>
                                          <p:attrName>style.visibility</p:attrName>
                                        </p:attrNameLst>
                                      </p:cBhvr>
                                      <p:to>
                                        <p:strVal val="visible"/>
                                      </p:to>
                                    </p:set>
                                    <p:animEffect transition="in" filter="wipe(left)">
                                      <p:cBhvr>
                                        <p:cTn id="40" dur="500"/>
                                        <p:tgtEl>
                                          <p:spTgt spid="106502">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6501">
                                            <p:txEl>
                                              <p:pRg st="0" end="0"/>
                                            </p:txEl>
                                          </p:spTgt>
                                        </p:tgtEl>
                                        <p:attrNameLst>
                                          <p:attrName>style.visibility</p:attrName>
                                        </p:attrNameLst>
                                      </p:cBhvr>
                                      <p:to>
                                        <p:strVal val="visible"/>
                                      </p:to>
                                    </p:set>
                                    <p:animEffect transition="in" filter="wipe(left)">
                                      <p:cBhvr>
                                        <p:cTn id="45" dur="500"/>
                                        <p:tgtEl>
                                          <p:spTgt spid="10650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1" grpId="0" build="p" autoUpdateAnimBg="0"/>
      <p:bldP spid="106502" grpId="0" build="p" autoUpdateAnimBg="0"/>
      <p:bldP spid="106516" grpId="0" animBg="1" autoUpdateAnimBg="0"/>
      <p:bldP spid="106517" grpId="0" animBg="1" autoUpdateAnimBg="0"/>
      <p:bldP spid="1065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395288" y="976298"/>
            <a:ext cx="5453062" cy="381000"/>
          </a:xfrm>
          <a:noFill/>
        </p:spPr>
        <p:txBody>
          <a:bodyPr/>
          <a:lstStyle/>
          <a:p>
            <a:pPr algn="l">
              <a:lnSpc>
                <a:spcPct val="120000"/>
              </a:lnSpc>
            </a:pPr>
            <a:r>
              <a:rPr lang="zh-CN" altLang="en-US" sz="3200" dirty="0">
                <a:solidFill>
                  <a:srgbClr val="000000"/>
                </a:solidFill>
                <a:latin typeface="华文行楷" pitchFamily="2" charset="-122"/>
                <a:ea typeface="华文行楷" pitchFamily="2" charset="-122"/>
              </a:rPr>
              <a:t>二、电流反馈型集成运放</a:t>
            </a:r>
          </a:p>
        </p:txBody>
      </p:sp>
      <p:sp>
        <p:nvSpPr>
          <p:cNvPr id="107523" name="Text Box 3"/>
          <p:cNvSpPr txBox="1">
            <a:spLocks noChangeArrowheads="1"/>
          </p:cNvSpPr>
          <p:nvPr/>
        </p:nvSpPr>
        <p:spPr bwMode="auto">
          <a:xfrm>
            <a:off x="609600" y="1430338"/>
            <a:ext cx="2743200" cy="519112"/>
          </a:xfrm>
          <a:prstGeom prst="rect">
            <a:avLst/>
          </a:prstGeom>
          <a:noFill/>
          <a:ln w="9525">
            <a:noFill/>
            <a:miter lim="800000"/>
            <a:headEnd/>
            <a:tailEnd/>
          </a:ln>
          <a:effectLst/>
        </p:spPr>
        <p:txBody>
          <a:bodyPr>
            <a:spAutoFit/>
          </a:bodyPr>
          <a:lstStyle/>
          <a:p>
            <a:pPr>
              <a:spcBef>
                <a:spcPct val="50000"/>
              </a:spcBef>
            </a:pPr>
            <a:r>
              <a:rPr kumimoji="1" lang="en-US" altLang="zh-CN" sz="2800">
                <a:latin typeface="华文行楷" pitchFamily="2" charset="-122"/>
                <a:ea typeface="华文行楷" pitchFamily="2" charset="-122"/>
              </a:rPr>
              <a:t>1.  </a:t>
            </a:r>
            <a:r>
              <a:rPr kumimoji="1" lang="zh-CN" altLang="en-US" sz="2800">
                <a:latin typeface="华文行楷" pitchFamily="2" charset="-122"/>
                <a:ea typeface="华文行楷" pitchFamily="2" charset="-122"/>
              </a:rPr>
              <a:t>电流模技术</a:t>
            </a:r>
          </a:p>
        </p:txBody>
      </p:sp>
      <p:sp>
        <p:nvSpPr>
          <p:cNvPr id="107524" name="Text Box 4"/>
          <p:cNvSpPr txBox="1">
            <a:spLocks noChangeArrowheads="1"/>
          </p:cNvSpPr>
          <p:nvPr/>
        </p:nvSpPr>
        <p:spPr bwMode="auto">
          <a:xfrm>
            <a:off x="611188" y="1916113"/>
            <a:ext cx="7848600" cy="1774825"/>
          </a:xfrm>
          <a:prstGeom prst="rect">
            <a:avLst/>
          </a:prstGeom>
          <a:noFill/>
          <a:ln w="9525">
            <a:noFill/>
            <a:miter lim="800000"/>
            <a:headEnd/>
            <a:tailEnd/>
          </a:ln>
          <a:effectLst/>
        </p:spPr>
        <p:txBody>
          <a:bodyPr>
            <a:spAutoFit/>
          </a:bodyPr>
          <a:lstStyle/>
          <a:p>
            <a:pPr>
              <a:lnSpc>
                <a:spcPct val="115000"/>
              </a:lnSpc>
            </a:pPr>
            <a:r>
              <a:rPr kumimoji="1" lang="en-US" altLang="zh-CN" sz="2400" dirty="0">
                <a:latin typeface="Times New Roman" pitchFamily="18" charset="0"/>
              </a:rPr>
              <a:t>    </a:t>
            </a:r>
            <a:r>
              <a:rPr kumimoji="1" lang="en-US" altLang="zh-CN" sz="2400" dirty="0" smtClean="0">
                <a:latin typeface="Times New Roman" pitchFamily="18" charset="0"/>
              </a:rPr>
              <a:t>     </a:t>
            </a:r>
            <a:r>
              <a:rPr kumimoji="1" lang="zh-CN" altLang="en-US" sz="2400" b="1" dirty="0" smtClean="0">
                <a:latin typeface="Times New Roman" pitchFamily="18" charset="0"/>
              </a:rPr>
              <a:t>信号</a:t>
            </a:r>
            <a:r>
              <a:rPr kumimoji="1" lang="zh-CN" altLang="en-US" sz="2400" b="1" dirty="0">
                <a:latin typeface="Times New Roman" pitchFamily="18" charset="0"/>
              </a:rPr>
              <a:t>传递过程中除与晶体管</a:t>
            </a:r>
            <a:r>
              <a:rPr kumimoji="1" lang="en-US" altLang="zh-CN" sz="2400" b="1" dirty="0">
                <a:latin typeface="Times New Roman" pitchFamily="18" charset="0"/>
              </a:rPr>
              <a:t>b-e</a:t>
            </a:r>
            <a:r>
              <a:rPr kumimoji="1" lang="zh-CN" altLang="en-US" sz="2400" b="1" dirty="0">
                <a:latin typeface="Times New Roman" pitchFamily="18" charset="0"/>
              </a:rPr>
              <a:t>间电压有关外，其余各参量均为电流量的电路称为电流模电路。</a:t>
            </a:r>
          </a:p>
          <a:p>
            <a:pPr>
              <a:lnSpc>
                <a:spcPct val="115000"/>
              </a:lnSpc>
            </a:pPr>
            <a:r>
              <a:rPr kumimoji="1" lang="zh-CN" altLang="en-US" sz="2400" b="1" dirty="0">
                <a:latin typeface="Times New Roman" pitchFamily="18" charset="0"/>
              </a:rPr>
              <a:t>    </a:t>
            </a:r>
            <a:r>
              <a:rPr kumimoji="1" lang="zh-CN" altLang="en-US" sz="2400" b="1" dirty="0" smtClean="0">
                <a:latin typeface="Times New Roman" pitchFamily="18" charset="0"/>
              </a:rPr>
              <a:t>     电流源</a:t>
            </a:r>
            <a:r>
              <a:rPr kumimoji="1" lang="zh-CN" altLang="en-US" sz="2400" b="1" dirty="0">
                <a:latin typeface="Times New Roman" pitchFamily="18" charset="0"/>
              </a:rPr>
              <a:t>电路可按比例传输电流，故称为电流模电路的单元电路。</a:t>
            </a:r>
          </a:p>
        </p:txBody>
      </p:sp>
      <p:pic>
        <p:nvPicPr>
          <p:cNvPr id="107525" name="Picture 5" descr="Dz060704"/>
          <p:cNvPicPr>
            <a:picLocks noChangeAspect="1" noChangeArrowheads="1"/>
          </p:cNvPicPr>
          <p:nvPr/>
        </p:nvPicPr>
        <p:blipFill>
          <a:blip r:embed="rId3"/>
          <a:srcRect/>
          <a:stretch>
            <a:fillRect/>
          </a:stretch>
        </p:blipFill>
        <p:spPr bwMode="auto">
          <a:xfrm>
            <a:off x="755650" y="3860800"/>
            <a:ext cx="2057400" cy="1949450"/>
          </a:xfrm>
          <a:prstGeom prst="rect">
            <a:avLst/>
          </a:prstGeom>
          <a:noFill/>
        </p:spPr>
      </p:pic>
      <p:graphicFrame>
        <p:nvGraphicFramePr>
          <p:cNvPr id="107526" name="Object 6"/>
          <p:cNvGraphicFramePr>
            <a:graphicFrameLocks noChangeAspect="1"/>
          </p:cNvGraphicFramePr>
          <p:nvPr/>
        </p:nvGraphicFramePr>
        <p:xfrm>
          <a:off x="1258888" y="6021388"/>
          <a:ext cx="866775" cy="503237"/>
        </p:xfrm>
        <a:graphic>
          <a:graphicData uri="http://schemas.openxmlformats.org/presentationml/2006/ole">
            <mc:AlternateContent xmlns:mc="http://schemas.openxmlformats.org/markup-compatibility/2006">
              <mc:Choice xmlns:v="urn:schemas-microsoft-com:vml" Requires="v">
                <p:oleObj spid="_x0000_s208907" name="公式" r:id="rId4" imgW="393480" imgH="228600" progId="Equation.3">
                  <p:embed/>
                </p:oleObj>
              </mc:Choice>
              <mc:Fallback>
                <p:oleObj name="公式" r:id="rId4" imgW="393480" imgH="2286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6021388"/>
                        <a:ext cx="866775" cy="503237"/>
                      </a:xfrm>
                      <a:prstGeom prst="rect">
                        <a:avLst/>
                      </a:prstGeom>
                      <a:solidFill>
                        <a:srgbClr val="66FFFF"/>
                      </a:solidFill>
                      <a:ln w="9525">
                        <a:solidFill>
                          <a:srgbClr val="FF0000"/>
                        </a:solidFill>
                        <a:miter lim="800000"/>
                        <a:headEnd/>
                        <a:tailEnd/>
                      </a:ln>
                    </p:spPr>
                  </p:pic>
                </p:oleObj>
              </mc:Fallback>
            </mc:AlternateContent>
          </a:graphicData>
        </a:graphic>
      </p:graphicFrame>
      <p:sp>
        <p:nvSpPr>
          <p:cNvPr id="107527" name="Text Box 7"/>
          <p:cNvSpPr txBox="1">
            <a:spLocks noChangeArrowheads="1"/>
          </p:cNvSpPr>
          <p:nvPr/>
        </p:nvSpPr>
        <p:spPr bwMode="auto">
          <a:xfrm>
            <a:off x="2843213" y="3716338"/>
            <a:ext cx="6000750" cy="2616200"/>
          </a:xfrm>
          <a:prstGeom prst="rect">
            <a:avLst/>
          </a:prstGeom>
          <a:noFill/>
          <a:ln w="9525">
            <a:noFill/>
            <a:miter lim="800000"/>
            <a:headEnd/>
            <a:tailEnd/>
          </a:ln>
          <a:effectLst/>
        </p:spPr>
        <p:txBody>
          <a:bodyPr>
            <a:spAutoFit/>
          </a:bodyPr>
          <a:lstStyle/>
          <a:p>
            <a:pPr>
              <a:lnSpc>
                <a:spcPct val="115000"/>
              </a:lnSpc>
              <a:spcBef>
                <a:spcPct val="50000"/>
              </a:spcBef>
            </a:pPr>
            <a:r>
              <a:rPr kumimoji="1" lang="zh-CN" altLang="en-US" sz="2400" b="1">
                <a:latin typeface="Times New Roman" pitchFamily="18" charset="0"/>
              </a:rPr>
              <a:t>优点：</a:t>
            </a:r>
          </a:p>
          <a:p>
            <a:pPr>
              <a:lnSpc>
                <a:spcPct val="115000"/>
              </a:lnSpc>
            </a:pPr>
            <a:r>
              <a:rPr kumimoji="1" lang="zh-CN" altLang="en-US" sz="2400" b="1">
                <a:latin typeface="Times New Roman" pitchFamily="18" charset="0"/>
              </a:rPr>
              <a:t>（</a:t>
            </a:r>
            <a:r>
              <a:rPr kumimoji="1" lang="en-US" altLang="zh-CN" sz="2400" b="1">
                <a:latin typeface="Times New Roman" pitchFamily="18" charset="0"/>
              </a:rPr>
              <a:t>1</a:t>
            </a:r>
            <a:r>
              <a:rPr kumimoji="1" lang="zh-CN" altLang="en-US" sz="2400" b="1">
                <a:latin typeface="Times New Roman" pitchFamily="18" charset="0"/>
              </a:rPr>
              <a:t>）只要</a:t>
            </a:r>
            <a:r>
              <a:rPr kumimoji="1" lang="en-US" altLang="zh-CN" sz="2400" b="1" i="1">
                <a:latin typeface="Times New Roman" pitchFamily="18" charset="0"/>
              </a:rPr>
              <a:t>u</a:t>
            </a:r>
            <a:r>
              <a:rPr kumimoji="1" lang="en-US" altLang="zh-CN" sz="2400" b="1" baseline="-25000">
                <a:latin typeface="Times New Roman" pitchFamily="18" charset="0"/>
              </a:rPr>
              <a:t>CE2</a:t>
            </a:r>
            <a:r>
              <a:rPr kumimoji="1" lang="zh-CN" altLang="en-US" sz="2400" b="1">
                <a:latin typeface="Times New Roman" pitchFamily="18" charset="0"/>
              </a:rPr>
              <a:t>＞</a:t>
            </a:r>
            <a:r>
              <a:rPr kumimoji="1" lang="en-US" altLang="zh-CN" sz="2400" b="1" i="1">
                <a:latin typeface="Times New Roman" pitchFamily="18" charset="0"/>
              </a:rPr>
              <a:t>U</a:t>
            </a:r>
            <a:r>
              <a:rPr kumimoji="1" lang="en-US" altLang="zh-CN" sz="2400" b="1" baseline="-25000">
                <a:latin typeface="Times New Roman" pitchFamily="18" charset="0"/>
              </a:rPr>
              <a:t>CES</a:t>
            </a:r>
            <a:r>
              <a:rPr kumimoji="1" lang="zh-CN" altLang="en-US" sz="2400" b="1">
                <a:latin typeface="Times New Roman" pitchFamily="18" charset="0"/>
              </a:rPr>
              <a:t>，</a:t>
            </a:r>
            <a:r>
              <a:rPr kumimoji="1" lang="en-US" altLang="zh-CN" sz="2400" b="1" i="1">
                <a:latin typeface="Times New Roman" pitchFamily="18" charset="0"/>
              </a:rPr>
              <a:t>i</a:t>
            </a:r>
            <a:r>
              <a:rPr kumimoji="1" lang="en-US" altLang="zh-CN" sz="2400" b="1" baseline="-25000">
                <a:latin typeface="Times New Roman" pitchFamily="18" charset="0"/>
              </a:rPr>
              <a:t>O</a:t>
            </a:r>
            <a:r>
              <a:rPr kumimoji="1" lang="zh-CN" altLang="en-US" sz="2400" b="1">
                <a:latin typeface="Times New Roman" pitchFamily="18" charset="0"/>
              </a:rPr>
              <a:t>就仅受</a:t>
            </a:r>
            <a:r>
              <a:rPr kumimoji="1" lang="en-US" altLang="zh-CN" sz="2400" b="1" i="1">
                <a:latin typeface="Times New Roman" pitchFamily="18" charset="0"/>
              </a:rPr>
              <a:t>I</a:t>
            </a:r>
            <a:r>
              <a:rPr kumimoji="1" lang="en-US" altLang="zh-CN" sz="2400" b="1" baseline="-25000">
                <a:latin typeface="Times New Roman" pitchFamily="18" charset="0"/>
              </a:rPr>
              <a:t>CM</a:t>
            </a:r>
            <a:r>
              <a:rPr kumimoji="1" lang="zh-CN" altLang="en-US" sz="2400" b="1">
                <a:latin typeface="Times New Roman" pitchFamily="18" charset="0"/>
              </a:rPr>
              <a:t>限制。</a:t>
            </a:r>
          </a:p>
          <a:p>
            <a:pPr>
              <a:lnSpc>
                <a:spcPct val="115000"/>
              </a:lnSpc>
            </a:pPr>
            <a:r>
              <a:rPr kumimoji="1" lang="zh-CN" altLang="en-US" sz="2400" b="1">
                <a:latin typeface="Times New Roman" pitchFamily="18" charset="0"/>
              </a:rPr>
              <a:t>（</a:t>
            </a:r>
            <a:r>
              <a:rPr kumimoji="1" lang="en-US" altLang="zh-CN" sz="2400" b="1">
                <a:latin typeface="Times New Roman" pitchFamily="18" charset="0"/>
              </a:rPr>
              <a:t>2</a:t>
            </a:r>
            <a:r>
              <a:rPr kumimoji="1" lang="zh-CN" altLang="en-US" sz="2400" b="1">
                <a:latin typeface="Times New Roman" pitchFamily="18" charset="0"/>
              </a:rPr>
              <a:t>） </a:t>
            </a:r>
            <a:r>
              <a:rPr kumimoji="1" lang="en-US" altLang="zh-CN" sz="2400" b="1" i="1">
                <a:latin typeface="Times New Roman" pitchFamily="18" charset="0"/>
              </a:rPr>
              <a:t>i</a:t>
            </a:r>
            <a:r>
              <a:rPr kumimoji="1" lang="en-US" altLang="zh-CN" sz="2400" b="1" baseline="-25000">
                <a:latin typeface="Times New Roman" pitchFamily="18" charset="0"/>
              </a:rPr>
              <a:t>O</a:t>
            </a:r>
            <a:r>
              <a:rPr kumimoji="1" lang="zh-CN" altLang="en-US" sz="2400" b="1">
                <a:latin typeface="Times New Roman" pitchFamily="18" charset="0"/>
              </a:rPr>
              <a:t>与</a:t>
            </a:r>
            <a:r>
              <a:rPr kumimoji="1" lang="en-US" altLang="zh-CN" sz="2400" b="1" i="1">
                <a:latin typeface="Times New Roman" pitchFamily="18" charset="0"/>
              </a:rPr>
              <a:t>i</a:t>
            </a:r>
            <a:r>
              <a:rPr kumimoji="1" lang="en-US" altLang="zh-CN" sz="2400" b="1" baseline="-25000">
                <a:latin typeface="Times New Roman" pitchFamily="18" charset="0"/>
              </a:rPr>
              <a:t>I</a:t>
            </a:r>
            <a:r>
              <a:rPr kumimoji="1" lang="zh-CN" altLang="en-US" sz="2400" b="1">
                <a:latin typeface="Times New Roman" pitchFamily="18" charset="0"/>
              </a:rPr>
              <a:t>具有良好的线性关系，不受晶体管非线性特性的影响。</a:t>
            </a:r>
          </a:p>
          <a:p>
            <a:pPr>
              <a:lnSpc>
                <a:spcPct val="115000"/>
              </a:lnSpc>
            </a:pPr>
            <a:r>
              <a:rPr kumimoji="1" lang="zh-CN" altLang="en-US" sz="2400" b="1">
                <a:latin typeface="Times New Roman" pitchFamily="18" charset="0"/>
              </a:rPr>
              <a:t>（</a:t>
            </a:r>
            <a:r>
              <a:rPr kumimoji="1" lang="en-US" altLang="zh-CN" sz="2400" b="1">
                <a:latin typeface="Times New Roman" pitchFamily="18" charset="0"/>
              </a:rPr>
              <a:t>3</a:t>
            </a:r>
            <a:r>
              <a:rPr kumimoji="1" lang="zh-CN" altLang="en-US" sz="2400" b="1">
                <a:latin typeface="Times New Roman" pitchFamily="18" charset="0"/>
              </a:rPr>
              <a:t>）极间电容有低阻回路，电路上限频率高。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7524">
                                            <p:txEl>
                                              <p:pRg st="0" end="0"/>
                                            </p:txEl>
                                          </p:spTgt>
                                        </p:tgtEl>
                                        <p:attrNameLst>
                                          <p:attrName>style.visibility</p:attrName>
                                        </p:attrNameLst>
                                      </p:cBhvr>
                                      <p:to>
                                        <p:strVal val="visible"/>
                                      </p:to>
                                    </p:set>
                                    <p:animEffect transition="in" filter="wipe(left)">
                                      <p:cBhvr>
                                        <p:cTn id="7" dur="500"/>
                                        <p:tgtEl>
                                          <p:spTgt spid="1075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7524">
                                            <p:txEl>
                                              <p:pRg st="1" end="1"/>
                                            </p:txEl>
                                          </p:spTgt>
                                        </p:tgtEl>
                                        <p:attrNameLst>
                                          <p:attrName>style.visibility</p:attrName>
                                        </p:attrNameLst>
                                      </p:cBhvr>
                                      <p:to>
                                        <p:strVal val="visible"/>
                                      </p:to>
                                    </p:set>
                                    <p:animEffect transition="in" filter="wipe(left)">
                                      <p:cBhvr>
                                        <p:cTn id="12" dur="500"/>
                                        <p:tgtEl>
                                          <p:spTgt spid="1075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7525"/>
                                        </p:tgtEl>
                                        <p:attrNameLst>
                                          <p:attrName>style.visibility</p:attrName>
                                        </p:attrNameLst>
                                      </p:cBhvr>
                                      <p:to>
                                        <p:strVal val="visible"/>
                                      </p:to>
                                    </p:set>
                                    <p:animEffect transition="in" filter="wipe(left)">
                                      <p:cBhvr>
                                        <p:cTn id="17" dur="500"/>
                                        <p:tgtEl>
                                          <p:spTgt spid="1075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7526"/>
                                        </p:tgtEl>
                                        <p:attrNameLst>
                                          <p:attrName>style.visibility</p:attrName>
                                        </p:attrNameLst>
                                      </p:cBhvr>
                                      <p:to>
                                        <p:strVal val="visible"/>
                                      </p:to>
                                    </p:set>
                                    <p:animEffect transition="in" filter="wipe(left)">
                                      <p:cBhvr>
                                        <p:cTn id="22" dur="500"/>
                                        <p:tgtEl>
                                          <p:spTgt spid="1075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7527">
                                            <p:txEl>
                                              <p:pRg st="0" end="0"/>
                                            </p:txEl>
                                          </p:spTgt>
                                        </p:tgtEl>
                                        <p:attrNameLst>
                                          <p:attrName>style.visibility</p:attrName>
                                        </p:attrNameLst>
                                      </p:cBhvr>
                                      <p:to>
                                        <p:strVal val="visible"/>
                                      </p:to>
                                    </p:set>
                                    <p:animEffect transition="in" filter="wipe(left)">
                                      <p:cBhvr>
                                        <p:cTn id="27" dur="500"/>
                                        <p:tgtEl>
                                          <p:spTgt spid="10752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7527">
                                            <p:txEl>
                                              <p:pRg st="1" end="1"/>
                                            </p:txEl>
                                          </p:spTgt>
                                        </p:tgtEl>
                                        <p:attrNameLst>
                                          <p:attrName>style.visibility</p:attrName>
                                        </p:attrNameLst>
                                      </p:cBhvr>
                                      <p:to>
                                        <p:strVal val="visible"/>
                                      </p:to>
                                    </p:set>
                                    <p:animEffect transition="in" filter="wipe(left)">
                                      <p:cBhvr>
                                        <p:cTn id="32" dur="500"/>
                                        <p:tgtEl>
                                          <p:spTgt spid="10752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7527">
                                            <p:txEl>
                                              <p:pRg st="2" end="2"/>
                                            </p:txEl>
                                          </p:spTgt>
                                        </p:tgtEl>
                                        <p:attrNameLst>
                                          <p:attrName>style.visibility</p:attrName>
                                        </p:attrNameLst>
                                      </p:cBhvr>
                                      <p:to>
                                        <p:strVal val="visible"/>
                                      </p:to>
                                    </p:set>
                                    <p:animEffect transition="in" filter="wipe(left)">
                                      <p:cBhvr>
                                        <p:cTn id="37" dur="500"/>
                                        <p:tgtEl>
                                          <p:spTgt spid="10752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7527">
                                            <p:txEl>
                                              <p:pRg st="3" end="3"/>
                                            </p:txEl>
                                          </p:spTgt>
                                        </p:tgtEl>
                                        <p:attrNameLst>
                                          <p:attrName>style.visibility</p:attrName>
                                        </p:attrNameLst>
                                      </p:cBhvr>
                                      <p:to>
                                        <p:strVal val="visible"/>
                                      </p:to>
                                    </p:set>
                                    <p:animEffect transition="in" filter="wipe(left)">
                                      <p:cBhvr>
                                        <p:cTn id="42" dur="500"/>
                                        <p:tgtEl>
                                          <p:spTgt spid="1075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build="p" autoUpdateAnimBg="0"/>
      <p:bldP spid="107527"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95288" y="714356"/>
            <a:ext cx="5276850" cy="793750"/>
          </a:xfrm>
          <a:noFill/>
        </p:spPr>
        <p:txBody>
          <a:bodyPr/>
          <a:lstStyle/>
          <a:p>
            <a:pPr algn="l"/>
            <a:r>
              <a:rPr lang="en-US" altLang="zh-CN" sz="3200" dirty="0">
                <a:solidFill>
                  <a:schemeClr val="tx1"/>
                </a:solidFill>
                <a:latin typeface="华文行楷" pitchFamily="2" charset="-122"/>
                <a:ea typeface="华文行楷" pitchFamily="2" charset="-122"/>
              </a:rPr>
              <a:t>3. </a:t>
            </a:r>
            <a:r>
              <a:rPr lang="zh-CN" altLang="en-US" sz="3200" dirty="0">
                <a:solidFill>
                  <a:schemeClr val="tx1"/>
                </a:solidFill>
                <a:latin typeface="华文行楷" pitchFamily="2" charset="-122"/>
                <a:ea typeface="华文行楷" pitchFamily="2" charset="-122"/>
              </a:rPr>
              <a:t>直流反馈和交流反馈</a:t>
            </a:r>
          </a:p>
        </p:txBody>
      </p:sp>
      <p:sp>
        <p:nvSpPr>
          <p:cNvPr id="24579" name="Text Box 3"/>
          <p:cNvSpPr txBox="1">
            <a:spLocks noChangeArrowheads="1"/>
          </p:cNvSpPr>
          <p:nvPr/>
        </p:nvSpPr>
        <p:spPr bwMode="auto">
          <a:xfrm>
            <a:off x="571472" y="1500174"/>
            <a:ext cx="7848600" cy="1152367"/>
          </a:xfrm>
          <a:prstGeom prst="rect">
            <a:avLst/>
          </a:prstGeom>
          <a:noFill/>
          <a:ln w="9525">
            <a:noFill/>
            <a:miter lim="800000"/>
            <a:headEnd/>
            <a:tailEnd/>
          </a:ln>
          <a:effectLst/>
        </p:spPr>
        <p:txBody>
          <a:bodyPr>
            <a:spAutoFit/>
          </a:bodyPr>
          <a:lstStyle/>
          <a:p>
            <a:pPr>
              <a:lnSpc>
                <a:spcPct val="130000"/>
              </a:lnSpc>
              <a:spcBef>
                <a:spcPts val="0"/>
              </a:spcBef>
            </a:pPr>
            <a:r>
              <a:rPr kumimoji="1" lang="en-US" altLang="zh-CN" sz="2400" dirty="0">
                <a:latin typeface="Times New Roman" pitchFamily="18" charset="0"/>
              </a:rPr>
              <a:t>     </a:t>
            </a:r>
            <a:r>
              <a:rPr kumimoji="1" lang="en-US" altLang="zh-CN" sz="2400" dirty="0" smtClean="0">
                <a:latin typeface="Times New Roman" pitchFamily="18" charset="0"/>
              </a:rPr>
              <a:t>     </a:t>
            </a:r>
            <a:r>
              <a:rPr kumimoji="1" lang="zh-CN" altLang="en-US" sz="2800" b="1" dirty="0" smtClean="0">
                <a:latin typeface="Times New Roman" pitchFamily="18" charset="0"/>
              </a:rPr>
              <a:t>直流</a:t>
            </a:r>
            <a:r>
              <a:rPr kumimoji="1" lang="zh-CN" altLang="en-US" sz="2800" b="1" dirty="0">
                <a:latin typeface="Times New Roman" pitchFamily="18" charset="0"/>
              </a:rPr>
              <a:t>通路中存在的反馈称为直流反馈，交流通路中存在的反馈称为交流反馈。</a:t>
            </a:r>
          </a:p>
        </p:txBody>
      </p:sp>
      <p:graphicFrame>
        <p:nvGraphicFramePr>
          <p:cNvPr id="24580" name="Object 4"/>
          <p:cNvGraphicFramePr>
            <a:graphicFrameLocks noChangeAspect="1"/>
          </p:cNvGraphicFramePr>
          <p:nvPr/>
        </p:nvGraphicFramePr>
        <p:xfrm>
          <a:off x="1331913" y="2708275"/>
          <a:ext cx="3886200" cy="3335338"/>
        </p:xfrm>
        <a:graphic>
          <a:graphicData uri="http://schemas.openxmlformats.org/presentationml/2006/ole">
            <mc:AlternateContent xmlns:mc="http://schemas.openxmlformats.org/markup-compatibility/2006">
              <mc:Choice xmlns:v="urn:schemas-microsoft-com:vml" Requires="v">
                <p:oleObj spid="_x0000_s157707" name="Photo Editor 照片" r:id="rId3" imgW="11422069" imgH="9802593" progId="">
                  <p:embed/>
                </p:oleObj>
              </mc:Choice>
              <mc:Fallback>
                <p:oleObj name="Photo Editor 照片" r:id="rId3" imgW="11422069" imgH="9802593"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2708275"/>
                        <a:ext cx="3886200" cy="333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1" name="AutoShape 5"/>
          <p:cNvSpPr>
            <a:spLocks/>
          </p:cNvSpPr>
          <p:nvPr/>
        </p:nvSpPr>
        <p:spPr bwMode="auto">
          <a:xfrm>
            <a:off x="5446713" y="4308475"/>
            <a:ext cx="2513012" cy="533400"/>
          </a:xfrm>
          <a:prstGeom prst="borderCallout2">
            <a:avLst>
              <a:gd name="adj1" fmla="val 21431"/>
              <a:gd name="adj2" fmla="val -3032"/>
              <a:gd name="adj3" fmla="val 21431"/>
              <a:gd name="adj4" fmla="val -33292"/>
              <a:gd name="adj5" fmla="val 86903"/>
              <a:gd name="adj6" fmla="val -64940"/>
            </a:avLst>
          </a:prstGeom>
          <a:solidFill>
            <a:srgbClr val="66FFFF"/>
          </a:solidFill>
          <a:ln w="19050">
            <a:solidFill>
              <a:srgbClr val="FF0000"/>
            </a:solidFill>
            <a:miter lim="800000"/>
            <a:headEnd/>
            <a:tailEnd/>
          </a:ln>
          <a:effectLst/>
        </p:spPr>
        <p:txBody>
          <a:bodyPr/>
          <a:lstStyle/>
          <a:p>
            <a:pPr algn="ctr"/>
            <a:r>
              <a:rPr kumimoji="1" lang="zh-CN" altLang="en-US" sz="2400" b="1">
                <a:solidFill>
                  <a:srgbClr val="000000"/>
                </a:solidFill>
                <a:latin typeface="Verdana" pitchFamily="34" charset="0"/>
              </a:rPr>
              <a:t>引入交流负反馈</a:t>
            </a:r>
          </a:p>
        </p:txBody>
      </p:sp>
      <p:grpSp>
        <p:nvGrpSpPr>
          <p:cNvPr id="2" name="Group 6"/>
          <p:cNvGrpSpPr>
            <a:grpSpLocks/>
          </p:cNvGrpSpPr>
          <p:nvPr/>
        </p:nvGrpSpPr>
        <p:grpSpPr bwMode="auto">
          <a:xfrm>
            <a:off x="3770313" y="5146675"/>
            <a:ext cx="4189412" cy="500063"/>
            <a:chOff x="2375" y="3016"/>
            <a:chExt cx="2639" cy="315"/>
          </a:xfrm>
        </p:grpSpPr>
        <p:sp>
          <p:nvSpPr>
            <p:cNvPr id="24583" name="AutoShape 7"/>
            <p:cNvSpPr>
              <a:spLocks/>
            </p:cNvSpPr>
            <p:nvPr/>
          </p:nvSpPr>
          <p:spPr bwMode="auto">
            <a:xfrm>
              <a:off x="3426" y="3016"/>
              <a:ext cx="1588" cy="315"/>
            </a:xfrm>
            <a:prstGeom prst="borderCallout2">
              <a:avLst>
                <a:gd name="adj1" fmla="val 22856"/>
                <a:gd name="adj2" fmla="val -3023"/>
                <a:gd name="adj3" fmla="val 22856"/>
                <a:gd name="adj4" fmla="val -32366"/>
                <a:gd name="adj5" fmla="val -47620"/>
                <a:gd name="adj6" fmla="val -62847"/>
              </a:avLst>
            </a:prstGeom>
            <a:solidFill>
              <a:srgbClr val="66FFFF"/>
            </a:solidFill>
            <a:ln w="19050">
              <a:solidFill>
                <a:srgbClr val="FF0000"/>
              </a:solidFill>
              <a:miter lim="800000"/>
              <a:headEnd/>
              <a:tailEnd/>
            </a:ln>
            <a:effectLst/>
          </p:spPr>
          <p:txBody>
            <a:bodyPr/>
            <a:lstStyle/>
            <a:p>
              <a:pPr algn="ctr"/>
              <a:r>
                <a:rPr kumimoji="1" lang="zh-CN" altLang="en-US" sz="2400" b="1">
                  <a:latin typeface="Verdana" pitchFamily="34" charset="0"/>
                </a:rPr>
                <a:t>引入直流负反馈</a:t>
              </a:r>
            </a:p>
          </p:txBody>
        </p:sp>
        <p:sp>
          <p:nvSpPr>
            <p:cNvPr id="24584" name="Line 8"/>
            <p:cNvSpPr>
              <a:spLocks noChangeShapeType="1"/>
            </p:cNvSpPr>
            <p:nvPr/>
          </p:nvSpPr>
          <p:spPr bwMode="auto">
            <a:xfrm flipV="1">
              <a:off x="2375" y="3195"/>
              <a:ext cx="1006" cy="83"/>
            </a:xfrm>
            <a:prstGeom prst="line">
              <a:avLst/>
            </a:prstGeom>
            <a:noFill/>
            <a:ln w="19050">
              <a:solidFill>
                <a:srgbClr val="FF0000"/>
              </a:solidFill>
              <a:miter lim="800000"/>
              <a:headEnd/>
              <a:tailEnd/>
            </a:ln>
            <a:effec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wipe(left)">
                                      <p:cBhvr>
                                        <p:cTn id="7" dur="500"/>
                                        <p:tgtEl>
                                          <p:spTgt spid="24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580"/>
                                        </p:tgtEl>
                                        <p:attrNameLst>
                                          <p:attrName>style.visibility</p:attrName>
                                        </p:attrNameLst>
                                      </p:cBhvr>
                                      <p:to>
                                        <p:strVal val="visible"/>
                                      </p:to>
                                    </p:set>
                                    <p:animEffect transition="in" filter="wipe(left)">
                                      <p:cBhvr>
                                        <p:cTn id="12" dur="500"/>
                                        <p:tgtEl>
                                          <p:spTgt spid="2458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4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autoUpdateAnimBg="0"/>
      <p:bldP spid="24581"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323850" y="765175"/>
            <a:ext cx="8208963" cy="1143000"/>
          </a:xfrm>
        </p:spPr>
        <p:txBody>
          <a:bodyPr/>
          <a:lstStyle/>
          <a:p>
            <a:pPr algn="l">
              <a:lnSpc>
                <a:spcPct val="120000"/>
              </a:lnSpc>
            </a:pPr>
            <a:r>
              <a:rPr lang="en-US" altLang="zh-CN" sz="2800" b="1">
                <a:solidFill>
                  <a:srgbClr val="000000"/>
                </a:solidFill>
                <a:latin typeface="华文行楷" pitchFamily="2" charset="-122"/>
                <a:ea typeface="华文行楷" pitchFamily="2" charset="-122"/>
              </a:rPr>
              <a:t>2.</a:t>
            </a:r>
            <a:r>
              <a:rPr lang="en-US" altLang="zh-CN" sz="2800" b="1">
                <a:solidFill>
                  <a:srgbClr val="000000"/>
                </a:solidFill>
                <a:latin typeface="宋体" charset="-122"/>
              </a:rPr>
              <a:t> </a:t>
            </a:r>
            <a:r>
              <a:rPr lang="zh-CN" altLang="en-US" sz="2800">
                <a:solidFill>
                  <a:srgbClr val="000000"/>
                </a:solidFill>
                <a:latin typeface="华文行楷" pitchFamily="2" charset="-122"/>
                <a:ea typeface="华文行楷" pitchFamily="2" charset="-122"/>
              </a:rPr>
              <a:t>由电流反馈型集成运放组成的负反馈放大电路的频率响应</a:t>
            </a:r>
          </a:p>
        </p:txBody>
      </p:sp>
      <p:graphicFrame>
        <p:nvGraphicFramePr>
          <p:cNvPr id="108547" name="Object 3"/>
          <p:cNvGraphicFramePr>
            <a:graphicFrameLocks noChangeAspect="1"/>
          </p:cNvGraphicFramePr>
          <p:nvPr/>
        </p:nvGraphicFramePr>
        <p:xfrm>
          <a:off x="4284663" y="2276475"/>
          <a:ext cx="4419600" cy="1274763"/>
        </p:xfrm>
        <a:graphic>
          <a:graphicData uri="http://schemas.openxmlformats.org/presentationml/2006/ole">
            <mc:AlternateContent xmlns:mc="http://schemas.openxmlformats.org/markup-compatibility/2006">
              <mc:Choice xmlns:v="urn:schemas-microsoft-com:vml" Requires="v">
                <p:oleObj spid="_x0000_s209940" name="Equation" r:id="rId3" imgW="2158920" imgH="622080" progId="Equation.3">
                  <p:embed/>
                </p:oleObj>
              </mc:Choice>
              <mc:Fallback>
                <p:oleObj name="Equation" r:id="rId3" imgW="2158920" imgH="6220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2276475"/>
                        <a:ext cx="4419600" cy="1274763"/>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108548" name="Object 4"/>
          <p:cNvGraphicFramePr>
            <a:graphicFrameLocks noChangeAspect="1"/>
          </p:cNvGraphicFramePr>
          <p:nvPr/>
        </p:nvGraphicFramePr>
        <p:xfrm>
          <a:off x="684213" y="3716338"/>
          <a:ext cx="3733800" cy="2433637"/>
        </p:xfrm>
        <a:graphic>
          <a:graphicData uri="http://schemas.openxmlformats.org/presentationml/2006/ole">
            <mc:AlternateContent xmlns:mc="http://schemas.openxmlformats.org/markup-compatibility/2006">
              <mc:Choice xmlns:v="urn:schemas-microsoft-com:vml" Requires="v">
                <p:oleObj spid="_x0000_s209941" name="Photo Editor 照片" r:id="rId5" imgW="12466667" imgH="8123810" progId="">
                  <p:embed/>
                </p:oleObj>
              </mc:Choice>
              <mc:Fallback>
                <p:oleObj name="Photo Editor 照片" r:id="rId5" imgW="12466667" imgH="812381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3716338"/>
                        <a:ext cx="3733800" cy="243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549" name="Text Box 5"/>
          <p:cNvSpPr txBox="1">
            <a:spLocks noChangeArrowheads="1"/>
          </p:cNvSpPr>
          <p:nvPr/>
        </p:nvSpPr>
        <p:spPr bwMode="auto">
          <a:xfrm>
            <a:off x="4932363" y="4292600"/>
            <a:ext cx="3871912" cy="1379545"/>
          </a:xfrm>
          <a:prstGeom prst="rect">
            <a:avLst/>
          </a:prstGeom>
          <a:noFill/>
          <a:ln w="9525">
            <a:noFill/>
            <a:miter lim="800000"/>
            <a:headEnd/>
            <a:tailEnd/>
          </a:ln>
          <a:effectLst/>
        </p:spPr>
        <p:txBody>
          <a:bodyPr>
            <a:spAutoFit/>
          </a:bodyPr>
          <a:lstStyle/>
          <a:p>
            <a:pPr algn="just">
              <a:lnSpc>
                <a:spcPct val="120000"/>
              </a:lnSpc>
              <a:spcBef>
                <a:spcPct val="50000"/>
              </a:spcBef>
            </a:pPr>
            <a:r>
              <a:rPr kumimoji="1" lang="en-US" altLang="zh-CN" sz="2400" dirty="0">
                <a:latin typeface="Times New Roman" pitchFamily="18" charset="0"/>
              </a:rPr>
              <a:t>    </a:t>
            </a:r>
            <a:r>
              <a:rPr kumimoji="1" lang="en-US" altLang="zh-CN" sz="2400" dirty="0" smtClean="0">
                <a:latin typeface="Times New Roman" pitchFamily="18" charset="0"/>
              </a:rPr>
              <a:t>     </a:t>
            </a:r>
            <a:r>
              <a:rPr kumimoji="1" lang="zh-CN" altLang="en-US" sz="2400" b="1" dirty="0" smtClean="0">
                <a:latin typeface="Times New Roman" pitchFamily="18" charset="0"/>
              </a:rPr>
              <a:t>改变</a:t>
            </a:r>
            <a:r>
              <a:rPr kumimoji="1" lang="en-US" altLang="zh-CN" sz="2400" b="1" i="1" dirty="0">
                <a:latin typeface="Times New Roman" pitchFamily="18" charset="0"/>
              </a:rPr>
              <a:t>R</a:t>
            </a:r>
            <a:r>
              <a:rPr kumimoji="1" lang="en-US" altLang="zh-CN" sz="2400" b="1" baseline="-25000" dirty="0">
                <a:latin typeface="Times New Roman" pitchFamily="18" charset="0"/>
              </a:rPr>
              <a:t>1</a:t>
            </a:r>
            <a:r>
              <a:rPr kumimoji="1" lang="zh-CN" altLang="en-US" sz="2400" b="1" dirty="0">
                <a:latin typeface="Times New Roman" pitchFamily="18" charset="0"/>
              </a:rPr>
              <a:t>可改变增益，但上限频率不变，即频带不变，带宽增益积不是常量。</a:t>
            </a:r>
          </a:p>
        </p:txBody>
      </p:sp>
      <p:pic>
        <p:nvPicPr>
          <p:cNvPr id="108550" name="Picture 6" descr="Dz060708"/>
          <p:cNvPicPr>
            <a:picLocks noGrp="1" noChangeAspect="1" noChangeArrowheads="1"/>
          </p:cNvPicPr>
          <p:nvPr>
            <p:ph idx="1"/>
          </p:nvPr>
        </p:nvPicPr>
        <p:blipFill>
          <a:blip r:embed="rId7" cstate="print"/>
          <a:srcRect t="10765" r="57979" b="29546"/>
          <a:stretch>
            <a:fillRect/>
          </a:stretch>
        </p:blipFill>
        <p:spPr>
          <a:xfrm>
            <a:off x="612775" y="1987550"/>
            <a:ext cx="3384550" cy="1692275"/>
          </a:xfrm>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8550"/>
                                        </p:tgtEl>
                                        <p:attrNameLst>
                                          <p:attrName>style.visibility</p:attrName>
                                        </p:attrNameLst>
                                      </p:cBhvr>
                                      <p:to>
                                        <p:strVal val="visible"/>
                                      </p:to>
                                    </p:set>
                                    <p:animEffect transition="in" filter="wipe(left)">
                                      <p:cBhvr>
                                        <p:cTn id="7" dur="500"/>
                                        <p:tgtEl>
                                          <p:spTgt spid="1085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8547"/>
                                        </p:tgtEl>
                                        <p:attrNameLst>
                                          <p:attrName>style.visibility</p:attrName>
                                        </p:attrNameLst>
                                      </p:cBhvr>
                                      <p:to>
                                        <p:strVal val="visible"/>
                                      </p:to>
                                    </p:set>
                                    <p:animEffect transition="in" filter="wipe(left)">
                                      <p:cBhvr>
                                        <p:cTn id="12" dur="500"/>
                                        <p:tgtEl>
                                          <p:spTgt spid="1085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8548"/>
                                        </p:tgtEl>
                                        <p:attrNameLst>
                                          <p:attrName>style.visibility</p:attrName>
                                        </p:attrNameLst>
                                      </p:cBhvr>
                                      <p:to>
                                        <p:strVal val="visible"/>
                                      </p:to>
                                    </p:set>
                                    <p:animEffect transition="in" filter="wipe(left)">
                                      <p:cBhvr>
                                        <p:cTn id="17" dur="500"/>
                                        <p:tgtEl>
                                          <p:spTgt spid="1085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8549">
                                            <p:txEl>
                                              <p:pRg st="0" end="0"/>
                                            </p:txEl>
                                          </p:spTgt>
                                        </p:tgtEl>
                                        <p:attrNameLst>
                                          <p:attrName>style.visibility</p:attrName>
                                        </p:attrNameLst>
                                      </p:cBhvr>
                                      <p:to>
                                        <p:strVal val="visible"/>
                                      </p:to>
                                    </p:set>
                                    <p:animEffect transition="in" filter="wipe(left)">
                                      <p:cBhvr>
                                        <p:cTn id="22" dur="500"/>
                                        <p:tgtEl>
                                          <p:spTgt spid="1085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250825" y="908050"/>
            <a:ext cx="7391400" cy="457200"/>
          </a:xfrm>
          <a:noFill/>
        </p:spPr>
        <p:txBody>
          <a:bodyPr/>
          <a:lstStyle/>
          <a:p>
            <a:pPr algn="l">
              <a:lnSpc>
                <a:spcPct val="120000"/>
              </a:lnSpc>
            </a:pPr>
            <a:r>
              <a:rPr lang="zh-CN" altLang="en-US" sz="3200">
                <a:solidFill>
                  <a:schemeClr val="tx1"/>
                </a:solidFill>
                <a:ea typeface="华文行楷" pitchFamily="2" charset="-122"/>
              </a:rPr>
              <a:t>三、方框图法解负反馈放大电路</a:t>
            </a:r>
          </a:p>
        </p:txBody>
      </p:sp>
      <p:graphicFrame>
        <p:nvGraphicFramePr>
          <p:cNvPr id="109571" name="Object 3"/>
          <p:cNvGraphicFramePr>
            <a:graphicFrameLocks noChangeAspect="1"/>
          </p:cNvGraphicFramePr>
          <p:nvPr/>
        </p:nvGraphicFramePr>
        <p:xfrm>
          <a:off x="250825" y="2852738"/>
          <a:ext cx="8686800" cy="1484312"/>
        </p:xfrm>
        <a:graphic>
          <a:graphicData uri="http://schemas.openxmlformats.org/presentationml/2006/ole">
            <mc:AlternateContent xmlns:mc="http://schemas.openxmlformats.org/markup-compatibility/2006">
              <mc:Choice xmlns:v="urn:schemas-microsoft-com:vml" Requires="v">
                <p:oleObj spid="_x0000_s210955" name="Equation" r:id="rId3" imgW="4089240" imgH="698400" progId="Equation.3">
                  <p:embed/>
                </p:oleObj>
              </mc:Choice>
              <mc:Fallback>
                <p:oleObj name="Equation" r:id="rId3" imgW="4089240" imgH="698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852738"/>
                        <a:ext cx="8686800" cy="1484312"/>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109572" name="Text Box 4"/>
          <p:cNvSpPr txBox="1">
            <a:spLocks noChangeArrowheads="1"/>
          </p:cNvSpPr>
          <p:nvPr/>
        </p:nvSpPr>
        <p:spPr bwMode="auto">
          <a:xfrm>
            <a:off x="323850" y="1484313"/>
            <a:ext cx="8305800" cy="1261884"/>
          </a:xfrm>
          <a:prstGeom prst="rect">
            <a:avLst/>
          </a:prstGeom>
          <a:noFill/>
          <a:ln w="12700" cap="sq">
            <a:noFill/>
            <a:miter lim="800000"/>
            <a:headEnd type="none" w="sm" len="sm"/>
            <a:tailEnd type="none" w="sm" len="sm"/>
          </a:ln>
          <a:effectLst/>
        </p:spPr>
        <p:txBody>
          <a:bodyPr>
            <a:spAutoFit/>
          </a:bodyPr>
          <a:lstStyle/>
          <a:p>
            <a:pPr>
              <a:spcBef>
                <a:spcPct val="50000"/>
              </a:spcBef>
            </a:pPr>
            <a:r>
              <a:rPr kumimoji="1" lang="en-US" altLang="zh-CN" sz="2800" b="1" dirty="0">
                <a:solidFill>
                  <a:srgbClr val="000000"/>
                </a:solidFill>
                <a:latin typeface="Times New Roman" pitchFamily="18" charset="0"/>
              </a:rPr>
              <a:t>    </a:t>
            </a:r>
            <a:r>
              <a:rPr kumimoji="1" lang="en-US" altLang="zh-CN" sz="2800" b="1" dirty="0" smtClean="0">
                <a:solidFill>
                  <a:srgbClr val="000000"/>
                </a:solidFill>
                <a:latin typeface="Times New Roman" pitchFamily="18" charset="0"/>
              </a:rPr>
              <a:t>   </a:t>
            </a:r>
            <a:r>
              <a:rPr kumimoji="1" lang="zh-CN" altLang="en-US" sz="2400" b="1" dirty="0" smtClean="0">
                <a:solidFill>
                  <a:srgbClr val="000000"/>
                </a:solidFill>
                <a:latin typeface="Times New Roman" pitchFamily="18" charset="0"/>
              </a:rPr>
              <a:t>首先</a:t>
            </a:r>
            <a:r>
              <a:rPr kumimoji="1" lang="zh-CN" altLang="en-US" sz="2400" b="1" dirty="0">
                <a:solidFill>
                  <a:srgbClr val="000000"/>
                </a:solidFill>
                <a:latin typeface="Times New Roman" pitchFamily="18" charset="0"/>
              </a:rPr>
              <a:t>求出负反馈放大电路的基本放大电路及其动态参数、反馈网络和反馈系数，然后求解负反馈放大电路的动态参数，过程如下：</a:t>
            </a:r>
          </a:p>
        </p:txBody>
      </p:sp>
      <p:sp>
        <p:nvSpPr>
          <p:cNvPr id="109573" name="Text Box 5"/>
          <p:cNvSpPr txBox="1">
            <a:spLocks noChangeArrowheads="1"/>
          </p:cNvSpPr>
          <p:nvPr/>
        </p:nvSpPr>
        <p:spPr bwMode="auto">
          <a:xfrm>
            <a:off x="490538" y="4487863"/>
            <a:ext cx="8229600" cy="1865126"/>
          </a:xfrm>
          <a:prstGeom prst="rect">
            <a:avLst/>
          </a:prstGeom>
          <a:noFill/>
          <a:ln w="9525">
            <a:noFill/>
            <a:miter lim="800000"/>
            <a:headEnd/>
            <a:tailEnd/>
          </a:ln>
          <a:effectLst/>
        </p:spPr>
        <p:txBody>
          <a:bodyPr>
            <a:spAutoFit/>
          </a:bodyPr>
          <a:lstStyle/>
          <a:p>
            <a:pPr>
              <a:lnSpc>
                <a:spcPct val="120000"/>
              </a:lnSpc>
            </a:pPr>
            <a:r>
              <a:rPr kumimoji="1" lang="en-US" altLang="zh-CN" sz="2400" b="1" dirty="0">
                <a:latin typeface="Times New Roman" pitchFamily="18" charset="0"/>
              </a:rPr>
              <a:t>1.  </a:t>
            </a:r>
            <a:r>
              <a:rPr kumimoji="1" lang="zh-CN" altLang="en-US" sz="2400" b="1" dirty="0">
                <a:latin typeface="Times New Roman" pitchFamily="18" charset="0"/>
              </a:rPr>
              <a:t>基本放大电路的求解方法：见第三版</a:t>
            </a:r>
            <a:r>
              <a:rPr kumimoji="1" lang="en-US" altLang="zh-CN" sz="2400" b="1" dirty="0">
                <a:latin typeface="Times New Roman" pitchFamily="18" charset="0"/>
              </a:rPr>
              <a:t>6.3.4</a:t>
            </a:r>
            <a:r>
              <a:rPr kumimoji="1" lang="zh-CN" altLang="en-US" sz="2400" b="1" dirty="0">
                <a:latin typeface="Times New Roman" pitchFamily="18" charset="0"/>
              </a:rPr>
              <a:t>节，其动态参数的求解方法见</a:t>
            </a:r>
            <a:r>
              <a:rPr kumimoji="1" lang="en-US" altLang="zh-CN" sz="2400" b="1" dirty="0">
                <a:latin typeface="Times New Roman" pitchFamily="18" charset="0"/>
              </a:rPr>
              <a:t>3.2</a:t>
            </a:r>
            <a:r>
              <a:rPr kumimoji="1" lang="zh-CN" altLang="en-US" sz="2400" b="1" dirty="0">
                <a:latin typeface="Times New Roman" pitchFamily="18" charset="0"/>
              </a:rPr>
              <a:t>节。</a:t>
            </a:r>
          </a:p>
          <a:p>
            <a:pPr>
              <a:lnSpc>
                <a:spcPct val="120000"/>
              </a:lnSpc>
            </a:pPr>
            <a:r>
              <a:rPr kumimoji="1" lang="en-US" altLang="zh-CN" sz="2400" b="1" dirty="0">
                <a:latin typeface="Times New Roman" pitchFamily="18" charset="0"/>
              </a:rPr>
              <a:t>2.  </a:t>
            </a:r>
            <a:r>
              <a:rPr kumimoji="1" lang="zh-CN" altLang="en-US" sz="2400" b="1" dirty="0">
                <a:latin typeface="Times New Roman" pitchFamily="18" charset="0"/>
              </a:rPr>
              <a:t>反馈网络及反馈系数的求解方法：</a:t>
            </a:r>
            <a:r>
              <a:rPr kumimoji="1" lang="zh-CN" altLang="en-US" sz="2400" b="1" dirty="0" smtClean="0">
                <a:latin typeface="Times New Roman" pitchFamily="18" charset="0"/>
              </a:rPr>
              <a:t>见</a:t>
            </a:r>
            <a:r>
              <a:rPr kumimoji="1" lang="en-US" altLang="zh-CN" sz="2400" b="1" dirty="0" smtClean="0">
                <a:latin typeface="Times New Roman" pitchFamily="18" charset="0"/>
              </a:rPr>
              <a:t>5.2</a:t>
            </a:r>
            <a:r>
              <a:rPr kumimoji="1" lang="zh-CN" altLang="en-US" sz="2400" b="1" dirty="0" smtClean="0">
                <a:latin typeface="Times New Roman" pitchFamily="18" charset="0"/>
              </a:rPr>
              <a:t>节</a:t>
            </a:r>
            <a:r>
              <a:rPr kumimoji="1" lang="zh-CN" altLang="en-US" sz="2400" b="1" dirty="0">
                <a:latin typeface="Times New Roman" pitchFamily="18" charset="0"/>
              </a:rPr>
              <a:t>。</a:t>
            </a:r>
          </a:p>
          <a:p>
            <a:pPr>
              <a:lnSpc>
                <a:spcPct val="120000"/>
              </a:lnSpc>
            </a:pPr>
            <a:r>
              <a:rPr kumimoji="1" lang="en-US" altLang="zh-CN" sz="2400" b="1" dirty="0">
                <a:latin typeface="Times New Roman" pitchFamily="18" charset="0"/>
              </a:rPr>
              <a:t>3.  </a:t>
            </a:r>
            <a:r>
              <a:rPr kumimoji="1" lang="zh-CN" altLang="en-US" sz="2400" b="1" dirty="0">
                <a:latin typeface="Times New Roman" pitchFamily="18" charset="0"/>
              </a:rPr>
              <a:t>负反馈放大电路动态参数的求解方法：</a:t>
            </a:r>
            <a:r>
              <a:rPr kumimoji="1" lang="zh-CN" altLang="en-US" sz="2400" b="1" dirty="0" smtClean="0">
                <a:latin typeface="Times New Roman" pitchFamily="18" charset="0"/>
              </a:rPr>
              <a:t>见</a:t>
            </a:r>
            <a:r>
              <a:rPr kumimoji="1" lang="en-US" altLang="zh-CN" sz="2400" b="1" dirty="0" smtClean="0">
                <a:latin typeface="Times New Roman" pitchFamily="18" charset="0"/>
              </a:rPr>
              <a:t>5.3</a:t>
            </a:r>
            <a:r>
              <a:rPr kumimoji="1" lang="zh-CN" altLang="en-US" sz="2400" b="1" dirty="0" smtClean="0">
                <a:latin typeface="Times New Roman" pitchFamily="18" charset="0"/>
              </a:rPr>
              <a:t>节</a:t>
            </a:r>
            <a:r>
              <a:rPr kumimoji="1" lang="zh-CN" altLang="en-US" sz="2400" b="1" dirty="0">
                <a:latin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9572">
                                            <p:txEl>
                                              <p:pRg st="0" end="0"/>
                                            </p:txEl>
                                          </p:spTgt>
                                        </p:tgtEl>
                                        <p:attrNameLst>
                                          <p:attrName>style.visibility</p:attrName>
                                        </p:attrNameLst>
                                      </p:cBhvr>
                                      <p:to>
                                        <p:strVal val="visible"/>
                                      </p:to>
                                    </p:set>
                                    <p:animEffect transition="in" filter="wipe(left)">
                                      <p:cBhvr>
                                        <p:cTn id="7" dur="500"/>
                                        <p:tgtEl>
                                          <p:spTgt spid="1095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9571"/>
                                        </p:tgtEl>
                                        <p:attrNameLst>
                                          <p:attrName>style.visibility</p:attrName>
                                        </p:attrNameLst>
                                      </p:cBhvr>
                                      <p:to>
                                        <p:strVal val="visible"/>
                                      </p:to>
                                    </p:set>
                                    <p:animEffect transition="in" filter="wipe(left)">
                                      <p:cBhvr>
                                        <p:cTn id="12" dur="500"/>
                                        <p:tgtEl>
                                          <p:spTgt spid="1095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9573">
                                            <p:txEl>
                                              <p:pRg st="0" end="0"/>
                                            </p:txEl>
                                          </p:spTgt>
                                        </p:tgtEl>
                                        <p:attrNameLst>
                                          <p:attrName>style.visibility</p:attrName>
                                        </p:attrNameLst>
                                      </p:cBhvr>
                                      <p:to>
                                        <p:strVal val="visible"/>
                                      </p:to>
                                    </p:set>
                                    <p:animEffect transition="in" filter="wipe(left)">
                                      <p:cBhvr>
                                        <p:cTn id="17" dur="500"/>
                                        <p:tgtEl>
                                          <p:spTgt spid="10957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9573">
                                            <p:txEl>
                                              <p:pRg st="1" end="1"/>
                                            </p:txEl>
                                          </p:spTgt>
                                        </p:tgtEl>
                                        <p:attrNameLst>
                                          <p:attrName>style.visibility</p:attrName>
                                        </p:attrNameLst>
                                      </p:cBhvr>
                                      <p:to>
                                        <p:strVal val="visible"/>
                                      </p:to>
                                    </p:set>
                                    <p:animEffect transition="in" filter="wipe(left)">
                                      <p:cBhvr>
                                        <p:cTn id="22" dur="500"/>
                                        <p:tgtEl>
                                          <p:spTgt spid="10957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9573">
                                            <p:txEl>
                                              <p:pRg st="2" end="2"/>
                                            </p:txEl>
                                          </p:spTgt>
                                        </p:tgtEl>
                                        <p:attrNameLst>
                                          <p:attrName>style.visibility</p:attrName>
                                        </p:attrNameLst>
                                      </p:cBhvr>
                                      <p:to>
                                        <p:strVal val="visible"/>
                                      </p:to>
                                    </p:set>
                                    <p:animEffect transition="in" filter="wipe(left)">
                                      <p:cBhvr>
                                        <p:cTn id="27" dur="500"/>
                                        <p:tgtEl>
                                          <p:spTgt spid="1095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2" grpId="0" build="p" autoUpdateAnimBg="0"/>
      <p:bldP spid="109573"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323850" y="642918"/>
            <a:ext cx="2663825" cy="866775"/>
          </a:xfrm>
          <a:noFill/>
        </p:spPr>
        <p:txBody>
          <a:bodyPr/>
          <a:lstStyle/>
          <a:p>
            <a:pPr algn="l"/>
            <a:r>
              <a:rPr lang="zh-CN" altLang="en-US" sz="3600" dirty="0" smtClean="0">
                <a:solidFill>
                  <a:srgbClr val="000000"/>
                </a:solidFill>
                <a:ea typeface="华文行楷" pitchFamily="2" charset="-122"/>
              </a:rPr>
              <a:t>讨论：</a:t>
            </a:r>
            <a:endParaRPr lang="zh-CN" altLang="en-US" sz="3600" dirty="0">
              <a:solidFill>
                <a:srgbClr val="000000"/>
              </a:solidFill>
              <a:ea typeface="华文行楷" pitchFamily="2" charset="-122"/>
            </a:endParaRPr>
          </a:p>
        </p:txBody>
      </p:sp>
      <p:sp>
        <p:nvSpPr>
          <p:cNvPr id="110595" name="Rectangle 3"/>
          <p:cNvSpPr>
            <a:spLocks noChangeArrowheads="1"/>
          </p:cNvSpPr>
          <p:nvPr/>
        </p:nvSpPr>
        <p:spPr bwMode="auto">
          <a:xfrm>
            <a:off x="3171825" y="2647950"/>
            <a:ext cx="9144000" cy="0"/>
          </a:xfrm>
          <a:prstGeom prst="rect">
            <a:avLst/>
          </a:prstGeom>
          <a:noFill/>
          <a:ln w="12700" cap="sq">
            <a:noFill/>
            <a:miter lim="800000"/>
            <a:headEnd type="none" w="sm" len="sm"/>
            <a:tailEnd type="none" w="sm" len="sm"/>
          </a:ln>
          <a:effectLst/>
        </p:spPr>
        <p:txBody>
          <a:bodyPr>
            <a:spAutoFit/>
          </a:bodyPr>
          <a:lstStyle/>
          <a:p>
            <a:endParaRPr lang="zh-CN" altLang="en-US"/>
          </a:p>
        </p:txBody>
      </p:sp>
      <p:sp>
        <p:nvSpPr>
          <p:cNvPr id="110596" name="Text Box 4"/>
          <p:cNvSpPr txBox="1">
            <a:spLocks noChangeArrowheads="1"/>
          </p:cNvSpPr>
          <p:nvPr/>
        </p:nvSpPr>
        <p:spPr bwMode="auto">
          <a:xfrm>
            <a:off x="611188" y="4508500"/>
            <a:ext cx="7924800" cy="1698625"/>
          </a:xfrm>
          <a:prstGeom prst="rect">
            <a:avLst/>
          </a:prstGeom>
          <a:noFill/>
          <a:ln w="12700" cap="sq">
            <a:noFill/>
            <a:miter lim="800000"/>
            <a:headEnd type="none" w="sm" len="sm"/>
            <a:tailEnd type="none" w="sm" len="sm"/>
          </a:ln>
          <a:effectLst/>
        </p:spPr>
        <p:txBody>
          <a:bodyPr>
            <a:spAutoFit/>
          </a:bodyPr>
          <a:lstStyle/>
          <a:p>
            <a:pPr>
              <a:lnSpc>
                <a:spcPct val="110000"/>
              </a:lnSpc>
            </a:pPr>
            <a:r>
              <a:rPr kumimoji="1" lang="en-US" altLang="zh-CN" sz="2400" b="1" dirty="0">
                <a:solidFill>
                  <a:srgbClr val="000000"/>
                </a:solidFill>
                <a:latin typeface="Times New Roman" pitchFamily="18" charset="0"/>
              </a:rPr>
              <a:t>    1.  </a:t>
            </a:r>
            <a:r>
              <a:rPr kumimoji="1" lang="zh-CN" altLang="en-US" sz="2400" b="1" dirty="0">
                <a:solidFill>
                  <a:srgbClr val="000000"/>
                </a:solidFill>
                <a:latin typeface="Times New Roman" pitchFamily="18" charset="0"/>
              </a:rPr>
              <a:t>引入了哪种组态的交流负反馈？深度负反馈条件下的电压放大倍数≈？输入电阻≈？输出电阻≈？</a:t>
            </a:r>
          </a:p>
          <a:p>
            <a:pPr>
              <a:lnSpc>
                <a:spcPct val="110000"/>
              </a:lnSpc>
            </a:pPr>
            <a:r>
              <a:rPr kumimoji="1" lang="zh-CN" altLang="en-US" sz="2400" b="1" dirty="0">
                <a:solidFill>
                  <a:srgbClr val="000000"/>
                </a:solidFill>
                <a:latin typeface="Times New Roman" pitchFamily="18" charset="0"/>
              </a:rPr>
              <a:t>    </a:t>
            </a:r>
            <a:r>
              <a:rPr kumimoji="1" lang="en-US" altLang="zh-CN" sz="2400" b="1" dirty="0">
                <a:solidFill>
                  <a:srgbClr val="000000"/>
                </a:solidFill>
                <a:latin typeface="Times New Roman" pitchFamily="18" charset="0"/>
              </a:rPr>
              <a:t>2. </a:t>
            </a:r>
            <a:r>
              <a:rPr kumimoji="1" lang="zh-CN" altLang="en-US" sz="2400" b="1" dirty="0">
                <a:solidFill>
                  <a:srgbClr val="000000"/>
                </a:solidFill>
                <a:latin typeface="Times New Roman" pitchFamily="18" charset="0"/>
              </a:rPr>
              <a:t>若</a:t>
            </a:r>
            <a:r>
              <a:rPr kumimoji="1" lang="en-US" altLang="zh-CN" sz="2400" b="1" i="1" dirty="0" err="1">
                <a:solidFill>
                  <a:srgbClr val="000000"/>
                </a:solidFill>
                <a:latin typeface="Times New Roman" pitchFamily="18" charset="0"/>
              </a:rPr>
              <a:t>u</a:t>
            </a:r>
            <a:r>
              <a:rPr kumimoji="1" lang="en-US" altLang="zh-CN" sz="2400" b="1" baseline="-25000" dirty="0" err="1">
                <a:solidFill>
                  <a:srgbClr val="000000"/>
                </a:solidFill>
                <a:latin typeface="Times New Roman" pitchFamily="18" charset="0"/>
              </a:rPr>
              <a:t>I</a:t>
            </a:r>
            <a:r>
              <a:rPr kumimoji="1" lang="en-US" altLang="zh-CN" sz="2400" b="1" dirty="0">
                <a:solidFill>
                  <a:srgbClr val="000000"/>
                </a:solidFill>
                <a:latin typeface="Times New Roman" pitchFamily="18" charset="0"/>
              </a:rPr>
              <a:t>=1V</a:t>
            </a:r>
            <a:r>
              <a:rPr kumimoji="1" lang="zh-CN" altLang="en-US" sz="2400" b="1" dirty="0">
                <a:solidFill>
                  <a:srgbClr val="000000"/>
                </a:solidFill>
                <a:latin typeface="Times New Roman" pitchFamily="18" charset="0"/>
              </a:rPr>
              <a:t>，则在正常情况下</a:t>
            </a:r>
            <a:r>
              <a:rPr kumimoji="1" lang="zh-CN" altLang="en-US" sz="2400" b="1" dirty="0" smtClean="0">
                <a:solidFill>
                  <a:srgbClr val="000000"/>
                </a:solidFill>
                <a:latin typeface="Times New Roman" pitchFamily="18" charset="0"/>
              </a:rPr>
              <a:t>和</a:t>
            </a:r>
            <a:r>
              <a:rPr kumimoji="1" lang="en-US" altLang="zh-CN" sz="2400" b="1" i="1" dirty="0" smtClean="0">
                <a:solidFill>
                  <a:srgbClr val="000000"/>
                </a:solidFill>
                <a:latin typeface="Times New Roman" pitchFamily="18" charset="0"/>
              </a:rPr>
              <a:t>R</a:t>
            </a:r>
            <a:r>
              <a:rPr kumimoji="1" lang="en-US" altLang="zh-CN" sz="2400" b="1" baseline="-25000" dirty="0" smtClean="0">
                <a:solidFill>
                  <a:srgbClr val="000000"/>
                </a:solidFill>
                <a:latin typeface="Times New Roman" pitchFamily="18" charset="0"/>
              </a:rPr>
              <a:t>3</a:t>
            </a:r>
            <a:r>
              <a:rPr kumimoji="1" lang="zh-CN" altLang="en-US" sz="2400" b="1" dirty="0">
                <a:solidFill>
                  <a:srgbClr val="000000"/>
                </a:solidFill>
                <a:latin typeface="Times New Roman" pitchFamily="18" charset="0"/>
              </a:rPr>
              <a:t>、 </a:t>
            </a:r>
            <a:r>
              <a:rPr kumimoji="1" lang="en-US" altLang="zh-CN" sz="2400" b="1" i="1" dirty="0">
                <a:solidFill>
                  <a:srgbClr val="000000"/>
                </a:solidFill>
                <a:latin typeface="Times New Roman" pitchFamily="18" charset="0"/>
              </a:rPr>
              <a:t>R</a:t>
            </a:r>
            <a:r>
              <a:rPr kumimoji="1" lang="en-US" altLang="zh-CN" sz="2400" b="1" baseline="-25000" dirty="0">
                <a:solidFill>
                  <a:srgbClr val="000000"/>
                </a:solidFill>
                <a:latin typeface="Times New Roman" pitchFamily="18" charset="0"/>
              </a:rPr>
              <a:t>5</a:t>
            </a:r>
            <a:r>
              <a:rPr kumimoji="1" lang="zh-CN" altLang="en-US" sz="2400" b="1" dirty="0">
                <a:solidFill>
                  <a:srgbClr val="000000"/>
                </a:solidFill>
                <a:latin typeface="Times New Roman" pitchFamily="18" charset="0"/>
              </a:rPr>
              <a:t>、 </a:t>
            </a:r>
            <a:r>
              <a:rPr kumimoji="1" lang="en-US" altLang="zh-CN" sz="2400" b="1" i="1" dirty="0">
                <a:solidFill>
                  <a:srgbClr val="000000"/>
                </a:solidFill>
                <a:latin typeface="Times New Roman" pitchFamily="18" charset="0"/>
              </a:rPr>
              <a:t>R</a:t>
            </a:r>
            <a:r>
              <a:rPr kumimoji="1" lang="en-US" altLang="zh-CN" sz="2400" b="1" baseline="-25000" dirty="0">
                <a:solidFill>
                  <a:srgbClr val="000000"/>
                </a:solidFill>
                <a:latin typeface="Times New Roman" pitchFamily="18" charset="0"/>
              </a:rPr>
              <a:t>6</a:t>
            </a:r>
            <a:r>
              <a:rPr kumimoji="1" lang="zh-CN" altLang="en-US" sz="2400" b="1" dirty="0">
                <a:solidFill>
                  <a:srgbClr val="000000"/>
                </a:solidFill>
                <a:latin typeface="Times New Roman" pitchFamily="18" charset="0"/>
              </a:rPr>
              <a:t>分别出现短路、断路情况下</a:t>
            </a:r>
            <a:r>
              <a:rPr kumimoji="1" lang="en-US" altLang="zh-CN" sz="2400" b="1" i="1" dirty="0" err="1">
                <a:solidFill>
                  <a:srgbClr val="000000"/>
                </a:solidFill>
                <a:latin typeface="Times New Roman" pitchFamily="18" charset="0"/>
              </a:rPr>
              <a:t>u</a:t>
            </a:r>
            <a:r>
              <a:rPr kumimoji="1" lang="en-US" altLang="zh-CN" sz="2400" b="1" baseline="-25000" dirty="0" err="1">
                <a:solidFill>
                  <a:srgbClr val="000000"/>
                </a:solidFill>
                <a:latin typeface="Times New Roman" pitchFamily="18" charset="0"/>
              </a:rPr>
              <a:t>O</a:t>
            </a:r>
            <a:r>
              <a:rPr kumimoji="1" lang="en-US" altLang="zh-CN" sz="2400" b="1" dirty="0">
                <a:solidFill>
                  <a:srgbClr val="000000"/>
                </a:solidFill>
                <a:latin typeface="Times New Roman" pitchFamily="18" charset="0"/>
              </a:rPr>
              <a:t>=?</a:t>
            </a:r>
          </a:p>
        </p:txBody>
      </p:sp>
      <p:sp>
        <p:nvSpPr>
          <p:cNvPr id="110597" name="Rectangle 5"/>
          <p:cNvSpPr>
            <a:spLocks noChangeArrowheads="1"/>
          </p:cNvSpPr>
          <p:nvPr/>
        </p:nvSpPr>
        <p:spPr bwMode="auto">
          <a:xfrm>
            <a:off x="1905000" y="2438400"/>
            <a:ext cx="9144000" cy="0"/>
          </a:xfrm>
          <a:prstGeom prst="rect">
            <a:avLst/>
          </a:prstGeom>
          <a:noFill/>
          <a:ln w="12700" cap="sq">
            <a:noFill/>
            <a:miter lim="800000"/>
            <a:headEnd type="none" w="sm" len="sm"/>
            <a:tailEnd type="none" w="sm" len="sm"/>
          </a:ln>
          <a:effectLst/>
        </p:spPr>
        <p:txBody>
          <a:bodyPr>
            <a:spAutoFit/>
          </a:bodyPr>
          <a:lstStyle/>
          <a:p>
            <a:endParaRPr lang="zh-CN" altLang="en-US"/>
          </a:p>
        </p:txBody>
      </p:sp>
      <p:graphicFrame>
        <p:nvGraphicFramePr>
          <p:cNvPr id="110598" name="Object 6"/>
          <p:cNvGraphicFramePr>
            <a:graphicFrameLocks noGrp="1" noChangeAspect="1"/>
          </p:cNvGraphicFramePr>
          <p:nvPr>
            <p:ph idx="1"/>
          </p:nvPr>
        </p:nvGraphicFramePr>
        <p:xfrm>
          <a:off x="1979613" y="981075"/>
          <a:ext cx="5184775" cy="3367088"/>
        </p:xfrm>
        <a:graphic>
          <a:graphicData uri="http://schemas.openxmlformats.org/presentationml/2006/ole">
            <mc:AlternateContent xmlns:mc="http://schemas.openxmlformats.org/markup-compatibility/2006">
              <mc:Choice xmlns:v="urn:schemas-microsoft-com:vml" Requires="v">
                <p:oleObj spid="_x0000_s211979" name="VISIO" r:id="rId3" imgW="3014280" imgH="1957320" progId="Visio.Drawing.5">
                  <p:embed/>
                </p:oleObj>
              </mc:Choice>
              <mc:Fallback>
                <p:oleObj name="VISIO" r:id="rId3" imgW="3014280" imgH="1957320" progId="Visio.Drawing.5">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981075"/>
                        <a:ext cx="5184775" cy="3367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23850" y="981075"/>
            <a:ext cx="5200650" cy="431800"/>
          </a:xfrm>
          <a:noFill/>
        </p:spPr>
        <p:txBody>
          <a:bodyPr/>
          <a:lstStyle/>
          <a:p>
            <a:pPr algn="l"/>
            <a:r>
              <a:rPr lang="en-US" altLang="zh-CN" sz="3200">
                <a:solidFill>
                  <a:schemeClr val="tx1"/>
                </a:solidFill>
                <a:latin typeface="华文行楷" pitchFamily="2" charset="-122"/>
                <a:ea typeface="华文行楷" pitchFamily="2" charset="-122"/>
              </a:rPr>
              <a:t>4. </a:t>
            </a:r>
            <a:r>
              <a:rPr lang="zh-CN" altLang="en-US" sz="3200">
                <a:solidFill>
                  <a:schemeClr val="tx1"/>
                </a:solidFill>
                <a:latin typeface="华文行楷" pitchFamily="2" charset="-122"/>
                <a:ea typeface="华文行楷" pitchFamily="2" charset="-122"/>
              </a:rPr>
              <a:t>局部反馈和级间反馈</a:t>
            </a:r>
          </a:p>
        </p:txBody>
      </p:sp>
      <p:sp>
        <p:nvSpPr>
          <p:cNvPr id="25603" name="Text Box 3"/>
          <p:cNvSpPr txBox="1">
            <a:spLocks noChangeArrowheads="1"/>
          </p:cNvSpPr>
          <p:nvPr/>
        </p:nvSpPr>
        <p:spPr bwMode="auto">
          <a:xfrm>
            <a:off x="725488" y="1357298"/>
            <a:ext cx="7467600" cy="1379545"/>
          </a:xfrm>
          <a:prstGeom prst="rect">
            <a:avLst/>
          </a:prstGeom>
          <a:noFill/>
          <a:ln w="9525">
            <a:noFill/>
            <a:miter lim="800000"/>
            <a:headEnd/>
            <a:tailEnd/>
          </a:ln>
          <a:effectLst/>
        </p:spPr>
        <p:txBody>
          <a:bodyPr>
            <a:spAutoFit/>
          </a:bodyPr>
          <a:lstStyle/>
          <a:p>
            <a:pPr>
              <a:lnSpc>
                <a:spcPct val="120000"/>
              </a:lnSpc>
              <a:spcBef>
                <a:spcPts val="0"/>
              </a:spcBef>
            </a:pPr>
            <a:r>
              <a:rPr kumimoji="1" lang="en-US" altLang="zh-CN" sz="2400" dirty="0">
                <a:latin typeface="Times New Roman" pitchFamily="18" charset="0"/>
              </a:rPr>
              <a:t>    </a:t>
            </a:r>
            <a:r>
              <a:rPr kumimoji="1" lang="en-US" altLang="zh-CN" sz="2400" dirty="0" smtClean="0">
                <a:latin typeface="Times New Roman" pitchFamily="18" charset="0"/>
              </a:rPr>
              <a:t>    </a:t>
            </a:r>
            <a:r>
              <a:rPr kumimoji="1" lang="zh-CN" altLang="en-US" sz="2400" b="1" dirty="0" smtClean="0">
                <a:latin typeface="Times New Roman" pitchFamily="18" charset="0"/>
              </a:rPr>
              <a:t>只</a:t>
            </a:r>
            <a:r>
              <a:rPr kumimoji="1" lang="zh-CN" altLang="en-US" sz="2400" b="1" dirty="0">
                <a:latin typeface="Times New Roman" pitchFamily="18" charset="0"/>
              </a:rPr>
              <a:t>对多级放大电路中某一级起反馈作用的称为局部反馈，将多级放大电路的输出量引回到其输入级的输入回路的称为级间反馈。</a:t>
            </a:r>
          </a:p>
        </p:txBody>
      </p:sp>
      <p:graphicFrame>
        <p:nvGraphicFramePr>
          <p:cNvPr id="25604" name="Object 4"/>
          <p:cNvGraphicFramePr>
            <a:graphicFrameLocks noChangeAspect="1"/>
          </p:cNvGraphicFramePr>
          <p:nvPr/>
        </p:nvGraphicFramePr>
        <p:xfrm>
          <a:off x="1258888" y="3141663"/>
          <a:ext cx="6096000" cy="2195512"/>
        </p:xfrm>
        <a:graphic>
          <a:graphicData uri="http://schemas.openxmlformats.org/presentationml/2006/ole">
            <mc:AlternateContent xmlns:mc="http://schemas.openxmlformats.org/markup-compatibility/2006">
              <mc:Choice xmlns:v="urn:schemas-microsoft-com:vml" Requires="v">
                <p:oleObj spid="_x0000_s158731" name="Photo Editor 照片" r:id="rId3" imgW="16257143" imgH="5858693" progId="">
                  <p:embed/>
                </p:oleObj>
              </mc:Choice>
              <mc:Fallback>
                <p:oleObj name="Photo Editor 照片" r:id="rId3" imgW="16257143" imgH="5858693"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3141663"/>
                        <a:ext cx="6096000" cy="219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5"/>
          <p:cNvGrpSpPr>
            <a:grpSpLocks/>
          </p:cNvGrpSpPr>
          <p:nvPr/>
        </p:nvGrpSpPr>
        <p:grpSpPr bwMode="auto">
          <a:xfrm>
            <a:off x="4864100" y="3497263"/>
            <a:ext cx="1846263" cy="771525"/>
            <a:chOff x="3087" y="2192"/>
            <a:chExt cx="1163" cy="486"/>
          </a:xfrm>
        </p:grpSpPr>
        <p:sp>
          <p:nvSpPr>
            <p:cNvPr id="25606" name="Line 6"/>
            <p:cNvSpPr>
              <a:spLocks noChangeShapeType="1"/>
            </p:cNvSpPr>
            <p:nvPr/>
          </p:nvSpPr>
          <p:spPr bwMode="auto">
            <a:xfrm flipV="1">
              <a:off x="3101" y="2208"/>
              <a:ext cx="0" cy="336"/>
            </a:xfrm>
            <a:prstGeom prst="line">
              <a:avLst/>
            </a:prstGeom>
            <a:noFill/>
            <a:ln w="28575">
              <a:solidFill>
                <a:srgbClr val="00CC00"/>
              </a:solidFill>
              <a:round/>
              <a:headEnd/>
              <a:tailEnd/>
            </a:ln>
            <a:effectLst/>
          </p:spPr>
          <p:txBody>
            <a:bodyPr/>
            <a:lstStyle/>
            <a:p>
              <a:endParaRPr lang="zh-CN" altLang="en-US"/>
            </a:p>
          </p:txBody>
        </p:sp>
        <p:sp>
          <p:nvSpPr>
            <p:cNvPr id="25607" name="Line 7"/>
            <p:cNvSpPr>
              <a:spLocks noChangeShapeType="1"/>
            </p:cNvSpPr>
            <p:nvPr/>
          </p:nvSpPr>
          <p:spPr bwMode="auto">
            <a:xfrm>
              <a:off x="3087" y="2192"/>
              <a:ext cx="432" cy="0"/>
            </a:xfrm>
            <a:prstGeom prst="line">
              <a:avLst/>
            </a:prstGeom>
            <a:noFill/>
            <a:ln w="28575">
              <a:solidFill>
                <a:srgbClr val="00CC00"/>
              </a:solidFill>
              <a:round/>
              <a:headEnd/>
              <a:tailEnd/>
            </a:ln>
            <a:effectLst/>
          </p:spPr>
          <p:txBody>
            <a:bodyPr/>
            <a:lstStyle/>
            <a:p>
              <a:endParaRPr lang="zh-CN" altLang="en-US"/>
            </a:p>
          </p:txBody>
        </p:sp>
        <p:sp>
          <p:nvSpPr>
            <p:cNvPr id="25608" name="Line 8"/>
            <p:cNvSpPr>
              <a:spLocks noChangeShapeType="1"/>
            </p:cNvSpPr>
            <p:nvPr/>
          </p:nvSpPr>
          <p:spPr bwMode="auto">
            <a:xfrm>
              <a:off x="3770" y="2198"/>
              <a:ext cx="480" cy="0"/>
            </a:xfrm>
            <a:prstGeom prst="line">
              <a:avLst/>
            </a:prstGeom>
            <a:noFill/>
            <a:ln w="28575">
              <a:solidFill>
                <a:srgbClr val="00CC00"/>
              </a:solidFill>
              <a:round/>
              <a:headEnd/>
              <a:tailEnd/>
            </a:ln>
            <a:effectLst/>
          </p:spPr>
          <p:txBody>
            <a:bodyPr/>
            <a:lstStyle/>
            <a:p>
              <a:endParaRPr lang="zh-CN" altLang="en-US"/>
            </a:p>
          </p:txBody>
        </p:sp>
        <p:sp>
          <p:nvSpPr>
            <p:cNvPr id="25609" name="Line 9"/>
            <p:cNvSpPr>
              <a:spLocks noChangeShapeType="1"/>
            </p:cNvSpPr>
            <p:nvPr/>
          </p:nvSpPr>
          <p:spPr bwMode="auto">
            <a:xfrm>
              <a:off x="4250" y="2198"/>
              <a:ext cx="0" cy="480"/>
            </a:xfrm>
            <a:prstGeom prst="line">
              <a:avLst/>
            </a:prstGeom>
            <a:noFill/>
            <a:ln w="28575">
              <a:solidFill>
                <a:srgbClr val="00CC00"/>
              </a:solidFill>
              <a:round/>
              <a:headEnd/>
              <a:tailEnd/>
            </a:ln>
            <a:effectLst/>
          </p:spPr>
          <p:txBody>
            <a:bodyPr/>
            <a:lstStyle/>
            <a:p>
              <a:endParaRPr lang="zh-CN" altLang="en-US"/>
            </a:p>
          </p:txBody>
        </p:sp>
      </p:grpSp>
      <p:grpSp>
        <p:nvGrpSpPr>
          <p:cNvPr id="3" name="Group 10"/>
          <p:cNvGrpSpPr>
            <a:grpSpLocks/>
          </p:cNvGrpSpPr>
          <p:nvPr/>
        </p:nvGrpSpPr>
        <p:grpSpPr bwMode="auto">
          <a:xfrm>
            <a:off x="2230438" y="4360863"/>
            <a:ext cx="4476750" cy="914400"/>
            <a:chOff x="1428" y="2736"/>
            <a:chExt cx="2820" cy="576"/>
          </a:xfrm>
        </p:grpSpPr>
        <p:sp>
          <p:nvSpPr>
            <p:cNvPr id="25611" name="Line 11"/>
            <p:cNvSpPr>
              <a:spLocks noChangeShapeType="1"/>
            </p:cNvSpPr>
            <p:nvPr/>
          </p:nvSpPr>
          <p:spPr bwMode="auto">
            <a:xfrm>
              <a:off x="4248" y="2761"/>
              <a:ext cx="0" cy="528"/>
            </a:xfrm>
            <a:prstGeom prst="line">
              <a:avLst/>
            </a:prstGeom>
            <a:noFill/>
            <a:ln w="28575">
              <a:solidFill>
                <a:srgbClr val="FF0000"/>
              </a:solidFill>
              <a:round/>
              <a:headEnd/>
              <a:tailEnd/>
            </a:ln>
            <a:effectLst/>
          </p:spPr>
          <p:txBody>
            <a:bodyPr/>
            <a:lstStyle/>
            <a:p>
              <a:endParaRPr lang="zh-CN" altLang="en-US"/>
            </a:p>
          </p:txBody>
        </p:sp>
        <p:sp>
          <p:nvSpPr>
            <p:cNvPr id="25612" name="Line 12"/>
            <p:cNvSpPr>
              <a:spLocks noChangeShapeType="1"/>
            </p:cNvSpPr>
            <p:nvPr/>
          </p:nvSpPr>
          <p:spPr bwMode="auto">
            <a:xfrm flipH="1">
              <a:off x="2352" y="3289"/>
              <a:ext cx="1886" cy="0"/>
            </a:xfrm>
            <a:prstGeom prst="line">
              <a:avLst/>
            </a:prstGeom>
            <a:noFill/>
            <a:ln w="28575">
              <a:solidFill>
                <a:srgbClr val="FF0000"/>
              </a:solidFill>
              <a:round/>
              <a:headEnd/>
              <a:tailEnd/>
            </a:ln>
            <a:effectLst/>
          </p:spPr>
          <p:txBody>
            <a:bodyPr/>
            <a:lstStyle/>
            <a:p>
              <a:endParaRPr lang="zh-CN" altLang="en-US"/>
            </a:p>
          </p:txBody>
        </p:sp>
        <p:sp>
          <p:nvSpPr>
            <p:cNvPr id="25613" name="Line 13"/>
            <p:cNvSpPr>
              <a:spLocks noChangeShapeType="1"/>
            </p:cNvSpPr>
            <p:nvPr/>
          </p:nvSpPr>
          <p:spPr bwMode="auto">
            <a:xfrm flipH="1">
              <a:off x="1428" y="3289"/>
              <a:ext cx="672" cy="0"/>
            </a:xfrm>
            <a:prstGeom prst="line">
              <a:avLst/>
            </a:prstGeom>
            <a:noFill/>
            <a:ln w="28575">
              <a:solidFill>
                <a:srgbClr val="FF0000"/>
              </a:solidFill>
              <a:round/>
              <a:headEnd/>
              <a:tailEnd/>
            </a:ln>
            <a:effectLst/>
          </p:spPr>
          <p:txBody>
            <a:bodyPr/>
            <a:lstStyle/>
            <a:p>
              <a:endParaRPr lang="zh-CN" altLang="en-US"/>
            </a:p>
          </p:txBody>
        </p:sp>
        <p:sp>
          <p:nvSpPr>
            <p:cNvPr id="25614" name="Line 14"/>
            <p:cNvSpPr>
              <a:spLocks noChangeShapeType="1"/>
            </p:cNvSpPr>
            <p:nvPr/>
          </p:nvSpPr>
          <p:spPr bwMode="auto">
            <a:xfrm flipV="1">
              <a:off x="1439" y="2736"/>
              <a:ext cx="0" cy="576"/>
            </a:xfrm>
            <a:prstGeom prst="line">
              <a:avLst/>
            </a:prstGeom>
            <a:noFill/>
            <a:ln w="28575">
              <a:solidFill>
                <a:srgbClr val="FF0000"/>
              </a:solidFill>
              <a:round/>
              <a:headEnd/>
              <a:tailEnd/>
            </a:ln>
            <a:effectLst/>
          </p:spPr>
          <p:txBody>
            <a:bodyPr/>
            <a:lstStyle/>
            <a:p>
              <a:endParaRPr lang="zh-CN" altLang="en-US"/>
            </a:p>
          </p:txBody>
        </p:sp>
      </p:grpSp>
      <p:sp>
        <p:nvSpPr>
          <p:cNvPr id="25615" name="AutoShape 15"/>
          <p:cNvSpPr>
            <a:spLocks/>
          </p:cNvSpPr>
          <p:nvPr/>
        </p:nvSpPr>
        <p:spPr bwMode="auto">
          <a:xfrm>
            <a:off x="1258888" y="2913063"/>
            <a:ext cx="3665537" cy="457200"/>
          </a:xfrm>
          <a:prstGeom prst="borderCallout1">
            <a:avLst>
              <a:gd name="adj1" fmla="val 25000"/>
              <a:gd name="adj2" fmla="val 102079"/>
              <a:gd name="adj3" fmla="val 100000"/>
              <a:gd name="adj4" fmla="val 119097"/>
            </a:avLst>
          </a:prstGeom>
          <a:solidFill>
            <a:srgbClr val="FFFFCC"/>
          </a:solidFill>
          <a:ln w="19050">
            <a:solidFill>
              <a:srgbClr val="FF3300"/>
            </a:solidFill>
            <a:miter lim="800000"/>
            <a:headEnd/>
            <a:tailEnd/>
          </a:ln>
          <a:effectLst/>
        </p:spPr>
        <p:txBody>
          <a:bodyPr/>
          <a:lstStyle/>
          <a:p>
            <a:pPr algn="ctr"/>
            <a:r>
              <a:rPr kumimoji="1" lang="zh-CN" altLang="en-US" sz="2400" b="1">
                <a:latin typeface="Times New Roman" pitchFamily="18" charset="0"/>
              </a:rPr>
              <a:t>通过</a:t>
            </a:r>
            <a:r>
              <a:rPr kumimoji="1" lang="en-US" altLang="zh-CN" sz="2400" b="1" i="1">
                <a:latin typeface="Times New Roman" pitchFamily="18" charset="0"/>
              </a:rPr>
              <a:t>R</a:t>
            </a:r>
            <a:r>
              <a:rPr kumimoji="1" lang="en-US" altLang="zh-CN" sz="2400" b="1" baseline="-25000">
                <a:latin typeface="Times New Roman" pitchFamily="18" charset="0"/>
              </a:rPr>
              <a:t>3</a:t>
            </a:r>
            <a:r>
              <a:rPr kumimoji="1" lang="zh-CN" altLang="en-US" sz="2400" b="1">
                <a:latin typeface="Times New Roman" pitchFamily="18" charset="0"/>
              </a:rPr>
              <a:t>引入的是局部反馈</a:t>
            </a:r>
          </a:p>
        </p:txBody>
      </p:sp>
      <p:sp>
        <p:nvSpPr>
          <p:cNvPr id="25616" name="AutoShape 16"/>
          <p:cNvSpPr>
            <a:spLocks/>
          </p:cNvSpPr>
          <p:nvPr/>
        </p:nvSpPr>
        <p:spPr bwMode="auto">
          <a:xfrm>
            <a:off x="3959225" y="5360988"/>
            <a:ext cx="3776663" cy="447675"/>
          </a:xfrm>
          <a:prstGeom prst="borderCallout1">
            <a:avLst>
              <a:gd name="adj1" fmla="val 25532"/>
              <a:gd name="adj2" fmla="val -2019"/>
              <a:gd name="adj3" fmla="val -3903"/>
              <a:gd name="adj4" fmla="val -9708"/>
            </a:avLst>
          </a:prstGeom>
          <a:solidFill>
            <a:srgbClr val="FFFFCC"/>
          </a:solidFill>
          <a:ln w="19050">
            <a:solidFill>
              <a:srgbClr val="FF3300"/>
            </a:solidFill>
            <a:miter lim="800000"/>
            <a:headEnd/>
            <a:tailEnd/>
          </a:ln>
          <a:effectLst/>
        </p:spPr>
        <p:txBody>
          <a:bodyPr/>
          <a:lstStyle/>
          <a:p>
            <a:pPr algn="ctr"/>
            <a:r>
              <a:rPr kumimoji="1" lang="zh-CN" altLang="en-US" sz="2400" b="1">
                <a:latin typeface="Times New Roman" pitchFamily="18" charset="0"/>
              </a:rPr>
              <a:t>通过</a:t>
            </a:r>
            <a:r>
              <a:rPr kumimoji="1" lang="en-US" altLang="zh-CN" sz="2400" b="1" i="1">
                <a:latin typeface="Times New Roman" pitchFamily="18" charset="0"/>
              </a:rPr>
              <a:t>R</a:t>
            </a:r>
            <a:r>
              <a:rPr kumimoji="1" lang="en-US" altLang="zh-CN" sz="2400" b="1" baseline="-25000">
                <a:latin typeface="Times New Roman" pitchFamily="18" charset="0"/>
              </a:rPr>
              <a:t>4</a:t>
            </a:r>
            <a:r>
              <a:rPr kumimoji="1" lang="zh-CN" altLang="en-US" sz="2400" b="1">
                <a:latin typeface="Times New Roman" pitchFamily="18" charset="0"/>
              </a:rPr>
              <a:t>引入的是级间反馈</a:t>
            </a:r>
            <a:endParaRPr kumimoji="1" lang="zh-CN" altLang="en-US" sz="2400">
              <a:latin typeface="Times New Roman" pitchFamily="18" charset="0"/>
            </a:endParaRPr>
          </a:p>
        </p:txBody>
      </p:sp>
      <p:sp>
        <p:nvSpPr>
          <p:cNvPr id="25617" name="Text Box 17"/>
          <p:cNvSpPr txBox="1">
            <a:spLocks noChangeArrowheads="1"/>
          </p:cNvSpPr>
          <p:nvPr/>
        </p:nvSpPr>
        <p:spPr bwMode="auto">
          <a:xfrm>
            <a:off x="1030288" y="5884863"/>
            <a:ext cx="6248400" cy="457200"/>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A50021"/>
                </a:solidFill>
                <a:latin typeface="Times New Roman" pitchFamily="18" charset="0"/>
              </a:rPr>
              <a:t>通常，重点研究级间反馈或称总体反馈。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wipe(left)">
                                      <p:cBhvr>
                                        <p:cTn id="7" dur="500"/>
                                        <p:tgtEl>
                                          <p:spTgt spid="25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604"/>
                                        </p:tgtEl>
                                        <p:attrNameLst>
                                          <p:attrName>style.visibility</p:attrName>
                                        </p:attrNameLst>
                                      </p:cBhvr>
                                      <p:to>
                                        <p:strVal val="visible"/>
                                      </p:to>
                                    </p:set>
                                    <p:animEffect transition="in" filter="wipe(left)">
                                      <p:cBhvr>
                                        <p:cTn id="12" dur="500"/>
                                        <p:tgtEl>
                                          <p:spTgt spid="256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56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56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5617"/>
                                        </p:tgtEl>
                                        <p:attrNameLst>
                                          <p:attrName>style.visibility</p:attrName>
                                        </p:attrNameLst>
                                      </p:cBhvr>
                                      <p:to>
                                        <p:strVal val="visible"/>
                                      </p:to>
                                    </p:set>
                                    <p:animEffect transition="in" filter="wipe(left)">
                                      <p:cBhvr>
                                        <p:cTn id="35" dur="500"/>
                                        <p:tgtEl>
                                          <p:spTgt spid="25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autoUpdateAnimBg="0"/>
      <p:bldP spid="25615" grpId="0" animBg="1" autoUpdateAnimBg="0"/>
      <p:bldP spid="25616" grpId="0" animBg="1" autoUpdateAnimBg="0"/>
      <p:bldP spid="25617"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50825" y="765175"/>
            <a:ext cx="6372225" cy="698500"/>
          </a:xfrm>
          <a:noFill/>
        </p:spPr>
        <p:txBody>
          <a:bodyPr/>
          <a:lstStyle/>
          <a:p>
            <a:pPr algn="l">
              <a:lnSpc>
                <a:spcPct val="120000"/>
              </a:lnSpc>
            </a:pPr>
            <a:r>
              <a:rPr lang="zh-CN" altLang="en-US" sz="3200">
                <a:solidFill>
                  <a:schemeClr val="tx1"/>
                </a:solidFill>
                <a:ea typeface="华文行楷" pitchFamily="2" charset="-122"/>
              </a:rPr>
              <a:t>二、交流负反馈的四种组态</a:t>
            </a:r>
            <a:endParaRPr lang="zh-CN" altLang="en-US" sz="3200" b="1">
              <a:solidFill>
                <a:schemeClr val="tx1"/>
              </a:solidFill>
              <a:latin typeface="宋体" charset="-122"/>
              <a:ea typeface="华文行楷" pitchFamily="2" charset="-122"/>
            </a:endParaRPr>
          </a:p>
        </p:txBody>
      </p:sp>
      <p:sp>
        <p:nvSpPr>
          <p:cNvPr id="26627" name="Text Box 3"/>
          <p:cNvSpPr txBox="1">
            <a:spLocks noChangeArrowheads="1"/>
          </p:cNvSpPr>
          <p:nvPr/>
        </p:nvSpPr>
        <p:spPr bwMode="auto">
          <a:xfrm>
            <a:off x="685800" y="2743200"/>
            <a:ext cx="4114800" cy="1261884"/>
          </a:xfrm>
          <a:prstGeom prst="rect">
            <a:avLst/>
          </a:prstGeom>
          <a:noFill/>
          <a:ln w="9525">
            <a:noFill/>
            <a:miter lim="800000"/>
            <a:headEnd/>
            <a:tailEnd/>
          </a:ln>
          <a:effectLst/>
        </p:spPr>
        <p:txBody>
          <a:bodyPr>
            <a:spAutoFit/>
          </a:bodyPr>
          <a:lstStyle/>
          <a:p>
            <a:pPr eaLnBrk="0" hangingPunct="0">
              <a:spcBef>
                <a:spcPct val="50000"/>
              </a:spcBef>
            </a:pPr>
            <a:r>
              <a:rPr lang="en-US" altLang="zh-CN" sz="2800" dirty="0">
                <a:latin typeface="Times New Roman" pitchFamily="18" charset="0"/>
                <a:ea typeface="华文新魏" pitchFamily="2" charset="-122"/>
              </a:rPr>
              <a:t>    </a:t>
            </a:r>
            <a:r>
              <a:rPr lang="en-US" altLang="zh-CN" sz="2800" dirty="0" smtClean="0">
                <a:latin typeface="Times New Roman" pitchFamily="18" charset="0"/>
                <a:ea typeface="华文新魏" pitchFamily="2" charset="-122"/>
              </a:rPr>
              <a:t>   </a:t>
            </a:r>
            <a:r>
              <a:rPr lang="zh-CN" altLang="en-US" sz="2400" b="1" dirty="0" smtClean="0">
                <a:latin typeface="Times New Roman" pitchFamily="18" charset="0"/>
              </a:rPr>
              <a:t>将</a:t>
            </a:r>
            <a:r>
              <a:rPr lang="zh-CN" altLang="en-US" sz="2400" b="1" dirty="0">
                <a:latin typeface="Times New Roman" pitchFamily="18" charset="0"/>
              </a:rPr>
              <a:t>输出电压的一部分或全部引回到输入回路来影响净输入量的为电压反馈，即</a:t>
            </a:r>
          </a:p>
        </p:txBody>
      </p:sp>
      <p:graphicFrame>
        <p:nvGraphicFramePr>
          <p:cNvPr id="26628" name="Object 4"/>
          <p:cNvGraphicFramePr>
            <a:graphicFrameLocks noChangeAspect="1"/>
          </p:cNvGraphicFramePr>
          <p:nvPr/>
        </p:nvGraphicFramePr>
        <p:xfrm>
          <a:off x="3276600" y="4038600"/>
          <a:ext cx="1219200" cy="538163"/>
        </p:xfrm>
        <a:graphic>
          <a:graphicData uri="http://schemas.openxmlformats.org/presentationml/2006/ole">
            <mc:AlternateContent xmlns:mc="http://schemas.openxmlformats.org/markup-compatibility/2006">
              <mc:Choice xmlns:v="urn:schemas-microsoft-com:vml" Requires="v">
                <p:oleObj spid="_x0000_s159773" name="Equation" r:id="rId3" imgW="545760" imgH="241200" progId="Equation.3">
                  <p:embed/>
                </p:oleObj>
              </mc:Choice>
              <mc:Fallback>
                <p:oleObj name="Equation" r:id="rId3" imgW="545760" imgH="241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4038600"/>
                        <a:ext cx="1219200" cy="538163"/>
                      </a:xfrm>
                      <a:prstGeom prst="rect">
                        <a:avLst/>
                      </a:prstGeom>
                      <a:solidFill>
                        <a:srgbClr val="66FFFF"/>
                      </a:solidFill>
                      <a:ln w="9525">
                        <a:solidFill>
                          <a:srgbClr val="CC3300"/>
                        </a:solidFill>
                        <a:miter lim="800000"/>
                        <a:headEnd/>
                        <a:tailEnd/>
                      </a:ln>
                    </p:spPr>
                  </p:pic>
                </p:oleObj>
              </mc:Fallback>
            </mc:AlternateContent>
          </a:graphicData>
        </a:graphic>
      </p:graphicFrame>
      <p:sp>
        <p:nvSpPr>
          <p:cNvPr id="26629" name="Text Box 5"/>
          <p:cNvSpPr txBox="1">
            <a:spLocks noChangeArrowheads="1"/>
          </p:cNvSpPr>
          <p:nvPr/>
        </p:nvSpPr>
        <p:spPr bwMode="auto">
          <a:xfrm>
            <a:off x="685800" y="4648200"/>
            <a:ext cx="7696200" cy="884238"/>
          </a:xfrm>
          <a:prstGeom prst="rect">
            <a:avLst/>
          </a:prstGeom>
          <a:noFill/>
          <a:ln w="9525">
            <a:noFill/>
            <a:miter lim="800000"/>
            <a:headEnd/>
            <a:tailEnd/>
          </a:ln>
          <a:effectLst/>
        </p:spPr>
        <p:txBody>
          <a:bodyPr>
            <a:spAutoFit/>
          </a:bodyPr>
          <a:lstStyle/>
          <a:p>
            <a:pPr eaLnBrk="0" hangingPunct="0">
              <a:spcBef>
                <a:spcPct val="50000"/>
              </a:spcBef>
            </a:pPr>
            <a:r>
              <a:rPr lang="en-US" altLang="zh-CN" sz="2800" dirty="0">
                <a:latin typeface="Times New Roman" pitchFamily="18" charset="0"/>
                <a:ea typeface="华文新魏" pitchFamily="2" charset="-122"/>
              </a:rPr>
              <a:t>    </a:t>
            </a:r>
            <a:r>
              <a:rPr lang="en-US" altLang="zh-CN" sz="2800" dirty="0" smtClean="0">
                <a:latin typeface="Times New Roman" pitchFamily="18" charset="0"/>
                <a:ea typeface="华文新魏" pitchFamily="2" charset="-122"/>
              </a:rPr>
              <a:t>   </a:t>
            </a:r>
            <a:r>
              <a:rPr lang="zh-CN" altLang="en-US" sz="2400" b="1" dirty="0" smtClean="0">
                <a:latin typeface="Times New Roman" pitchFamily="18" charset="0"/>
              </a:rPr>
              <a:t>将</a:t>
            </a:r>
            <a:r>
              <a:rPr lang="zh-CN" altLang="en-US" sz="2400" b="1" dirty="0">
                <a:latin typeface="Times New Roman" pitchFamily="18" charset="0"/>
              </a:rPr>
              <a:t>输出电流的一部分或全部引回到输入回路来影响净输入量的为电流反馈，即</a:t>
            </a:r>
          </a:p>
        </p:txBody>
      </p:sp>
      <p:graphicFrame>
        <p:nvGraphicFramePr>
          <p:cNvPr id="26630" name="Object 6"/>
          <p:cNvGraphicFramePr>
            <a:graphicFrameLocks noChangeAspect="1"/>
          </p:cNvGraphicFramePr>
          <p:nvPr/>
        </p:nvGraphicFramePr>
        <p:xfrm>
          <a:off x="3352800" y="5638800"/>
          <a:ext cx="1104900" cy="538163"/>
        </p:xfrm>
        <a:graphic>
          <a:graphicData uri="http://schemas.openxmlformats.org/presentationml/2006/ole">
            <mc:AlternateContent xmlns:mc="http://schemas.openxmlformats.org/markup-compatibility/2006">
              <mc:Choice xmlns:v="urn:schemas-microsoft-com:vml" Requires="v">
                <p:oleObj spid="_x0000_s159774" name="Equation" r:id="rId5" imgW="495000" imgH="241200" progId="Equation.3">
                  <p:embed/>
                </p:oleObj>
              </mc:Choice>
              <mc:Fallback>
                <p:oleObj name="Equation" r:id="rId5" imgW="495000" imgH="2412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5638800"/>
                        <a:ext cx="1104900" cy="538163"/>
                      </a:xfrm>
                      <a:prstGeom prst="rect">
                        <a:avLst/>
                      </a:prstGeom>
                      <a:solidFill>
                        <a:srgbClr val="66FFFF"/>
                      </a:solidFill>
                      <a:ln w="9525">
                        <a:solidFill>
                          <a:srgbClr val="CC3300"/>
                        </a:solidFill>
                        <a:miter lim="800000"/>
                        <a:headEnd/>
                        <a:tailEnd/>
                      </a:ln>
                    </p:spPr>
                  </p:pic>
                </p:oleObj>
              </mc:Fallback>
            </mc:AlternateContent>
          </a:graphicData>
        </a:graphic>
      </p:graphicFrame>
      <p:sp>
        <p:nvSpPr>
          <p:cNvPr id="26631" name="Text Box 7"/>
          <p:cNvSpPr txBox="1">
            <a:spLocks noChangeArrowheads="1"/>
          </p:cNvSpPr>
          <p:nvPr/>
        </p:nvSpPr>
        <p:spPr bwMode="auto">
          <a:xfrm>
            <a:off x="685800" y="1905000"/>
            <a:ext cx="7467600" cy="884238"/>
          </a:xfrm>
          <a:prstGeom prst="rect">
            <a:avLst/>
          </a:prstGeom>
          <a:noFill/>
          <a:ln w="9525">
            <a:noFill/>
            <a:miter lim="800000"/>
            <a:headEnd/>
            <a:tailEnd/>
          </a:ln>
          <a:effectLst/>
        </p:spPr>
        <p:txBody>
          <a:bodyPr>
            <a:spAutoFit/>
          </a:bodyPr>
          <a:lstStyle/>
          <a:p>
            <a:pPr eaLnBrk="0" hangingPunct="0">
              <a:spcBef>
                <a:spcPct val="50000"/>
              </a:spcBef>
            </a:pPr>
            <a:r>
              <a:rPr lang="en-US" altLang="zh-CN" sz="2800" b="1" dirty="0">
                <a:solidFill>
                  <a:srgbClr val="000000"/>
                </a:solidFill>
                <a:latin typeface="Times New Roman" pitchFamily="18" charset="0"/>
              </a:rPr>
              <a:t>    </a:t>
            </a:r>
            <a:r>
              <a:rPr lang="en-US" altLang="zh-CN" sz="2800" b="1" dirty="0" smtClean="0">
                <a:solidFill>
                  <a:srgbClr val="000000"/>
                </a:solidFill>
                <a:latin typeface="Times New Roman" pitchFamily="18" charset="0"/>
              </a:rPr>
              <a:t>    </a:t>
            </a:r>
            <a:r>
              <a:rPr lang="zh-CN" altLang="en-US" sz="2400" b="1" dirty="0" smtClean="0">
                <a:latin typeface="Times New Roman" pitchFamily="18" charset="0"/>
              </a:rPr>
              <a:t>描述</a:t>
            </a:r>
            <a:r>
              <a:rPr lang="zh-CN" altLang="en-US" sz="2400" b="1" dirty="0">
                <a:latin typeface="Times New Roman" pitchFamily="18" charset="0"/>
              </a:rPr>
              <a:t>放大电路和反馈网络在输出端的连接方式，即反馈网络的取样对象。</a:t>
            </a:r>
          </a:p>
        </p:txBody>
      </p:sp>
      <p:graphicFrame>
        <p:nvGraphicFramePr>
          <p:cNvPr id="26632" name="Object 8"/>
          <p:cNvGraphicFramePr>
            <a:graphicFrameLocks noChangeAspect="1"/>
          </p:cNvGraphicFramePr>
          <p:nvPr/>
        </p:nvGraphicFramePr>
        <p:xfrm>
          <a:off x="4648200" y="2590800"/>
          <a:ext cx="3352800" cy="1878013"/>
        </p:xfrm>
        <a:graphic>
          <a:graphicData uri="http://schemas.openxmlformats.org/presentationml/2006/ole">
            <mc:AlternateContent xmlns:mc="http://schemas.openxmlformats.org/markup-compatibility/2006">
              <mc:Choice xmlns:v="urn:schemas-microsoft-com:vml" Requires="v">
                <p:oleObj spid="_x0000_s159775" name="Photo Editor 照片" r:id="rId7" imgW="10259857" imgH="5742857" progId="">
                  <p:embed/>
                </p:oleObj>
              </mc:Choice>
              <mc:Fallback>
                <p:oleObj name="Photo Editor 照片" r:id="rId7" imgW="10259857" imgH="5742857" progId="">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2590800"/>
                        <a:ext cx="3352800"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9"/>
          <p:cNvGrpSpPr>
            <a:grpSpLocks/>
          </p:cNvGrpSpPr>
          <p:nvPr/>
        </p:nvGrpSpPr>
        <p:grpSpPr bwMode="auto">
          <a:xfrm>
            <a:off x="6019800" y="2397125"/>
            <a:ext cx="1371600" cy="498475"/>
            <a:chOff x="3696" y="1414"/>
            <a:chExt cx="864" cy="314"/>
          </a:xfrm>
        </p:grpSpPr>
        <p:sp>
          <p:nvSpPr>
            <p:cNvPr id="26634" name="Line 10"/>
            <p:cNvSpPr>
              <a:spLocks noChangeShapeType="1"/>
            </p:cNvSpPr>
            <p:nvPr/>
          </p:nvSpPr>
          <p:spPr bwMode="auto">
            <a:xfrm>
              <a:off x="3696" y="1414"/>
              <a:ext cx="768" cy="0"/>
            </a:xfrm>
            <a:prstGeom prst="line">
              <a:avLst/>
            </a:prstGeom>
            <a:noFill/>
            <a:ln w="28575">
              <a:solidFill>
                <a:srgbClr val="FF0000"/>
              </a:solidFill>
              <a:round/>
              <a:headEnd/>
              <a:tailEnd/>
            </a:ln>
            <a:effectLst/>
          </p:spPr>
          <p:txBody>
            <a:bodyPr/>
            <a:lstStyle/>
            <a:p>
              <a:endParaRPr lang="zh-CN" altLang="en-US"/>
            </a:p>
          </p:txBody>
        </p:sp>
        <p:sp>
          <p:nvSpPr>
            <p:cNvPr id="26635" name="Line 11"/>
            <p:cNvSpPr>
              <a:spLocks noChangeShapeType="1"/>
            </p:cNvSpPr>
            <p:nvPr/>
          </p:nvSpPr>
          <p:spPr bwMode="auto">
            <a:xfrm flipH="1" flipV="1">
              <a:off x="4320" y="1440"/>
              <a:ext cx="240" cy="288"/>
            </a:xfrm>
            <a:prstGeom prst="line">
              <a:avLst/>
            </a:prstGeom>
            <a:noFill/>
            <a:ln w="19050">
              <a:solidFill>
                <a:srgbClr val="FF0000"/>
              </a:solidFill>
              <a:round/>
              <a:headEnd/>
              <a:tailEnd/>
            </a:ln>
            <a:effectLst/>
          </p:spPr>
          <p:txBody>
            <a:bodyPr/>
            <a:lstStyle/>
            <a:p>
              <a:endParaRPr lang="zh-CN" altLang="en-US"/>
            </a:p>
          </p:txBody>
        </p:sp>
      </p:grpSp>
      <p:sp>
        <p:nvSpPr>
          <p:cNvPr id="26640" name="Text Box 16"/>
          <p:cNvSpPr txBox="1">
            <a:spLocks noChangeArrowheads="1"/>
          </p:cNvSpPr>
          <p:nvPr/>
        </p:nvSpPr>
        <p:spPr bwMode="auto">
          <a:xfrm>
            <a:off x="611188" y="1412875"/>
            <a:ext cx="6264275" cy="579438"/>
          </a:xfrm>
          <a:prstGeom prst="rect">
            <a:avLst/>
          </a:prstGeom>
          <a:noFill/>
          <a:ln w="9525">
            <a:noFill/>
            <a:miter lim="800000"/>
            <a:headEnd/>
            <a:tailEnd/>
          </a:ln>
          <a:effectLst/>
        </p:spPr>
        <p:txBody>
          <a:bodyPr>
            <a:spAutoFit/>
          </a:bodyPr>
          <a:lstStyle/>
          <a:p>
            <a:pPr>
              <a:spcBef>
                <a:spcPct val="50000"/>
              </a:spcBef>
            </a:pPr>
            <a:r>
              <a:rPr kumimoji="1" lang="en-US" altLang="zh-CN" sz="3200">
                <a:latin typeface="华文行楷" pitchFamily="2" charset="-122"/>
                <a:ea typeface="华文行楷" pitchFamily="2" charset="-122"/>
              </a:rPr>
              <a:t>1. </a:t>
            </a:r>
            <a:r>
              <a:rPr kumimoji="1" lang="zh-CN" altLang="en-US" sz="3200">
                <a:latin typeface="华文行楷" pitchFamily="2" charset="-122"/>
                <a:ea typeface="华文行楷" pitchFamily="2" charset="-122"/>
              </a:rPr>
              <a:t>电压反馈和电流反馈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31">
                                            <p:txEl>
                                              <p:pRg st="0" end="0"/>
                                            </p:txEl>
                                          </p:spTgt>
                                        </p:tgtEl>
                                        <p:attrNameLst>
                                          <p:attrName>style.visibility</p:attrName>
                                        </p:attrNameLst>
                                      </p:cBhvr>
                                      <p:to>
                                        <p:strVal val="visible"/>
                                      </p:to>
                                    </p:set>
                                    <p:animEffect transition="in" filter="wipe(left)">
                                      <p:cBhvr>
                                        <p:cTn id="7" dur="500"/>
                                        <p:tgtEl>
                                          <p:spTgt spid="266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627">
                                            <p:txEl>
                                              <p:pRg st="0" end="0"/>
                                            </p:txEl>
                                          </p:spTgt>
                                        </p:tgtEl>
                                        <p:attrNameLst>
                                          <p:attrName>style.visibility</p:attrName>
                                        </p:attrNameLst>
                                      </p:cBhvr>
                                      <p:to>
                                        <p:strVal val="visible"/>
                                      </p:to>
                                    </p:set>
                                    <p:animEffect transition="in" filter="wipe(left)">
                                      <p:cBhvr>
                                        <p:cTn id="17" dur="500"/>
                                        <p:tgtEl>
                                          <p:spTgt spid="2662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2662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6629">
                                            <p:txEl>
                                              <p:pRg st="0" end="0"/>
                                            </p:txEl>
                                          </p:spTgt>
                                        </p:tgtEl>
                                        <p:attrNameLst>
                                          <p:attrName>style.visibility</p:attrName>
                                        </p:attrNameLst>
                                      </p:cBhvr>
                                      <p:to>
                                        <p:strVal val="visible"/>
                                      </p:to>
                                    </p:set>
                                    <p:animEffect transition="in" filter="wipe(left)">
                                      <p:cBhvr>
                                        <p:cTn id="26" dur="500"/>
                                        <p:tgtEl>
                                          <p:spTgt spid="2662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6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autoUpdateAnimBg="0"/>
      <p:bldP spid="26629" grpId="0" build="p" autoUpdateAnimBg="0"/>
      <p:bldP spid="26631" grpId="0" build="p" autoUpdateAnimBg="0"/>
    </p:bld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1174</TotalTime>
  <Words>3616</Words>
  <Application>Microsoft Office PowerPoint</Application>
  <PresentationFormat>全屏显示(4:3)</PresentationFormat>
  <Paragraphs>394</Paragraphs>
  <Slides>72</Slides>
  <Notes>15</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72</vt:i4>
      </vt:variant>
    </vt:vector>
  </HeadingPairs>
  <TitlesOfParts>
    <vt:vector size="77" baseType="lpstr">
      <vt:lpstr>Profile</vt:lpstr>
      <vt:lpstr>Photo Editor 照片</vt:lpstr>
      <vt:lpstr>Equation</vt:lpstr>
      <vt:lpstr>公式</vt:lpstr>
      <vt:lpstr>VISIO</vt:lpstr>
      <vt:lpstr>模拟电子技术基础 Fundamentals of Analog Electronic </vt:lpstr>
      <vt:lpstr>第五章 放大电路中的反馈</vt:lpstr>
      <vt:lpstr>本章基本要求</vt:lpstr>
      <vt:lpstr>§5.1 反馈的概念及判断</vt:lpstr>
      <vt:lpstr>一、反馈的基本概念</vt:lpstr>
      <vt:lpstr>2. 正反馈和负反馈</vt:lpstr>
      <vt:lpstr>3. 直流反馈和交流反馈</vt:lpstr>
      <vt:lpstr>4. 局部反馈和级间反馈</vt:lpstr>
      <vt:lpstr>二、交流负反馈的四种组态</vt:lpstr>
      <vt:lpstr>2.  串联反馈和并联反馈</vt:lpstr>
      <vt:lpstr>3. 四种反馈组态：注意量纲</vt:lpstr>
      <vt:lpstr>三、反馈的判断</vt:lpstr>
      <vt:lpstr>2. 直流反馈和交流反馈的判断</vt:lpstr>
      <vt:lpstr>3. 正、负反馈（反馈极性）的判断</vt:lpstr>
      <vt:lpstr>3. 正、负反馈的判断</vt:lpstr>
      <vt:lpstr>反馈量仅决定于输出量</vt:lpstr>
      <vt:lpstr>4. 电压反馈和电流反馈的判断</vt:lpstr>
      <vt:lpstr>4. 电压反馈和电流反馈的判断</vt:lpstr>
      <vt:lpstr>5. 串联反馈和并联反馈的判断</vt:lpstr>
      <vt:lpstr>分立元件放大电路中反馈的分析     图示电路有无引入反馈？是直流反馈还是交流反馈？是正反馈还是负反馈？若为交流负反馈，其组态为哪种？</vt:lpstr>
      <vt:lpstr>分立元件放大电路中的净输入量和输出电流</vt:lpstr>
      <vt:lpstr>§6.2 负反馈放大电路的方框图及放大倍数的估算</vt:lpstr>
      <vt:lpstr>一、负反馈放大电路的方框图</vt:lpstr>
      <vt:lpstr>二、负反馈放大电路放大倍数的一般表达式</vt:lpstr>
      <vt:lpstr>三、深度负反馈的实质</vt:lpstr>
      <vt:lpstr>四、基于反馈系数的电压放大倍数的估算方法</vt:lpstr>
      <vt:lpstr>2. 电压并联负反馈电路</vt:lpstr>
      <vt:lpstr>2. 电压并联负反馈电路</vt:lpstr>
      <vt:lpstr>3. 电流串联负反馈电流</vt:lpstr>
      <vt:lpstr>4. 电流并联负反馈电路</vt:lpstr>
      <vt:lpstr>深度负反馈条件下四种组态负反馈放大电路的电压放大倍数</vt:lpstr>
      <vt:lpstr> 讨论一   求解在深度负反馈条件下电路的电压放大倍数。</vt:lpstr>
      <vt:lpstr> 讨论二  求解在深度负反馈条件下电路的电压放大倍数。</vt:lpstr>
      <vt:lpstr>五、基于理想运放的电压放大倍数的计算方法</vt:lpstr>
      <vt:lpstr>利用“虚短”、“虚断”求解电路</vt:lpstr>
      <vt:lpstr>利用“虚短”、“虚断”求解电路。</vt:lpstr>
      <vt:lpstr>讨论</vt:lpstr>
      <vt:lpstr>§5.3 交流负反馈对放大电路性能的影响</vt:lpstr>
      <vt:lpstr>一、提高放大倍数的稳定性</vt:lpstr>
      <vt:lpstr>二、改变输入电阻和输出电阻</vt:lpstr>
      <vt:lpstr>串联负反馈对输入电阻影响的讨论</vt:lpstr>
      <vt:lpstr>引入并联负反馈时</vt:lpstr>
      <vt:lpstr>2、对输出电阻的影响</vt:lpstr>
      <vt:lpstr>电流负反馈对输出电阻影响的讨论</vt:lpstr>
      <vt:lpstr>三、展宽频带：设反馈网络是纯电阻网络</vt:lpstr>
      <vt:lpstr>四、减小非线性失真</vt:lpstr>
      <vt:lpstr>四、减小非线性失真   设基本放大电路的输出信号与输入信号同相。</vt:lpstr>
      <vt:lpstr>五、引入负反馈的一般原则</vt:lpstr>
      <vt:lpstr>讨论一</vt:lpstr>
      <vt:lpstr>讨论二</vt:lpstr>
      <vt:lpstr>讨论三   在图示电路中能够引入哪些组态的交流负反馈？</vt:lpstr>
      <vt:lpstr>§5.4 负反馈放大电路的稳定性</vt:lpstr>
      <vt:lpstr>一、自激振荡产生的原因及条件</vt:lpstr>
      <vt:lpstr>PowerPoint 演示文稿</vt:lpstr>
      <vt:lpstr>3. 自激振荡的条件</vt:lpstr>
      <vt:lpstr>二、负反馈放大电路稳定性的分析</vt:lpstr>
      <vt:lpstr>什么样的放大电路引入负反馈后容易产生自激振荡？</vt:lpstr>
      <vt:lpstr>三、负反馈放大电路稳定性的判断</vt:lpstr>
      <vt:lpstr>稳定性的判断</vt:lpstr>
      <vt:lpstr>四、消除自激振荡的方法</vt:lpstr>
      <vt:lpstr>1. 简单滞后补偿</vt:lpstr>
      <vt:lpstr>2. 密勒补偿</vt:lpstr>
      <vt:lpstr>3. RC 滞后补偿：在最低的上限频率所在回路加补偿。</vt:lpstr>
      <vt:lpstr>RC 滞后补偿与简单滞后补偿比较</vt:lpstr>
      <vt:lpstr>讨论一：</vt:lpstr>
      <vt:lpstr>PowerPoint 演示文稿</vt:lpstr>
      <vt:lpstr>§5.5  放大电路中反馈的其它问题</vt:lpstr>
      <vt:lpstr>一、放大电路中的正反馈：以自举电路为例</vt:lpstr>
      <vt:lpstr>二、电流反馈型集成运放</vt:lpstr>
      <vt:lpstr>2. 由电流反馈型集成运放组成的负反馈放大电路的频率响应</vt:lpstr>
      <vt:lpstr>三、方框图法解负反馈放大电路</vt:lpstr>
      <vt:lpstr>讨论：</vt:lpstr>
    </vt:vector>
  </TitlesOfParts>
  <Company>tsinghua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模拟电子技术基础</dc:title>
  <dc:creator>hua</dc:creator>
  <cp:lastModifiedBy>China</cp:lastModifiedBy>
  <cp:revision>50</cp:revision>
  <dcterms:created xsi:type="dcterms:W3CDTF">2007-07-18T09:03:59Z</dcterms:created>
  <dcterms:modified xsi:type="dcterms:W3CDTF">2019-11-21T03:27:43Z</dcterms:modified>
</cp:coreProperties>
</file>